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2" r:id="rId6"/>
    <p:sldId id="269" r:id="rId7"/>
    <p:sldId id="264" r:id="rId8"/>
    <p:sldId id="267" r:id="rId9"/>
    <p:sldId id="268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CC"/>
    <a:srgbClr val="66FF99"/>
    <a:srgbClr val="99FF33"/>
    <a:srgbClr val="FFFF66"/>
    <a:srgbClr val="FF9999"/>
    <a:srgbClr val="FF0066"/>
    <a:srgbClr val="99FF66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5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25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8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81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9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5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701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6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3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26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4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44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216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61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74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8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4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8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1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1012" y="2672002"/>
            <a:ext cx="7441976" cy="182048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LỚP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61795" y="175592"/>
            <a:ext cx="577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TRƯỜNG TIỂU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n"/>
                <a:cs typeface="Arial-SGK-TV" pitchFamily="2" charset="0"/>
              </a:rPr>
              <a:t>LONG </a:t>
            </a:r>
            <a:r>
              <a:rPr lang="en-US" sz="2800" b="1" dirty="0" err="1" smtClean="0">
                <a:solidFill>
                  <a:srgbClr val="002060"/>
                </a:solidFill>
                <a:latin typeface="Tin"/>
                <a:cs typeface="Arial-SGK-TV" pitchFamily="2" charset="0"/>
              </a:rPr>
              <a:t>BIÊN</a:t>
            </a:r>
            <a:endParaRPr lang="en-US" sz="28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058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30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PHÉP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CỘNG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VỚI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HAI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n"/>
                <a:cs typeface="Arial-SGK-TV" pitchFamily="2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6015" y="2245296"/>
            <a:ext cx="61319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n"/>
                <a:cs typeface="Arial-SGK-TV" pitchFamily="2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TẬP (</a:t>
            </a:r>
            <a:r>
              <a:rPr lang="en-US" sz="4400" b="1">
                <a:solidFill>
                  <a:srgbClr val="FF0000"/>
                </a:solidFill>
                <a:latin typeface="Tin"/>
                <a:cs typeface="Arial-SGK-TV" pitchFamily="2" charset="0"/>
              </a:rPr>
              <a:t>tr.50</a:t>
            </a:r>
            <a:r>
              <a:rPr lang="en-US" sz="44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87" y="160319"/>
            <a:ext cx="49430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928397" y="2220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10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936663" y="2990294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47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515175" y="2561377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775997" y="3744852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928397" y="3744853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n"/>
                <a:cs typeface="Arial-SGK-TV" pitchFamily="2" charset="0"/>
              </a:rPr>
              <a:t>57</a:t>
            </a:r>
            <a:endParaRPr lang="en-US" altLang="en-US" sz="40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46906" y="2205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23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160925" y="2975411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54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33683" y="2546494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2994505" y="3729969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46906" y="3729970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n"/>
                <a:cs typeface="Arial-SGK-TV" pitchFamily="2" charset="0"/>
              </a:rPr>
              <a:t>77</a:t>
            </a:r>
            <a:endParaRPr lang="en-US" altLang="en-US" sz="40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474800" y="2227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61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474800" y="296052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35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5061577" y="2567989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322399" y="37514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474800" y="3751465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n"/>
                <a:cs typeface="Arial-SGK-TV" pitchFamily="2" charset="0"/>
              </a:rPr>
              <a:t>96</a:t>
            </a:r>
            <a:endParaRPr lang="en-US" altLang="en-US" sz="40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643585" y="2242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58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637218" y="2996906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  <a:latin typeface="Tin"/>
                <a:cs typeface="Arial-SGK-TV" pitchFamily="2" charset="0"/>
              </a:rPr>
              <a:t>41</a:t>
            </a:r>
            <a:endParaRPr lang="en-US" altLang="en-US" sz="40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7230362" y="2582872"/>
            <a:ext cx="4844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7491184" y="3766347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643585" y="3766348"/>
            <a:ext cx="7553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n"/>
                <a:cs typeface="Arial-SGK-TV" pitchFamily="2" charset="0"/>
              </a:rPr>
              <a:t>99</a:t>
            </a:r>
            <a:endParaRPr lang="en-US" altLang="en-US" sz="40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8" name="Rounded Rectangle 1">
            <a:extLst>
              <a:ext uri="{FF2B5EF4-FFF2-40B4-BE49-F238E27FC236}">
                <a16:creationId xmlns:a16="http://schemas.microsoft.com/office/drawing/2014/main" xmlns="" id="{1053F25B-F702-4022-95FD-96B9F7155769}"/>
              </a:ext>
            </a:extLst>
          </p:cNvPr>
          <p:cNvSpPr/>
          <p:nvPr/>
        </p:nvSpPr>
        <p:spPr>
          <a:xfrm>
            <a:off x="313084" y="1251892"/>
            <a:ext cx="1872000" cy="72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10 + 47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9" name="Rounded Rectangle 2">
            <a:extLst>
              <a:ext uri="{FF2B5EF4-FFF2-40B4-BE49-F238E27FC236}">
                <a16:creationId xmlns:a16="http://schemas.microsoft.com/office/drawing/2014/main" xmlns="" id="{562A3D36-3E85-4245-9D8D-411D711165CA}"/>
              </a:ext>
            </a:extLst>
          </p:cNvPr>
          <p:cNvSpPr/>
          <p:nvPr/>
        </p:nvSpPr>
        <p:spPr>
          <a:xfrm>
            <a:off x="2545084" y="1251892"/>
            <a:ext cx="1872000" cy="720000"/>
          </a:xfrm>
          <a:prstGeom prst="roundRect">
            <a:avLst/>
          </a:prstGeom>
          <a:solidFill>
            <a:srgbClr val="E9F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23 + 54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xmlns="" id="{3EE62246-1CCF-4D1D-B906-CCDBA2E93B65}"/>
              </a:ext>
            </a:extLst>
          </p:cNvPr>
          <p:cNvSpPr/>
          <p:nvPr/>
        </p:nvSpPr>
        <p:spPr>
          <a:xfrm>
            <a:off x="7065713" y="1251892"/>
            <a:ext cx="1872000" cy="720000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58 + 41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1" name="Rounded Rectangle 2">
            <a:extLst>
              <a:ext uri="{FF2B5EF4-FFF2-40B4-BE49-F238E27FC236}">
                <a16:creationId xmlns:a16="http://schemas.microsoft.com/office/drawing/2014/main" xmlns="" id="{CECD2442-52EF-4A2B-A378-3D3C91BDE062}"/>
              </a:ext>
            </a:extLst>
          </p:cNvPr>
          <p:cNvSpPr/>
          <p:nvPr/>
        </p:nvSpPr>
        <p:spPr>
          <a:xfrm>
            <a:off x="4798916" y="1251892"/>
            <a:ext cx="1872000" cy="720000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n"/>
                <a:cs typeface="Arial-SGK-TV" pitchFamily="2" charset="0"/>
              </a:rPr>
              <a:t>61 + 35</a:t>
            </a:r>
            <a:endParaRPr lang="en-US" sz="36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67423-4B40-4523-81F5-F5F2606CA409}"/>
              </a:ext>
            </a:extLst>
          </p:cNvPr>
          <p:cNvSpPr txBox="1"/>
          <p:nvPr/>
        </p:nvSpPr>
        <p:spPr>
          <a:xfrm>
            <a:off x="278287" y="160319"/>
            <a:ext cx="853440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2: Quả xoài nào ghi phép tính có kết quả lớn nhất? Quả xoài nào ghi phép tính có kết quả bé nhất?</a:t>
            </a:r>
            <a:endParaRPr lang="en-US" sz="32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A4B29E3-842C-40EA-BC93-A15FAE829C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97517" y="1950086"/>
            <a:ext cx="2504662" cy="26106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6CFE92F-22F4-4610-8B85-FFB04B9C91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3319669" y="1950086"/>
            <a:ext cx="2504662" cy="26106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E211AE-629E-4345-85A3-FF168B7C9B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375" l="5500" r="94875"/>
                    </a14:imgEffect>
                  </a14:imgLayer>
                </a14:imgProps>
              </a:ext>
            </a:extLst>
          </a:blip>
          <a:srcRect l="11217" t="8387" r="9538" b="9014"/>
          <a:stretch/>
        </p:blipFill>
        <p:spPr>
          <a:xfrm rot="2799822">
            <a:off x="6344453" y="1950086"/>
            <a:ext cx="2504662" cy="261067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7AE600B6-A107-4D6D-AAD8-280AB966E62F}"/>
              </a:ext>
            </a:extLst>
          </p:cNvPr>
          <p:cNvSpPr/>
          <p:nvPr/>
        </p:nvSpPr>
        <p:spPr>
          <a:xfrm>
            <a:off x="699604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2 + 40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E00958B-E316-4BD3-AE77-D1A0D0500A36}"/>
              </a:ext>
            </a:extLst>
          </p:cNvPr>
          <p:cNvSpPr/>
          <p:nvPr/>
        </p:nvSpPr>
        <p:spPr>
          <a:xfrm>
            <a:off x="3621756" y="3212152"/>
            <a:ext cx="1692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80 + 3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C6A9F6E-4A58-466A-93D6-320E890354F0}"/>
              </a:ext>
            </a:extLst>
          </p:cNvPr>
          <p:cNvSpPr/>
          <p:nvPr/>
        </p:nvSpPr>
        <p:spPr>
          <a:xfrm>
            <a:off x="6646540" y="3212152"/>
            <a:ext cx="1800000" cy="622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n"/>
                <a:cs typeface="Arial-SGK-TV" pitchFamily="2" charset="0"/>
              </a:rPr>
              <a:t>70 + 10</a:t>
            </a:r>
            <a:endParaRPr lang="vi-VN" sz="3600" b="1">
              <a:solidFill>
                <a:schemeClr val="tx1">
                  <a:lumMod val="95000"/>
                  <a:lumOff val="5000"/>
                </a:schemeClr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030" y="166270"/>
            <a:ext cx="8762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3200" b="1">
                <a:solidFill>
                  <a:srgbClr val="002060"/>
                </a:solidFill>
                <a:latin typeface="Tin"/>
                <a:cs typeface="Arial-SGK-TV" pitchFamily="2" charset="0"/>
              </a:rPr>
              <a:t> 3: Trên cây có 15 con chim. Lát sau có thêm 24 con chim bay đến đậu cùng. Hỏi lúc này trên cây có tất cả bao nhiêu con chim?</a:t>
            </a:r>
            <a:endParaRPr lang="en-US" sz="32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40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015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83008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863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8706" y="2070259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2979" y="2110238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=</a:t>
            </a: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661740" y="677010"/>
            <a:ext cx="7200000" cy="1210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0" y="1160392"/>
            <a:ext cx="6912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8394" y="1645897"/>
            <a:ext cx="7992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457740" y="1170380"/>
            <a:ext cx="1368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15476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15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03876" y="2110238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24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5759" y="2097090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39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37599" y="2097090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00FF"/>
                </a:solidFill>
                <a:latin typeface="Tin"/>
                <a:cs typeface="Arial-SGK-TV" pitchFamily="2" charset="0"/>
              </a:rPr>
              <a:t>?</a:t>
            </a:r>
            <a:endParaRPr lang="en-US" sz="40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BBACEA-183F-4E50-9D96-1126E80A70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39" b="95443" l="26574" r="76208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9" t="24365" r="24197" b="16706"/>
          <a:stretch/>
        </p:blipFill>
        <p:spPr>
          <a:xfrm>
            <a:off x="1917887" y="3237441"/>
            <a:ext cx="4983558" cy="3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9626" y="1017513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n"/>
              <a:cs typeface="Arial-SGK-TV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57" y="1009815"/>
            <a:ext cx="5313004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456" y="167979"/>
            <a:ext cx="6055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nhẩm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theo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7610" y="1274992"/>
            <a:ext cx="256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30 </a:t>
            </a:r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+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0553" y="968871"/>
            <a:ext cx="5001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3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 + 2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chục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= 5 </a:t>
            </a:r>
            <a:r>
              <a:rPr lang="en-US" sz="2800" b="1" dirty="0" err="1">
                <a:solidFill>
                  <a:srgbClr val="002060"/>
                </a:solidFill>
                <a:latin typeface="Tin"/>
                <a:cs typeface="Arial-SGK-TV" pitchFamily="2" charset="0"/>
              </a:rPr>
              <a:t>chục</a:t>
            </a:r>
            <a:endParaRPr lang="en-US" sz="28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  30   </a:t>
            </a:r>
            <a:r>
              <a:rPr lang="en-US" sz="2800" b="1" dirty="0" smtClean="0">
                <a:solidFill>
                  <a:srgbClr val="002060"/>
                </a:solidFill>
                <a:latin typeface="Tin"/>
                <a:cs typeface="Arial-SGK-TV" pitchFamily="2" charset="0"/>
              </a:rPr>
              <a:t>    +      20    = </a:t>
            </a:r>
            <a:r>
              <a:rPr lang="en-US" sz="2800" b="1" dirty="0">
                <a:solidFill>
                  <a:srgbClr val="002060"/>
                </a:solidFill>
                <a:latin typeface="Tin"/>
                <a:cs typeface="Arial-SGK-TV" pitchFamily="2" charset="0"/>
              </a:rPr>
              <a:t>50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7680" y="3007764"/>
            <a:ext cx="2952000" cy="1980000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a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10 + 50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20 + 40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30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132000" y="3007764"/>
            <a:ext cx="2952000" cy="198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b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30 + 40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40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20 + 50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137822" y="3007764"/>
            <a:ext cx="2952000" cy="198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c</a:t>
            </a:r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) 10 + 20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10 + 30</a:t>
            </a:r>
            <a:endParaRPr lang="en-US" sz="2800" b="1" dirty="0">
              <a:solidFill>
                <a:srgbClr val="0000FF"/>
              </a:solidFill>
              <a:latin typeface="Tin"/>
              <a:cs typeface="Arial-SGK-TV" pitchFamily="2" charset="0"/>
            </a:endParaRPr>
          </a:p>
          <a:p>
            <a:pPr algn="just"/>
            <a:r>
              <a:rPr lang="en-US" sz="2800" b="1">
                <a:solidFill>
                  <a:srgbClr val="0000FF"/>
                </a:solidFill>
                <a:latin typeface="Tin"/>
                <a:cs typeface="Arial-SGK-TV" pitchFamily="2" charset="0"/>
              </a:rPr>
              <a:t>    10 + </a:t>
            </a:r>
            <a:r>
              <a:rPr lang="en-US" sz="2800" b="1" dirty="0">
                <a:solidFill>
                  <a:srgbClr val="0000FF"/>
                </a:solidFill>
                <a:latin typeface="Tin"/>
                <a:cs typeface="Arial-SGK-TV" pitchFamily="2" charset="0"/>
              </a:rPr>
              <a:t>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68451" y="3252652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68451" y="3785380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  <a:endParaRPr lang="en-US" sz="28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68451" y="4317098"/>
            <a:ext cx="1044000" cy="3955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n"/>
                <a:cs typeface="Arial-SGK-TV" pitchFamily="2" charset="0"/>
              </a:rPr>
              <a:t>= 60 </a:t>
            </a:r>
            <a:endParaRPr lang="en-US" sz="28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04241" y="3223881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04241" y="3756609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04241" y="4288327"/>
            <a:ext cx="1008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19806" y="3201594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n"/>
                <a:cs typeface="Arial-SGK-TV" pitchFamily="2" charset="0"/>
              </a:rPr>
              <a:t>= 30 </a:t>
            </a:r>
            <a:endParaRPr lang="en-US" sz="28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19806" y="3734322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n"/>
                <a:cs typeface="Arial-SGK-TV" pitchFamily="2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19806" y="4266040"/>
            <a:ext cx="1080000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n"/>
                <a:cs typeface="Arial-SGK-TV" pitchFamily="2" charset="0"/>
              </a:rPr>
              <a:t>= 50 </a:t>
            </a:r>
            <a:endParaRPr lang="en-US" sz="2800" b="1" dirty="0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EA32CB77-C381-44AB-8352-A7FB34C5B6FC}"/>
              </a:ext>
            </a:extLst>
          </p:cNvPr>
          <p:cNvSpPr txBox="1"/>
          <p:nvPr/>
        </p:nvSpPr>
        <p:spPr>
          <a:xfrm>
            <a:off x="-13252" y="167979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Tin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 5: Tìm số bị r</a:t>
            </a:r>
            <a:r>
              <a:rPr lang="vi-VN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ơ</a:t>
            </a:r>
            <a:r>
              <a:rPr lang="en-US" sz="2800" b="1">
                <a:solidFill>
                  <a:srgbClr val="002060"/>
                </a:solidFill>
                <a:latin typeface="Tin"/>
                <a:cs typeface="Arial-SGK-TV" pitchFamily="2" charset="0"/>
              </a:rPr>
              <a:t>i mất trong mỗi chiếc lá có dấu “?”.</a:t>
            </a:r>
            <a:endParaRPr lang="en-US" sz="2800" b="1" dirty="0">
              <a:solidFill>
                <a:srgbClr val="002060"/>
              </a:solidFill>
              <a:latin typeface="Tin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0FFD3C-7D98-4B1F-A800-A1F629F547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5821" t="22856" r="21343" b="16617"/>
          <a:stretch/>
        </p:blipFill>
        <p:spPr>
          <a:xfrm>
            <a:off x="172003" y="1022227"/>
            <a:ext cx="8799993" cy="5667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27464430-DCF0-46DC-8009-3114E772D89C}"/>
              </a:ext>
            </a:extLst>
          </p:cNvPr>
          <p:cNvSpPr txBox="1"/>
          <p:nvPr/>
        </p:nvSpPr>
        <p:spPr>
          <a:xfrm>
            <a:off x="6358120" y="1684943"/>
            <a:ext cx="772567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53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5B10A09F-219C-4153-BF53-4FAA6653A0AB}"/>
              </a:ext>
            </a:extLst>
          </p:cNvPr>
          <p:cNvSpPr txBox="1"/>
          <p:nvPr/>
        </p:nvSpPr>
        <p:spPr>
          <a:xfrm>
            <a:off x="6744404" y="5457204"/>
            <a:ext cx="772566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64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A2F4B61-8282-47E3-AFB9-D9F5E9E0FBA2}"/>
              </a:ext>
            </a:extLst>
          </p:cNvPr>
          <p:cNvSpPr txBox="1"/>
          <p:nvPr/>
        </p:nvSpPr>
        <p:spPr>
          <a:xfrm>
            <a:off x="1457950" y="5457204"/>
            <a:ext cx="772565" cy="61200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n"/>
                <a:cs typeface="Arial-SGK-TV" pitchFamily="2" charset="0"/>
              </a:rPr>
              <a:t>42</a:t>
            </a:r>
            <a:endParaRPr lang="vi-VN" sz="3600" b="1">
              <a:solidFill>
                <a:srgbClr val="FF0000"/>
              </a:solidFill>
              <a:latin typeface="Tin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2" y="2533694"/>
            <a:ext cx="8845195" cy="2323121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SỨC KHỎE -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n"/>
                <a:cs typeface="Arial-SGK-TV" pitchFamily="2" charset="0"/>
              </a:rPr>
              <a:t>HẠNH 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455</TotalTime>
  <Words>264</Words>
  <Application>Microsoft Office PowerPoint</Application>
  <PresentationFormat>On-screen Show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Microsoft</cp:lastModifiedBy>
  <cp:revision>58</cp:revision>
  <dcterms:created xsi:type="dcterms:W3CDTF">2020-08-13T02:00:35Z</dcterms:created>
  <dcterms:modified xsi:type="dcterms:W3CDTF">2021-02-19T08:50:38Z</dcterms:modified>
</cp:coreProperties>
</file>