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4"/>
  </p:notesMasterIdLst>
  <p:sldIdLst>
    <p:sldId id="257" r:id="rId2"/>
    <p:sldId id="259" r:id="rId3"/>
    <p:sldId id="260" r:id="rId4"/>
    <p:sldId id="262" r:id="rId5"/>
    <p:sldId id="263" r:id="rId6"/>
    <p:sldId id="265" r:id="rId7"/>
    <p:sldId id="270" r:id="rId8"/>
    <p:sldId id="271" r:id="rId9"/>
    <p:sldId id="275" r:id="rId10"/>
    <p:sldId id="276" r:id="rId11"/>
    <p:sldId id="273" r:id="rId12"/>
    <p:sldId id="278" r:id="rId13"/>
    <p:sldId id="279" r:id="rId14"/>
    <p:sldId id="280" r:id="rId15"/>
    <p:sldId id="281" r:id="rId16"/>
    <p:sldId id="283" r:id="rId17"/>
    <p:sldId id="284" r:id="rId18"/>
    <p:sldId id="285" r:id="rId19"/>
    <p:sldId id="287" r:id="rId20"/>
    <p:sldId id="288" r:id="rId21"/>
    <p:sldId id="289" r:id="rId22"/>
    <p:sldId id="291" r:id="rId23"/>
    <p:sldId id="292" r:id="rId24"/>
    <p:sldId id="294" r:id="rId25"/>
    <p:sldId id="297" r:id="rId26"/>
    <p:sldId id="299" r:id="rId27"/>
    <p:sldId id="309" r:id="rId28"/>
    <p:sldId id="310" r:id="rId29"/>
    <p:sldId id="300" r:id="rId30"/>
    <p:sldId id="302" r:id="rId31"/>
    <p:sldId id="305" r:id="rId32"/>
    <p:sldId id="30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706F9-C439-4481-AFCF-7643BC0572CB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4EA0B-B6F4-4E64-8746-DB65ED2B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03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DA5973-EE69-45C1-8483-414855C3C1C5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03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DA5973-EE69-45C1-8483-414855C3C1C5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576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9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9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82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34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8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39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91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6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62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32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0ABA-8707-483E-90E8-6CCD5F1B96D3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7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wmf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wmf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526" y="58674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3200400" y="2438400"/>
            <a:ext cx="6477000" cy="76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83636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2021404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3048000" y="3124200"/>
            <a:ext cx="6705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!</a:t>
            </a:r>
          </a:p>
        </p:txBody>
      </p:sp>
      <p:sp>
        <p:nvSpPr>
          <p:cNvPr id="2053" name="WordArt 6"/>
          <p:cNvSpPr>
            <a:spLocks noChangeArrowheads="1" noChangeShapeType="1" noTextEdit="1"/>
          </p:cNvSpPr>
          <p:nvPr/>
        </p:nvSpPr>
        <p:spPr bwMode="auto">
          <a:xfrm>
            <a:off x="2514600" y="838201"/>
            <a:ext cx="7296150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solidFill>
                  <a:srgbClr val="00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3600" kern="10" dirty="0">
                <a:solidFill>
                  <a:srgbClr val="00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 LỢI</a:t>
            </a:r>
          </a:p>
        </p:txBody>
      </p:sp>
      <p:pic>
        <p:nvPicPr>
          <p:cNvPr id="2054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96300" y="-26670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02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60198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03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60198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04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60960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405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60198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406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60198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407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60198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8" name="Text Box 408"/>
          <p:cNvSpPr txBox="1">
            <a:spLocks noChangeArrowheads="1"/>
          </p:cNvSpPr>
          <p:nvPr/>
        </p:nvSpPr>
        <p:spPr bwMode="auto">
          <a:xfrm>
            <a:off x="3581400" y="4572001"/>
            <a:ext cx="5867400" cy="5889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33CC"/>
                </a:solidFill>
                <a:latin typeface="+mn-lt"/>
              </a:rPr>
              <a:t>MÔN :TIẾNG VIỆT -  Lớp 1</a:t>
            </a:r>
          </a:p>
        </p:txBody>
      </p:sp>
    </p:spTree>
    <p:extLst>
      <p:ext uri="{BB962C8B-B14F-4D97-AF65-F5344CB8AC3E}">
        <p14:creationId xmlns:p14="http://schemas.microsoft.com/office/powerpoint/2010/main" val="32358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19812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420202" y="2505670"/>
            <a:ext cx="751536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6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07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v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914" y="0"/>
            <a:ext cx="11746172" cy="6858000"/>
          </a:xfrm>
        </p:spPr>
      </p:pic>
      <p:sp>
        <p:nvSpPr>
          <p:cNvPr id="7" name="TextBox 6"/>
          <p:cNvSpPr txBox="1"/>
          <p:nvPr/>
        </p:nvSpPr>
        <p:spPr>
          <a:xfrm>
            <a:off x="2202976" y="898479"/>
            <a:ext cx="3582538" cy="3693319"/>
          </a:xfrm>
          <a:prstGeom prst="rect">
            <a:avLst/>
          </a:prstGeom>
          <a:solidFill>
            <a:srgbClr val="FFCF37"/>
          </a:solidFill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chích choè ơi</a:t>
            </a:r>
            <a:r>
              <a:rPr lang="vi-VN" sz="26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Chim đừng hót nữa,</a:t>
            </a:r>
            <a:br>
              <a:rPr lang="vi-VN" sz="2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Bà em ốm rồi</a:t>
            </a:r>
            <a:r>
              <a:rPr lang="vi-VN" sz="2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Lặng cho bà ngủ.</a:t>
            </a:r>
            <a:br>
              <a:rPr lang="vi-VN" sz="2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Bàn tay bé nhỏ</a:t>
            </a:r>
            <a:br>
              <a:rPr lang="vi-VN" sz="2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Vẫy quạt thật đều</a:t>
            </a:r>
            <a:br>
              <a:rPr lang="vi-VN" sz="2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Ngấn nắng thiu thiu</a:t>
            </a:r>
            <a:br>
              <a:rPr lang="vi-VN" sz="2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Đậu trên tường trắng.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18027" y="2055813"/>
            <a:ext cx="3903260" cy="3693319"/>
          </a:xfrm>
          <a:prstGeom prst="rect">
            <a:avLst/>
          </a:prstGeom>
          <a:solidFill>
            <a:srgbClr val="FFCF37"/>
          </a:solidFill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+mj-lt"/>
              </a:rPr>
              <a:t>Căn nhà đã vắng</a:t>
            </a:r>
            <a:br>
              <a:rPr lang="vi-VN" sz="2600" b="1" dirty="0">
                <a:latin typeface="+mj-lt"/>
              </a:rPr>
            </a:br>
            <a:r>
              <a:rPr lang="vi-VN" sz="2600" b="1" dirty="0">
                <a:latin typeface="+mj-lt"/>
              </a:rPr>
              <a:t>Cốc chén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2600" b="1" dirty="0" smtClean="0">
                <a:latin typeface="+mj-lt"/>
              </a:rPr>
              <a:t> im</a:t>
            </a:r>
            <a:r>
              <a:rPr lang="vi-VN" sz="2600" b="1" dirty="0">
                <a:latin typeface="+mj-lt"/>
              </a:rPr>
              <a:t/>
            </a:r>
            <a:br>
              <a:rPr lang="vi-VN" sz="2600" b="1" dirty="0">
                <a:latin typeface="+mj-lt"/>
              </a:rPr>
            </a:br>
            <a:r>
              <a:rPr lang="vi-VN" sz="2600" b="1" dirty="0">
                <a:latin typeface="+mj-lt"/>
              </a:rPr>
              <a:t>Đôi mắt lim dim</a:t>
            </a:r>
            <a:br>
              <a:rPr lang="vi-VN" sz="2600" b="1" dirty="0">
                <a:latin typeface="+mj-lt"/>
              </a:rPr>
            </a:br>
            <a:r>
              <a:rPr lang="vi-VN" sz="2600" b="1" dirty="0">
                <a:latin typeface="+mj-lt"/>
              </a:rPr>
              <a:t>Ngủ ngon bà nhé.</a:t>
            </a:r>
            <a:br>
              <a:rPr lang="vi-VN" sz="2600" b="1" dirty="0">
                <a:latin typeface="+mj-lt"/>
              </a:rPr>
            </a:br>
            <a:r>
              <a:rPr lang="vi-VN" sz="2600" b="1" dirty="0">
                <a:latin typeface="+mj-lt"/>
              </a:rPr>
              <a:t/>
            </a:r>
            <a:br>
              <a:rPr lang="vi-VN" sz="2600" b="1" dirty="0">
                <a:latin typeface="+mj-lt"/>
              </a:rPr>
            </a:br>
            <a:r>
              <a:rPr lang="vi-VN" sz="2600" b="1" dirty="0">
                <a:latin typeface="+mj-lt"/>
              </a:rPr>
              <a:t>Hoa cam, </a:t>
            </a:r>
            <a:r>
              <a:rPr lang="en-US" sz="2600" b="1" dirty="0" smtClean="0">
                <a:latin typeface="+mj-lt"/>
              </a:rPr>
              <a:t> </a:t>
            </a:r>
            <a:r>
              <a:rPr lang="vi-VN" sz="2600" b="1" dirty="0" smtClean="0">
                <a:latin typeface="+mj-lt"/>
              </a:rPr>
              <a:t>hoa </a:t>
            </a:r>
            <a:r>
              <a:rPr lang="vi-VN" sz="2600" b="1" dirty="0">
                <a:latin typeface="+mj-lt"/>
              </a:rPr>
              <a:t>khế</a:t>
            </a:r>
            <a:br>
              <a:rPr lang="vi-VN" sz="2600" b="1" dirty="0">
                <a:latin typeface="+mj-lt"/>
              </a:rPr>
            </a:br>
            <a:r>
              <a:rPr lang="vi-VN" sz="2600" b="1" dirty="0">
                <a:latin typeface="+mj-lt"/>
              </a:rPr>
              <a:t>Chín lặng trong vườn,</a:t>
            </a:r>
            <a:br>
              <a:rPr lang="vi-VN" sz="2600" b="1" dirty="0">
                <a:latin typeface="+mj-lt"/>
              </a:rPr>
            </a:br>
            <a:r>
              <a:rPr lang="vi-VN" sz="2600" b="1" dirty="0">
                <a:latin typeface="+mj-lt"/>
              </a:rPr>
              <a:t>Bà mơ tay cháu </a:t>
            </a:r>
            <a:br>
              <a:rPr lang="vi-VN" sz="2600" b="1" dirty="0">
                <a:latin typeface="+mj-lt"/>
              </a:rPr>
            </a:br>
            <a:r>
              <a:rPr lang="vi-VN" sz="2600" b="1" dirty="0" smtClean="0">
                <a:latin typeface="+mj-lt"/>
              </a:rPr>
              <a:t>Quạt</a:t>
            </a:r>
            <a:r>
              <a:rPr lang="en-US" sz="2600" b="1" dirty="0" smtClean="0">
                <a:latin typeface="+mj-lt"/>
              </a:rPr>
              <a:t> </a:t>
            </a:r>
            <a:r>
              <a:rPr lang="vi-VN" sz="2600" b="1" dirty="0" smtClean="0">
                <a:latin typeface="+mj-lt"/>
              </a:rPr>
              <a:t> </a:t>
            </a:r>
            <a:r>
              <a:rPr lang="vi-VN" sz="2600" b="1" dirty="0">
                <a:latin typeface="+mj-lt"/>
              </a:rPr>
              <a:t>đầy hương thơm.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706203" y="948071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158854" y="1395578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339988" y="1737365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776715" y="2205302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839267" y="2224042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465092" y="2949631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839267" y="3338403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221406" y="3743248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475025" y="4119126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37577" y="4119126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187217" y="2146744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199726" y="2523750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121249" y="2941203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9246353" y="3310135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9324830" y="3338403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9308905" y="4124788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9899175" y="4591798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094245" y="4124788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996145" y="4910246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9961727" y="5305456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0024279" y="5334074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702256" y="948071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029803" y="2196097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424382" y="5305456"/>
            <a:ext cx="125104" cy="318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51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Bouquet"/>
          <p:cNvSpPr>
            <a:spLocks noChangeArrowheads="1"/>
          </p:cNvSpPr>
          <p:nvPr/>
        </p:nvSpPr>
        <p:spPr bwMode="auto">
          <a:xfrm>
            <a:off x="2667000" y="1835150"/>
            <a:ext cx="7391400" cy="1981200"/>
          </a:xfrm>
          <a:prstGeom prst="cloudCallout">
            <a:avLst>
              <a:gd name="adj1" fmla="val -45722"/>
              <a:gd name="adj2" fmla="val 63625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8000" b="1">
                <a:solidFill>
                  <a:srgbClr val="FF3300"/>
                </a:solidFill>
              </a:rPr>
              <a:t>GIẢI LAO</a:t>
            </a:r>
            <a:endParaRPr lang="en-US" altLang="en-US" sz="8000" b="1">
              <a:solidFill>
                <a:srgbClr val="FF3300"/>
              </a:solidFill>
            </a:endParaRPr>
          </a:p>
        </p:txBody>
      </p:sp>
      <p:pic>
        <p:nvPicPr>
          <p:cNvPr id="15363" name="Picture 3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8674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912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Ho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9156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879726" y="112713"/>
            <a:ext cx="5578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68" name="Picture 8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30382" y="281782"/>
            <a:ext cx="28194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97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 Shark Dance - Sing and Dance! - @Baby Shark Official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19050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202407" y="2588455"/>
            <a:ext cx="77871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7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7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85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4BB3E4-9F7B-4599-A518-7E7DDDBFC516}"/>
              </a:ext>
            </a:extLst>
          </p:cNvPr>
          <p:cNvGrpSpPr/>
          <p:nvPr/>
        </p:nvGrpSpPr>
        <p:grpSpPr>
          <a:xfrm>
            <a:off x="90267" y="227524"/>
            <a:ext cx="12169973" cy="6614491"/>
            <a:chOff x="0" y="119270"/>
            <a:chExt cx="12169973" cy="66144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706596A-B0AA-4077-8B67-C5E2E742B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" t="51043" r="-99" b="10261"/>
            <a:stretch/>
          </p:blipFill>
          <p:spPr>
            <a:xfrm>
              <a:off x="0" y="124238"/>
              <a:ext cx="12169973" cy="660952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73150E0F-0306-4754-B903-CA7D07CB5CED}"/>
                </a:ext>
              </a:extLst>
            </p:cNvPr>
            <p:cNvSpPr/>
            <p:nvPr/>
          </p:nvSpPr>
          <p:spPr>
            <a:xfrm>
              <a:off x="3597965" y="119270"/>
              <a:ext cx="8517835" cy="5168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944205" y="5240741"/>
            <a:ext cx="23474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</a:rPr>
              <a:t>t</a:t>
            </a:r>
            <a:r>
              <a:rPr lang="en-US" sz="2600" b="1" dirty="0" err="1" smtClean="0">
                <a:solidFill>
                  <a:srgbClr val="FF0000"/>
                </a:solidFill>
              </a:rPr>
              <a:t>hiu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thiu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47467" y="2744587"/>
            <a:ext cx="15694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</a:rPr>
              <a:t>l</a:t>
            </a:r>
            <a:r>
              <a:rPr lang="en-US" sz="2600" b="1" dirty="0" err="1" smtClean="0">
                <a:solidFill>
                  <a:srgbClr val="FF0000"/>
                </a:solidFill>
              </a:rPr>
              <a:t>im</a:t>
            </a:r>
            <a:r>
              <a:rPr lang="en-US" sz="2600" b="1" dirty="0" smtClean="0">
                <a:solidFill>
                  <a:srgbClr val="FF0000"/>
                </a:solidFill>
              </a:rPr>
              <a:t> dim</a:t>
            </a:r>
            <a:endParaRPr lang="en-US" sz="2600" b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913195" y="3411939"/>
            <a:ext cx="109182" cy="286603"/>
          </a:xfrm>
          <a:prstGeom prst="line">
            <a:avLst/>
          </a:prstGeom>
          <a:ln w="28575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844955" y="3411939"/>
            <a:ext cx="109182" cy="286603"/>
          </a:xfrm>
          <a:prstGeom prst="line">
            <a:avLst/>
          </a:prstGeom>
          <a:ln w="28575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434083" y="6000996"/>
            <a:ext cx="109182" cy="286603"/>
          </a:xfrm>
          <a:prstGeom prst="line">
            <a:avLst/>
          </a:prstGeom>
          <a:ln w="28575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43265" y="6005247"/>
            <a:ext cx="109182" cy="286603"/>
          </a:xfrm>
          <a:prstGeom prst="line">
            <a:avLst/>
          </a:prstGeom>
          <a:ln w="28575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348717" y="3398290"/>
            <a:ext cx="109182" cy="286603"/>
          </a:xfrm>
          <a:prstGeom prst="line">
            <a:avLst/>
          </a:prstGeom>
          <a:ln w="28575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416957" y="3398290"/>
            <a:ext cx="109182" cy="286603"/>
          </a:xfrm>
          <a:prstGeom prst="line">
            <a:avLst/>
          </a:prstGeom>
          <a:ln w="28575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992438" y="5993281"/>
            <a:ext cx="109182" cy="286603"/>
          </a:xfrm>
          <a:prstGeom prst="line">
            <a:avLst/>
          </a:prstGeom>
          <a:ln w="28575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0074327" y="6006926"/>
            <a:ext cx="109182" cy="286603"/>
          </a:xfrm>
          <a:prstGeom prst="line">
            <a:avLst/>
          </a:prstGeom>
          <a:ln w="28575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06472" y="5237260"/>
            <a:ext cx="1883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Ngấn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nắng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7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54BB3E4-9F7B-4599-A518-7E7DDDBFC516}"/>
              </a:ext>
            </a:extLst>
          </p:cNvPr>
          <p:cNvGrpSpPr/>
          <p:nvPr/>
        </p:nvGrpSpPr>
        <p:grpSpPr>
          <a:xfrm>
            <a:off x="0" y="119270"/>
            <a:ext cx="12169973" cy="6614491"/>
            <a:chOff x="0" y="119270"/>
            <a:chExt cx="12169973" cy="66144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706596A-B0AA-4077-8B67-C5E2E742B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" t="51043" r="-99" b="10261"/>
            <a:stretch/>
          </p:blipFill>
          <p:spPr>
            <a:xfrm>
              <a:off x="0" y="124238"/>
              <a:ext cx="12169973" cy="660952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73150E0F-0306-4754-B903-CA7D07CB5CED}"/>
                </a:ext>
              </a:extLst>
            </p:cNvPr>
            <p:cNvSpPr/>
            <p:nvPr/>
          </p:nvSpPr>
          <p:spPr>
            <a:xfrm>
              <a:off x="3597965" y="119270"/>
              <a:ext cx="8517835" cy="5168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349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F76387-E787-462B-A427-A2BC01FB06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" t="8406" r="-203" b="73008"/>
          <a:stretch/>
        </p:blipFill>
        <p:spPr>
          <a:xfrm>
            <a:off x="261732" y="1071017"/>
            <a:ext cx="11668535" cy="30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7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4858604" y="1610436"/>
            <a:ext cx="1351128" cy="4503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n 7"/>
          <p:cNvSpPr/>
          <p:nvPr/>
        </p:nvSpPr>
        <p:spPr>
          <a:xfrm>
            <a:off x="7970294" y="320722"/>
            <a:ext cx="3166280" cy="3029804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n 9"/>
          <p:cNvSpPr/>
          <p:nvPr/>
        </p:nvSpPr>
        <p:spPr>
          <a:xfrm>
            <a:off x="561834" y="320722"/>
            <a:ext cx="3166280" cy="3029804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33668" y="1537592"/>
            <a:ext cx="1222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ction Button: Help 12">
            <a:hlinkClick r:id="" action="ppaction://noaction" highlightClick="1"/>
          </p:cNvPr>
          <p:cNvSpPr/>
          <p:nvPr/>
        </p:nvSpPr>
        <p:spPr>
          <a:xfrm>
            <a:off x="9144001" y="1348825"/>
            <a:ext cx="818866" cy="900754"/>
          </a:xfrm>
          <a:prstGeom prst="actionButtonHelp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n 13"/>
          <p:cNvSpPr/>
          <p:nvPr/>
        </p:nvSpPr>
        <p:spPr>
          <a:xfrm>
            <a:off x="561834" y="3598460"/>
            <a:ext cx="3166280" cy="3029804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45124" y="4851752"/>
            <a:ext cx="1222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560628" y="4924596"/>
            <a:ext cx="1351128" cy="4503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n 16"/>
          <p:cNvSpPr/>
          <p:nvPr/>
        </p:nvSpPr>
        <p:spPr>
          <a:xfrm>
            <a:off x="8095399" y="3746310"/>
            <a:ext cx="3166280" cy="3029804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Help 17">
            <a:hlinkClick r:id="" action="ppaction://noaction" highlightClick="1"/>
          </p:cNvPr>
          <p:cNvSpPr/>
          <p:nvPr/>
        </p:nvSpPr>
        <p:spPr>
          <a:xfrm>
            <a:off x="9269106" y="4888231"/>
            <a:ext cx="818866" cy="900754"/>
          </a:xfrm>
          <a:prstGeom prst="actionButtonHelp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7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3762376" y="1676401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8887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3762376" y="1676401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8053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54BB3E4-9F7B-4599-A518-7E7DDDBFC516}"/>
              </a:ext>
            </a:extLst>
          </p:cNvPr>
          <p:cNvGrpSpPr/>
          <p:nvPr/>
        </p:nvGrpSpPr>
        <p:grpSpPr>
          <a:xfrm>
            <a:off x="0" y="119270"/>
            <a:ext cx="12169973" cy="6614491"/>
            <a:chOff x="0" y="119270"/>
            <a:chExt cx="12169973" cy="66144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706596A-B0AA-4077-8B67-C5E2E742B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" t="51043" r="-99" b="10261"/>
            <a:stretch/>
          </p:blipFill>
          <p:spPr>
            <a:xfrm>
              <a:off x="0" y="124238"/>
              <a:ext cx="12169973" cy="660952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73150E0F-0306-4754-B903-CA7D07CB5CED}"/>
                </a:ext>
              </a:extLst>
            </p:cNvPr>
            <p:cNvSpPr/>
            <p:nvPr/>
          </p:nvSpPr>
          <p:spPr>
            <a:xfrm>
              <a:off x="3597965" y="119270"/>
              <a:ext cx="8517835" cy="5168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838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6F76387-E787-462B-A427-A2BC01FB0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1" b="59111"/>
          <a:stretch/>
        </p:blipFill>
        <p:spPr>
          <a:xfrm>
            <a:off x="319584" y="1111100"/>
            <a:ext cx="10515600" cy="369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133600" y="807026"/>
            <a:ext cx="85344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2133600" y="3574576"/>
            <a:ext cx="8534400" cy="20574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4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91270" y="1035626"/>
            <a:ext cx="942719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1791270" y="3931226"/>
            <a:ext cx="6614615" cy="1795614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00B050"/>
                </a:solidFill>
              </a:rPr>
              <a:t> 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7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21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62334" y="1035626"/>
            <a:ext cx="10222173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1162334" y="3603008"/>
            <a:ext cx="8620836" cy="2001672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00B050"/>
                </a:solidFill>
              </a:rPr>
              <a:t>      </a:t>
            </a:r>
            <a:r>
              <a:rPr lang="vi-VN" sz="4400" b="1" dirty="0">
                <a:solidFill>
                  <a:srgbClr val="00B050"/>
                </a:solidFill>
                <a:latin typeface="+mj-lt"/>
              </a:rPr>
              <a:t>Bạn nhỏ </a:t>
            </a:r>
            <a:r>
              <a:rPr lang="vi-VN" sz="4400" b="1" dirty="0" smtClean="0">
                <a:solidFill>
                  <a:srgbClr val="00B050"/>
                </a:solidFill>
                <a:latin typeface="+mj-lt"/>
              </a:rPr>
              <a:t>rất </a:t>
            </a:r>
            <a:r>
              <a:rPr lang="vi-VN" sz="4400" b="1" dirty="0">
                <a:solidFill>
                  <a:srgbClr val="00B050"/>
                </a:solidFill>
                <a:latin typeface="+mj-lt"/>
              </a:rPr>
              <a:t>yêu quý, thương và kính trọng bà mình</a:t>
            </a:r>
            <a:r>
              <a:rPr lang="vi-VN" sz="4400" b="1" dirty="0" smtClean="0">
                <a:solidFill>
                  <a:srgbClr val="00B050"/>
                </a:solidFill>
                <a:latin typeface="+mj-lt"/>
              </a:rPr>
              <a:t>.</a:t>
            </a:r>
            <a:endParaRPr lang="en-US" sz="44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334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21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23831" y="1392740"/>
            <a:ext cx="6209734" cy="120033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793844" y="3002506"/>
            <a:ext cx="8620836" cy="2001672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00B050"/>
                </a:solidFill>
              </a:rPr>
              <a:t>     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endParaRPr lang="en-US" sz="44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83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743200" y="685800"/>
            <a:ext cx="7162800" cy="1905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00B050"/>
                </a:solidFill>
                <a:latin typeface="+mj-lt"/>
              </a:rPr>
              <a:t>Qua bài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981200" y="3048000"/>
            <a:ext cx="1219200" cy="5334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733800" y="2895600"/>
            <a:ext cx="5791200" cy="3581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cảm yêu thương, hiếu thảo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bạn nhỏ đối với b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à.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29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Bouquet"/>
          <p:cNvSpPr>
            <a:spLocks noChangeArrowheads="1"/>
          </p:cNvSpPr>
          <p:nvPr/>
        </p:nvSpPr>
        <p:spPr bwMode="auto">
          <a:xfrm>
            <a:off x="2667000" y="1835150"/>
            <a:ext cx="7391400" cy="1981200"/>
          </a:xfrm>
          <a:prstGeom prst="cloudCallout">
            <a:avLst>
              <a:gd name="adj1" fmla="val -45722"/>
              <a:gd name="adj2" fmla="val 63625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8000" b="1">
                <a:solidFill>
                  <a:srgbClr val="FF3300"/>
                </a:solidFill>
              </a:rPr>
              <a:t>GIẢI LAO</a:t>
            </a:r>
            <a:endParaRPr lang="en-US" altLang="en-US" sz="8000" b="1">
              <a:solidFill>
                <a:srgbClr val="FF3300"/>
              </a:solidFill>
            </a:endParaRPr>
          </a:p>
        </p:txBody>
      </p:sp>
      <p:pic>
        <p:nvPicPr>
          <p:cNvPr id="15363" name="Picture 3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8674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912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Ho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9156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879726" y="112713"/>
            <a:ext cx="5578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68" name="Picture 8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30382" y="281782"/>
            <a:ext cx="28194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37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 Bàn Tay Của Em - Nhạc Thiếu Nhi 3D Cho Bé Yêu - Heo Con T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6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F76387-E787-462B-A427-A2BC01FB06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2" b="54134"/>
          <a:stretch/>
        </p:blipFill>
        <p:spPr>
          <a:xfrm>
            <a:off x="261732" y="1071017"/>
            <a:ext cx="11668535" cy="8571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F1A5658-3B04-4427-8235-6137FAE08725}"/>
              </a:ext>
            </a:extLst>
          </p:cNvPr>
          <p:cNvGrpSpPr/>
          <p:nvPr/>
        </p:nvGrpSpPr>
        <p:grpSpPr>
          <a:xfrm>
            <a:off x="-69574" y="2335695"/>
            <a:ext cx="12169973" cy="3130744"/>
            <a:chOff x="-69574" y="2335695"/>
            <a:chExt cx="12169973" cy="31307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96638160-D49C-4FBF-BF39-645D7E4D1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" t="55261" r="-99" b="27108"/>
            <a:stretch/>
          </p:blipFill>
          <p:spPr>
            <a:xfrm>
              <a:off x="-69574" y="2335695"/>
              <a:ext cx="12169973" cy="3011557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C080489C-CFDB-46C4-90E2-C17D4FF7AA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" t="72427" r="51261" b="11649"/>
            <a:stretch/>
          </p:blipFill>
          <p:spPr>
            <a:xfrm>
              <a:off x="0" y="2865782"/>
              <a:ext cx="5679632" cy="2600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605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019300" y="2624920"/>
            <a:ext cx="8153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002060"/>
                </a:solidFill>
                <a:latin typeface=".VnAvantH" pitchFamily="34" charset="0"/>
              </a:rPr>
              <a:t>¤N </a:t>
            </a:r>
            <a:r>
              <a:rPr lang="en-US" sz="7200" b="1" dirty="0" err="1">
                <a:solidFill>
                  <a:srgbClr val="002060"/>
                </a:solidFill>
                <a:latin typeface=".VnAvantH" pitchFamily="34" charset="0"/>
              </a:rPr>
              <a:t>bµi</a:t>
            </a:r>
            <a:r>
              <a:rPr lang="en-US" sz="7200" b="1" dirty="0">
                <a:solidFill>
                  <a:srgbClr val="002060"/>
                </a:solidFill>
                <a:latin typeface=".VnAvantH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.VnAvantH" pitchFamily="34" charset="0"/>
              </a:rPr>
              <a:t>cò</a:t>
            </a:r>
            <a:endParaRPr lang="en-US" sz="7200" b="1" dirty="0">
              <a:solidFill>
                <a:srgbClr val="002060"/>
              </a:solidFill>
              <a:latin typeface=".VnAvant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06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667000" y="504565"/>
            <a:ext cx="609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851520" y="1165927"/>
            <a:ext cx="418415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924800" y="6248401"/>
            <a:ext cx="16129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Qùy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4876800" y="7239000"/>
            <a:ext cx="76200" cy="762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76400" y="2514601"/>
            <a:ext cx="129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28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209800" y="2514601"/>
            <a:ext cx="213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chòe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962400" y="2514601"/>
            <a:ext cx="167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676400" y="2971801"/>
            <a:ext cx="121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114800" y="2971801"/>
            <a:ext cx="152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67000" y="2971800"/>
            <a:ext cx="1828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hót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676400" y="3352801"/>
            <a:ext cx="76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2209800" y="33528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2667000" y="3352801"/>
            <a:ext cx="1447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676400" y="3810001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Lặng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2209800" y="3810000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3276600" y="3810001"/>
            <a:ext cx="1905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1752600" y="4495801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2800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2362200" y="4495801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3048000" y="4495801"/>
            <a:ext cx="220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1752600" y="4953001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Vẫy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2438400" y="4953001"/>
            <a:ext cx="1752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quạt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3276600" y="4953001"/>
            <a:ext cx="2057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1752600" y="5334001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Ngấn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2743200" y="5334000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3733800" y="5334001"/>
            <a:ext cx="2057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thiu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thiu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32"/>
          <p:cNvSpPr txBox="1">
            <a:spLocks noChangeArrowheads="1"/>
          </p:cNvSpPr>
          <p:nvPr/>
        </p:nvSpPr>
        <p:spPr bwMode="auto">
          <a:xfrm>
            <a:off x="1752600" y="5791200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Đậu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2514600" y="5791201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3276600" y="5791201"/>
            <a:ext cx="243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Line 35"/>
          <p:cNvSpPr>
            <a:spLocks noChangeShapeType="1"/>
          </p:cNvSpPr>
          <p:nvPr/>
        </p:nvSpPr>
        <p:spPr bwMode="auto">
          <a:xfrm>
            <a:off x="6096000" y="2590800"/>
            <a:ext cx="0" cy="3733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6096000" y="25146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6858000" y="2514601"/>
            <a:ext cx="838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>
            <a:off x="7620000" y="2514601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 Box 39"/>
          <p:cNvSpPr txBox="1">
            <a:spLocks noChangeArrowheads="1"/>
          </p:cNvSpPr>
          <p:nvPr/>
        </p:nvSpPr>
        <p:spPr bwMode="auto">
          <a:xfrm>
            <a:off x="5943600" y="2971801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Cốc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6705600" y="2971801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chén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7543800" y="2971800"/>
            <a:ext cx="228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im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6096000" y="34290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 Box 43"/>
          <p:cNvSpPr txBox="1">
            <a:spLocks noChangeArrowheads="1"/>
          </p:cNvSpPr>
          <p:nvPr/>
        </p:nvSpPr>
        <p:spPr bwMode="auto">
          <a:xfrm>
            <a:off x="6858000" y="34290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44"/>
          <p:cNvSpPr txBox="1">
            <a:spLocks noChangeArrowheads="1"/>
          </p:cNvSpPr>
          <p:nvPr/>
        </p:nvSpPr>
        <p:spPr bwMode="auto">
          <a:xfrm>
            <a:off x="7620000" y="3429001"/>
            <a:ext cx="198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dim</a:t>
            </a:r>
          </a:p>
        </p:txBody>
      </p:sp>
      <p:sp>
        <p:nvSpPr>
          <p:cNvPr id="42" name="Text Box 45"/>
          <p:cNvSpPr txBox="1">
            <a:spLocks noChangeArrowheads="1"/>
          </p:cNvSpPr>
          <p:nvPr/>
        </p:nvSpPr>
        <p:spPr bwMode="auto">
          <a:xfrm>
            <a:off x="5943600" y="3810000"/>
            <a:ext cx="144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3" name="Text Box 46"/>
          <p:cNvSpPr txBox="1">
            <a:spLocks noChangeArrowheads="1"/>
          </p:cNvSpPr>
          <p:nvPr/>
        </p:nvSpPr>
        <p:spPr bwMode="auto">
          <a:xfrm>
            <a:off x="6705600" y="3810001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ngon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47"/>
          <p:cNvSpPr txBox="1">
            <a:spLocks noChangeArrowheads="1"/>
          </p:cNvSpPr>
          <p:nvPr/>
        </p:nvSpPr>
        <p:spPr bwMode="auto">
          <a:xfrm>
            <a:off x="7772400" y="3810000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5" name="Text Box 48"/>
          <p:cNvSpPr txBox="1">
            <a:spLocks noChangeArrowheads="1"/>
          </p:cNvSpPr>
          <p:nvPr/>
        </p:nvSpPr>
        <p:spPr bwMode="auto">
          <a:xfrm>
            <a:off x="6096000" y="4495801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49"/>
          <p:cNvSpPr txBox="1">
            <a:spLocks noChangeArrowheads="1"/>
          </p:cNvSpPr>
          <p:nvPr/>
        </p:nvSpPr>
        <p:spPr bwMode="auto">
          <a:xfrm>
            <a:off x="7010400" y="4495800"/>
            <a:ext cx="99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cam,</a:t>
            </a:r>
          </a:p>
        </p:txBody>
      </p:sp>
      <p:sp>
        <p:nvSpPr>
          <p:cNvPr id="47" name="Text Box 50"/>
          <p:cNvSpPr txBox="1">
            <a:spLocks noChangeArrowheads="1"/>
          </p:cNvSpPr>
          <p:nvPr/>
        </p:nvSpPr>
        <p:spPr bwMode="auto">
          <a:xfrm>
            <a:off x="7848600" y="4495801"/>
            <a:ext cx="198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khế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51"/>
          <p:cNvSpPr txBox="1">
            <a:spLocks noChangeArrowheads="1"/>
          </p:cNvSpPr>
          <p:nvPr/>
        </p:nvSpPr>
        <p:spPr bwMode="auto">
          <a:xfrm>
            <a:off x="6096000" y="4953001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Chín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 Box 52"/>
          <p:cNvSpPr txBox="1">
            <a:spLocks noChangeArrowheads="1"/>
          </p:cNvSpPr>
          <p:nvPr/>
        </p:nvSpPr>
        <p:spPr bwMode="auto">
          <a:xfrm>
            <a:off x="6934200" y="4953001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lặng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53"/>
          <p:cNvSpPr txBox="1">
            <a:spLocks noChangeArrowheads="1"/>
          </p:cNvSpPr>
          <p:nvPr/>
        </p:nvSpPr>
        <p:spPr bwMode="auto">
          <a:xfrm>
            <a:off x="7772400" y="4953001"/>
            <a:ext cx="2362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54"/>
          <p:cNvSpPr txBox="1">
            <a:spLocks noChangeArrowheads="1"/>
          </p:cNvSpPr>
          <p:nvPr/>
        </p:nvSpPr>
        <p:spPr bwMode="auto">
          <a:xfrm>
            <a:off x="6096000" y="54102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 Box 55"/>
          <p:cNvSpPr txBox="1">
            <a:spLocks noChangeArrowheads="1"/>
          </p:cNvSpPr>
          <p:nvPr/>
        </p:nvSpPr>
        <p:spPr bwMode="auto">
          <a:xfrm>
            <a:off x="6477000" y="5410200"/>
            <a:ext cx="99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mơ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 Box 56"/>
          <p:cNvSpPr txBox="1">
            <a:spLocks noChangeArrowheads="1"/>
          </p:cNvSpPr>
          <p:nvPr/>
        </p:nvSpPr>
        <p:spPr bwMode="auto">
          <a:xfrm>
            <a:off x="7239000" y="5410200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cháu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 Box 57"/>
          <p:cNvSpPr txBox="1">
            <a:spLocks noChangeArrowheads="1"/>
          </p:cNvSpPr>
          <p:nvPr/>
        </p:nvSpPr>
        <p:spPr bwMode="auto">
          <a:xfrm>
            <a:off x="6019800" y="6172201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 Box 58"/>
          <p:cNvSpPr txBox="1">
            <a:spLocks noChangeArrowheads="1"/>
          </p:cNvSpPr>
          <p:nvPr/>
        </p:nvSpPr>
        <p:spPr bwMode="auto">
          <a:xfrm>
            <a:off x="6096000" y="5791201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Quạt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 Box 59"/>
          <p:cNvSpPr txBox="1">
            <a:spLocks noChangeArrowheads="1"/>
          </p:cNvSpPr>
          <p:nvPr/>
        </p:nvSpPr>
        <p:spPr bwMode="auto">
          <a:xfrm>
            <a:off x="7010400" y="57912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đầy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 Box 60"/>
          <p:cNvSpPr txBox="1">
            <a:spLocks noChangeArrowheads="1"/>
          </p:cNvSpPr>
          <p:nvPr/>
        </p:nvSpPr>
        <p:spPr bwMode="auto">
          <a:xfrm>
            <a:off x="7620000" y="5791201"/>
            <a:ext cx="2743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9" name="Text Box 63"/>
          <p:cNvSpPr txBox="1">
            <a:spLocks noChangeArrowheads="1"/>
          </p:cNvSpPr>
          <p:nvPr/>
        </p:nvSpPr>
        <p:spPr bwMode="auto">
          <a:xfrm>
            <a:off x="2895600" y="4267201"/>
            <a:ext cx="15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94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/>
      <p:bldP spid="5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F76387-E787-462B-A427-A2BC01FB06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23" b="12200"/>
          <a:stretch/>
        </p:blipFill>
        <p:spPr>
          <a:xfrm>
            <a:off x="261732" y="146889"/>
            <a:ext cx="11668535" cy="6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9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452998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523611" y="0"/>
            <a:ext cx="9144778" cy="6858000"/>
          </a:xfrm>
          <a:prstGeom prst="rect">
            <a:avLst/>
          </a:prstGeom>
          <a:noFill/>
          <a:effectLst>
            <a:glow rad="127000">
              <a:schemeClr val="accent1"/>
            </a:glow>
            <a:outerShdw blurRad="50800" dist="50800" dir="5400000" sx="1000" sy="1000" algn="ctr" rotWithShape="0">
              <a:srgbClr val="000000"/>
            </a:outerShdw>
            <a:reflection endPos="0" dist="50800" dir="5400000" sy="-100000" algn="bl" rotWithShape="0"/>
          </a:effectLst>
          <a:extLst/>
        </p:spPr>
      </p:pic>
      <p:sp>
        <p:nvSpPr>
          <p:cNvPr id="3" name="WordArt 12"/>
          <p:cNvSpPr>
            <a:spLocks noChangeArrowheads="1" noChangeShapeType="1" noTextEdit="1"/>
          </p:cNvSpPr>
          <p:nvPr/>
        </p:nvSpPr>
        <p:spPr bwMode="auto">
          <a:xfrm>
            <a:off x="2438400" y="2209801"/>
            <a:ext cx="4686300" cy="22320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" name="WordArt 13"/>
          <p:cNvSpPr>
            <a:spLocks noChangeArrowheads="1" noChangeShapeType="1" noTextEdit="1"/>
          </p:cNvSpPr>
          <p:nvPr/>
        </p:nvSpPr>
        <p:spPr bwMode="auto">
          <a:xfrm>
            <a:off x="2724150" y="457201"/>
            <a:ext cx="4457700" cy="160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99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136111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67519"/>
            <a:ext cx="8229600" cy="1143000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0" y="2144974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tuýp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Nam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huỵch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khuỷu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52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066800"/>
            <a:ext cx="9405582" cy="12954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­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676400" y="3060511"/>
            <a:ext cx="9405582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bài đọc, em thấy tình cảm của bố mẹ dành cho con như thế nào?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65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06596A-B0AA-4077-8B67-C5E2E742B8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3" b="47475"/>
          <a:stretch/>
        </p:blipFill>
        <p:spPr>
          <a:xfrm>
            <a:off x="1073197" y="1103984"/>
            <a:ext cx="10028789" cy="5059017"/>
          </a:xfrm>
          <a:prstGeom prst="rect">
            <a:avLst/>
          </a:prstGeom>
        </p:spPr>
      </p:pic>
      <p:sp>
        <p:nvSpPr>
          <p:cNvPr id="3" name="Text Box 47"/>
          <p:cNvSpPr txBox="1">
            <a:spLocks noChangeArrowheads="1"/>
          </p:cNvSpPr>
          <p:nvPr/>
        </p:nvSpPr>
        <p:spPr bwMode="auto">
          <a:xfrm>
            <a:off x="520060" y="211620"/>
            <a:ext cx="4127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78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UYEN DUY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10185" y="1344304"/>
            <a:ext cx="9075761" cy="5247564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06596A-B0AA-4077-8B67-C5E2E742B8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4589" r="7653" b="82657"/>
          <a:stretch/>
        </p:blipFill>
        <p:spPr>
          <a:xfrm>
            <a:off x="1310185" y="174122"/>
            <a:ext cx="9075761" cy="117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0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v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914" y="-13648"/>
            <a:ext cx="11746172" cy="6858000"/>
          </a:xfrm>
        </p:spPr>
      </p:pic>
      <p:sp>
        <p:nvSpPr>
          <p:cNvPr id="7" name="TextBox 6"/>
          <p:cNvSpPr txBox="1"/>
          <p:nvPr/>
        </p:nvSpPr>
        <p:spPr>
          <a:xfrm>
            <a:off x="2202976" y="898479"/>
            <a:ext cx="3582538" cy="3693319"/>
          </a:xfrm>
          <a:prstGeom prst="rect">
            <a:avLst/>
          </a:prstGeom>
          <a:solidFill>
            <a:srgbClr val="FFCF37"/>
          </a:solidFill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Ơi chích choè ơi!</a:t>
            </a:r>
            <a:br>
              <a:rPr lang="vi-VN" sz="2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Chim đừng hót nữa,</a:t>
            </a:r>
            <a:br>
              <a:rPr lang="vi-VN" sz="2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Bà em ốm rồi,</a:t>
            </a:r>
            <a:br>
              <a:rPr lang="vi-VN" sz="2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Lặng cho bà ngủ.</a:t>
            </a:r>
            <a:br>
              <a:rPr lang="vi-VN" sz="2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Bàn tay bé nhỏ</a:t>
            </a:r>
            <a:br>
              <a:rPr lang="vi-VN" sz="2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Vẫy quạt thật đều</a:t>
            </a:r>
            <a:br>
              <a:rPr lang="vi-VN" sz="2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Ngấn nắng thiu thiu</a:t>
            </a:r>
            <a:br>
              <a:rPr lang="vi-VN" sz="2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Đậu trên tường trắng.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18027" y="2055813"/>
            <a:ext cx="3903260" cy="3693319"/>
          </a:xfrm>
          <a:prstGeom prst="rect">
            <a:avLst/>
          </a:prstGeom>
          <a:solidFill>
            <a:srgbClr val="FFCF37"/>
          </a:solidFill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+mj-lt"/>
              </a:rPr>
              <a:t>Căn nhà đã vắng</a:t>
            </a:r>
            <a:br>
              <a:rPr lang="vi-VN" sz="2600" b="1" dirty="0">
                <a:latin typeface="+mj-lt"/>
              </a:rPr>
            </a:br>
            <a:r>
              <a:rPr lang="vi-VN" sz="2600" b="1" dirty="0">
                <a:latin typeface="+mj-lt"/>
              </a:rPr>
              <a:t>Cốc chén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2600" b="1" dirty="0" smtClean="0">
                <a:latin typeface="+mj-lt"/>
              </a:rPr>
              <a:t> im</a:t>
            </a:r>
            <a:r>
              <a:rPr lang="vi-VN" sz="2600" b="1" dirty="0">
                <a:latin typeface="+mj-lt"/>
              </a:rPr>
              <a:t/>
            </a:r>
            <a:br>
              <a:rPr lang="vi-VN" sz="2600" b="1" dirty="0">
                <a:latin typeface="+mj-lt"/>
              </a:rPr>
            </a:br>
            <a:r>
              <a:rPr lang="vi-VN" sz="2600" b="1" dirty="0">
                <a:latin typeface="+mj-lt"/>
              </a:rPr>
              <a:t>Đôi mắt lim dim</a:t>
            </a:r>
            <a:br>
              <a:rPr lang="vi-VN" sz="2600" b="1" dirty="0">
                <a:latin typeface="+mj-lt"/>
              </a:rPr>
            </a:br>
            <a:r>
              <a:rPr lang="vi-VN" sz="2600" b="1" dirty="0">
                <a:latin typeface="+mj-lt"/>
              </a:rPr>
              <a:t>Ngủ ngon bà nhé.</a:t>
            </a:r>
            <a:br>
              <a:rPr lang="vi-VN" sz="2600" b="1" dirty="0">
                <a:latin typeface="+mj-lt"/>
              </a:rPr>
            </a:br>
            <a:r>
              <a:rPr lang="vi-VN" sz="2600" b="1" dirty="0">
                <a:latin typeface="+mj-lt"/>
              </a:rPr>
              <a:t/>
            </a:r>
            <a:br>
              <a:rPr lang="vi-VN" sz="2600" b="1" dirty="0">
                <a:latin typeface="+mj-lt"/>
              </a:rPr>
            </a:br>
            <a:r>
              <a:rPr lang="vi-VN" sz="2600" b="1" dirty="0">
                <a:latin typeface="+mj-lt"/>
              </a:rPr>
              <a:t>Hoa cam, hoa khế</a:t>
            </a:r>
            <a:br>
              <a:rPr lang="vi-VN" sz="2600" b="1" dirty="0">
                <a:latin typeface="+mj-lt"/>
              </a:rPr>
            </a:br>
            <a:r>
              <a:rPr lang="vi-VN" sz="2600" b="1" dirty="0">
                <a:latin typeface="+mj-lt"/>
              </a:rPr>
              <a:t>Chín lặng trong vườn,</a:t>
            </a:r>
            <a:br>
              <a:rPr lang="vi-VN" sz="2600" b="1" dirty="0">
                <a:latin typeface="+mj-lt"/>
              </a:rPr>
            </a:br>
            <a:r>
              <a:rPr lang="vi-VN" sz="2600" b="1" dirty="0">
                <a:latin typeface="+mj-lt"/>
              </a:rPr>
              <a:t>Bà mơ tay cháu </a:t>
            </a:r>
            <a:br>
              <a:rPr lang="vi-VN" sz="2600" b="1" dirty="0">
                <a:latin typeface="+mj-lt"/>
              </a:rPr>
            </a:br>
            <a:r>
              <a:rPr lang="vi-VN" sz="2600" b="1" dirty="0">
                <a:latin typeface="+mj-lt"/>
              </a:rPr>
              <a:t>Quạt đầy hương thơm.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02976" y="3650586"/>
            <a:ext cx="19789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Ngấn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7058" y="3654664"/>
            <a:ext cx="23747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hiu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0167" y="2854078"/>
            <a:ext cx="24332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39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89" y="-136478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67301" y="2222255"/>
            <a:ext cx="23178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200" b="1" dirty="0" err="1"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</a:rPr>
              <a:t>n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</a:rPr>
              <a:t>gấn</a:t>
            </a:r>
            <a:r>
              <a:rPr lang="en-US" altLang="en-US" sz="3200" b="1" dirty="0" smtClean="0"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</a:rPr>
              <a:t>nắng</a:t>
            </a:r>
            <a:endParaRPr lang="en-US" altLang="en-US" sz="3200" b="1" dirty="0">
              <a:latin typeface="Times New Roman" panose="02020603050405020304" pitchFamily="18" charset="0"/>
              <a:ea typeface="UVnAvant-Narrow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819840" y="2222255"/>
            <a:ext cx="30162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200" b="1" dirty="0" err="1"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hiu</a:t>
            </a:r>
            <a:r>
              <a:rPr lang="en-US" altLang="en-US" sz="3200" b="1" dirty="0" smtClean="0"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thiu</a:t>
            </a:r>
            <a:endParaRPr lang="en-US" altLang="en-US" sz="3200" b="1" dirty="0">
              <a:latin typeface="Times New Roman" panose="02020603050405020304" pitchFamily="18" charset="0"/>
              <a:ea typeface="UVnAvant-Narrow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8480519" y="2223187"/>
            <a:ext cx="2714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200" b="1" dirty="0" err="1"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l</a:t>
            </a:r>
            <a:r>
              <a:rPr lang="en-US" altLang="en-US" sz="3200" b="1" dirty="0" err="1" smtClean="0"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im</a:t>
            </a:r>
            <a:r>
              <a:rPr lang="en-US" altLang="en-US" sz="3200" b="1" dirty="0" smtClean="0"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dim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UVnAvant-Narrow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2477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</TotalTime>
  <Words>348</Words>
  <Application>Microsoft Office PowerPoint</Application>
  <PresentationFormat>Custom</PresentationFormat>
  <Paragraphs>101</Paragraphs>
  <Slides>32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Cả nhà đi chơi núi</vt:lpstr>
      <vt:lpstr>PowerPoint Presentation</vt:lpstr>
      <vt:lpstr>PowerPoint Presentation</vt:lpstr>
      <vt:lpstr>PowerPoint Presentation</vt:lpstr>
      <vt:lpstr>PowerPoint Presentation</vt:lpstr>
      <vt:lpstr>Từ khó: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Admins</dc:creator>
  <cp:lastModifiedBy>Techsi.vn</cp:lastModifiedBy>
  <cp:revision>26</cp:revision>
  <dcterms:created xsi:type="dcterms:W3CDTF">2020-08-21T13:35:54Z</dcterms:created>
  <dcterms:modified xsi:type="dcterms:W3CDTF">2021-10-30T14:18:46Z</dcterms:modified>
</cp:coreProperties>
</file>