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6" r:id="rId4"/>
    <p:sldId id="258" r:id="rId5"/>
    <p:sldId id="257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1CBE-AE9A-45BF-8C35-75DE2755DBB1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1DE93-FF29-4199-AED3-6BD038A101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11CBE-AE9A-45BF-8C35-75DE2755DBB1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1DE93-FF29-4199-AED3-6BD038A101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181.photobucket.com/albums/x204/nguyenhuongthachthao/Blue%20beer%20wallpaper/1178508017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181.photobucket.com/albums/x204/nguyenhuongthachthao/Blue%20beer%20wallpaper/1178508017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052" name="Picture 4" descr="361210993514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20" descr="Copy of 4657b97a329df7758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768" y="5054600"/>
            <a:ext cx="9144000" cy="1924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6" name="Text Box 5"/>
          <p:cNvSpPr txBox="1">
            <a:spLocks noChangeArrowheads="1"/>
          </p:cNvSpPr>
          <p:nvPr/>
        </p:nvSpPr>
        <p:spPr bwMode="auto">
          <a:xfrm>
            <a:off x="184150" y="1905000"/>
            <a:ext cx="87757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dirty="0" smtClean="0">
                <a:solidFill>
                  <a:srgbClr val="7030A0"/>
                </a:solidFill>
              </a:rPr>
              <a:t>TẬP ĐỌC</a:t>
            </a:r>
            <a:endParaRPr lang="en-US" altLang="en-US" sz="3600" b="1" dirty="0">
              <a:solidFill>
                <a:srgbClr val="7030A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1152305726"/>
      </p:ext>
    </p:extLst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79846" y="1066800"/>
            <a:ext cx="23843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1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Picture 2" descr="Schools | Student clipart, Clip art, Teacher clipart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95400" y="2590800"/>
            <a:ext cx="7261099" cy="3962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3366487840"/>
      </p:ext>
    </p:extLst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04900" y="2133600"/>
            <a:ext cx="6934200" cy="1685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Gió</a:t>
            </a:r>
            <a:r>
              <a:rPr lang="en-US" sz="2400" dirty="0" smtClean="0">
                <a:latin typeface="Cambria" pitchFamily="18" charset="0"/>
              </a:rPr>
              <a:t> ………….. </a:t>
            </a:r>
            <a:r>
              <a:rPr lang="en-US" sz="2400" dirty="0" err="1" smtClean="0">
                <a:latin typeface="Cambria" pitchFamily="18" charset="0"/>
              </a:rPr>
              <a:t>trong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tán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lá</a:t>
            </a:r>
            <a:r>
              <a:rPr lang="en-US" sz="2400" dirty="0" smtClean="0">
                <a:latin typeface="Cambria" pitchFamily="18" charset="0"/>
              </a:rPr>
              <a:t>. </a:t>
            </a:r>
          </a:p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Cô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bé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cùng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các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bạn</a:t>
            </a:r>
            <a:r>
              <a:rPr lang="en-US" sz="2400" dirty="0" smtClean="0">
                <a:latin typeface="Cambria" pitchFamily="18" charset="0"/>
              </a:rPr>
              <a:t> ………………</a:t>
            </a:r>
            <a:r>
              <a:rPr lang="en-US" sz="2400" dirty="0" err="1" smtClean="0">
                <a:latin typeface="Cambria" pitchFamily="18" charset="0"/>
              </a:rPr>
              <a:t>rác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trên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bãi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biển</a:t>
            </a:r>
            <a:r>
              <a:rPr lang="en-US" sz="2400" dirty="0" smtClean="0">
                <a:latin typeface="Cambria" pitchFamily="18" charset="0"/>
              </a:rPr>
              <a:t>. </a:t>
            </a:r>
          </a:p>
          <a:p>
            <a:pPr marL="457200" indent="-457200">
              <a:lnSpc>
                <a:spcPct val="150000"/>
              </a:lnSpc>
            </a:pPr>
            <a:endParaRPr lang="en-US" sz="2400" dirty="0" smtClean="0"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0100" y="7620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Cambria" pitchFamily="18" charset="0"/>
              </a:rPr>
              <a:t>Bài</a:t>
            </a:r>
            <a:r>
              <a:rPr lang="en-US" sz="2400" b="1" dirty="0" smtClean="0">
                <a:latin typeface="Cambria" pitchFamily="18" charset="0"/>
              </a:rPr>
              <a:t> 1. </a:t>
            </a:r>
            <a:r>
              <a:rPr lang="en-US" sz="2400" b="1" dirty="0" err="1" smtClean="0">
                <a:latin typeface="Cambria" pitchFamily="18" charset="0"/>
              </a:rPr>
              <a:t>Chọn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từ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trong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ngoặc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đơn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để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hoàn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thiện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câu</a:t>
            </a:r>
            <a:r>
              <a:rPr lang="en-US" sz="2400" b="1" dirty="0" smtClean="0">
                <a:latin typeface="Cambria" pitchFamily="18" charset="0"/>
              </a:rPr>
              <a:t>:</a:t>
            </a:r>
          </a:p>
          <a:p>
            <a:pPr algn="ctr"/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(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nhớ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,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ngồi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,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lùa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,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nhặt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)  </a:t>
            </a:r>
            <a:endParaRPr lang="en-US" sz="2400" b="1" i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22053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lùa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endParaRPr lang="en-US" sz="2400" b="1" i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19600" y="27387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nhặt</a:t>
            </a:r>
            <a:endParaRPr lang="en-US" sz="2400" b="1" i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17412" name="AutoShape 4" descr="Summer Vacation Dates - Boy And Girl Student Clipart - Png Download - Full  Size Clipart (#733970) - Pin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4" name="AutoShape 6" descr="Summer Vacation Dates - Boy And Girl Student Clipart - Png Download - Full  Size Clipart (#733970) - Pin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6" name="AutoShape 8" descr="Boy And Girl Ready To Go Back To School Royalty Free Cliparts, Vectors, And  Stock Illustration. Image 30401774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8" name="AutoShape 10" descr="Boy And Girl Ready To Go Back To School Royalty Free Cliparts, Vectors, And  Stock Illustration. Image 30401774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0" name="AutoShape 12" descr="Boy And Girl From South Africa Illustration Royalty Free Cliparts, Vectors,  And Stock Illustration. Image 44381123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2" name="AutoShape 14" descr="Free Asian Cliparts Download Clip Art Girl Ⓒ - Girl Student Clipart, HD Png  Download - kind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8" name="Picture 4" descr="1178508017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Pla019"/>
          <p:cNvPicPr>
            <a:picLocks noChangeAspect="1" noChangeArrowheads="1"/>
          </p:cNvPicPr>
          <p:nvPr/>
        </p:nvPicPr>
        <p:blipFill>
          <a:blip r:embed="rId4">
            <a:lum bright="-6000" contrast="12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381000" y="1752600"/>
            <a:ext cx="8458200" cy="22860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800" b="1" kern="10" spc="640"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HP001 4 hàng"/>
              </a:rPr>
              <a:t>Nghỉ giữa tiết</a:t>
            </a:r>
          </a:p>
        </p:txBody>
      </p:sp>
      <p:pic>
        <p:nvPicPr>
          <p:cNvPr id="73735" name="Picture 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371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6" name="Picture 8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200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7" name="Picture 9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1910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8" name="Picture 10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352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9" name="Picture 11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447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0" name="Picture 12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192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1" name="Picture 13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038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2" name="Picture 14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990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3" name="Picture 15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14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4" name="Picture 16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04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5" name="Picture 1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057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0" y="-244475"/>
            <a:ext cx="152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68275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369211609"/>
      </p:ext>
    </p:extLst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00100" y="762000"/>
            <a:ext cx="75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 smtClean="0">
                <a:latin typeface="Cambria" pitchFamily="18" charset="0"/>
              </a:rPr>
              <a:t>Bài</a:t>
            </a:r>
            <a:r>
              <a:rPr lang="en-US" sz="2400" b="1" dirty="0" smtClean="0">
                <a:latin typeface="Cambria" pitchFamily="18" charset="0"/>
              </a:rPr>
              <a:t> 2. </a:t>
            </a:r>
            <a:r>
              <a:rPr lang="en-US" sz="2400" b="1" dirty="0" err="1" smtClean="0">
                <a:latin typeface="Cambria" pitchFamily="18" charset="0"/>
              </a:rPr>
              <a:t>Điền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vào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chỗ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chấm</a:t>
            </a:r>
            <a:r>
              <a:rPr lang="en-US" sz="2400" b="1" dirty="0" smtClean="0">
                <a:latin typeface="Cambria" pitchFamily="18" charset="0"/>
              </a:rPr>
              <a:t>: </a:t>
            </a:r>
          </a:p>
          <a:p>
            <a:pPr algn="ctr">
              <a:lnSpc>
                <a:spcPct val="150000"/>
              </a:lnSpc>
            </a:pP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oac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smtClean="0">
                <a:latin typeface="Cambria" pitchFamily="18" charset="0"/>
              </a:rPr>
              <a:t>hay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oăc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;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oang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>
                <a:latin typeface="Cambria" pitchFamily="18" charset="0"/>
              </a:rPr>
              <a:t>hay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oăng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;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oanh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>
                <a:latin typeface="Cambria" pitchFamily="18" charset="0"/>
              </a:rPr>
              <a:t>hay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oach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;  </a:t>
            </a:r>
            <a:endParaRPr lang="en-US" sz="2400" b="1" i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2950" y="1997839"/>
            <a:ext cx="76581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Hà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kh</a:t>
            </a:r>
            <a:r>
              <a:rPr lang="en-US" sz="2400" dirty="0" smtClean="0">
                <a:latin typeface="Cambria" pitchFamily="18" charset="0"/>
              </a:rPr>
              <a:t>……  </a:t>
            </a:r>
            <a:r>
              <a:rPr lang="en-US" sz="2400" dirty="0" err="1" smtClean="0">
                <a:latin typeface="Cambria" pitchFamily="18" charset="0"/>
              </a:rPr>
              <a:t>vai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bạn</a:t>
            </a:r>
            <a:r>
              <a:rPr lang="en-US" sz="2400" dirty="0" smtClean="0">
                <a:latin typeface="Cambria" pitchFamily="18" charset="0"/>
              </a:rPr>
              <a:t>. </a:t>
            </a:r>
          </a:p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Kh</a:t>
            </a:r>
            <a:r>
              <a:rPr lang="en-US" sz="2400" dirty="0" smtClean="0">
                <a:latin typeface="Cambria" pitchFamily="18" charset="0"/>
              </a:rPr>
              <a:t>………  </a:t>
            </a:r>
            <a:r>
              <a:rPr lang="en-US" sz="2400" dirty="0" err="1" smtClean="0">
                <a:latin typeface="Cambria" pitchFamily="18" charset="0"/>
              </a:rPr>
              <a:t>cuối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tháng</a:t>
            </a:r>
            <a:r>
              <a:rPr lang="en-US" sz="2400" dirty="0" smtClean="0">
                <a:latin typeface="Cambria" pitchFamily="18" charset="0"/>
              </a:rPr>
              <a:t> 11, </a:t>
            </a:r>
            <a:r>
              <a:rPr lang="en-US" sz="2400" dirty="0" err="1" smtClean="0">
                <a:latin typeface="Cambria" pitchFamily="18" charset="0"/>
              </a:rPr>
              <a:t>tôi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và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các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bạn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sẽ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được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đi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thăm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vườn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bách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thú</a:t>
            </a:r>
            <a:r>
              <a:rPr lang="en-US" sz="2400" dirty="0" smtClean="0">
                <a:latin typeface="Cambria" pitchFamily="18" charset="0"/>
              </a:rPr>
              <a:t>. </a:t>
            </a:r>
          </a:p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Lan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và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Hà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lập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kế</a:t>
            </a:r>
            <a:r>
              <a:rPr lang="en-US" sz="2400" dirty="0" smtClean="0">
                <a:latin typeface="Cambria" pitchFamily="18" charset="0"/>
              </a:rPr>
              <a:t> h……..   </a:t>
            </a:r>
            <a:r>
              <a:rPr lang="en-US" sz="2400" dirty="0" err="1" smtClean="0">
                <a:latin typeface="Cambria" pitchFamily="18" charset="0"/>
              </a:rPr>
              <a:t>học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nhóm</a:t>
            </a:r>
            <a:r>
              <a:rPr lang="en-US" sz="2400" dirty="0" smtClean="0">
                <a:latin typeface="Cambria" pitchFamily="18" charset="0"/>
              </a:rPr>
              <a:t>. </a:t>
            </a:r>
          </a:p>
          <a:p>
            <a:pPr marL="457200" indent="-457200">
              <a:lnSpc>
                <a:spcPct val="150000"/>
              </a:lnSpc>
            </a:pPr>
            <a:endParaRPr lang="en-US" sz="2400" dirty="0" smtClean="0">
              <a:latin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61272" y="2100999"/>
            <a:ext cx="6655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oác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1600200" y="2668395"/>
            <a:ext cx="9460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>
                <a:solidFill>
                  <a:srgbClr val="C00000"/>
                </a:solidFill>
                <a:latin typeface="Cambria" pitchFamily="18" charset="0"/>
              </a:rPr>
              <a:t>o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ảng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3577575" y="3735195"/>
            <a:ext cx="8420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oạch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00400" y="2133600"/>
            <a:ext cx="23843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2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Student Character Holding Big Pencil Clipart » Clipart Stati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886200"/>
            <a:ext cx="2123174" cy="28003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757984"/>
      </p:ext>
    </p:extLst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1524000"/>
            <a:ext cx="6934200" cy="577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Cambria" pitchFamily="18" charset="0"/>
              </a:rPr>
              <a:t>voi</a:t>
            </a:r>
            <a:r>
              <a:rPr lang="en-US" sz="2400" dirty="0" smtClean="0">
                <a:latin typeface="Cambria" pitchFamily="18" charset="0"/>
              </a:rPr>
              <a:t> con, </a:t>
            </a:r>
            <a:r>
              <a:rPr lang="en-US" sz="2400" dirty="0" err="1" smtClean="0">
                <a:latin typeface="Cambria" pitchFamily="18" charset="0"/>
              </a:rPr>
              <a:t>sinh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nhật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các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bạn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chúc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mừng</a:t>
            </a:r>
            <a:r>
              <a:rPr lang="en-US" sz="2400" dirty="0" smtClean="0">
                <a:latin typeface="Cambria" pitchFamily="18" charset="0"/>
              </a:rPr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0100" y="7620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Cambria" pitchFamily="18" charset="0"/>
              </a:rPr>
              <a:t>Bài</a:t>
            </a:r>
            <a:r>
              <a:rPr lang="en-US" sz="2400" b="1" dirty="0" smtClean="0">
                <a:latin typeface="Cambria" pitchFamily="18" charset="0"/>
              </a:rPr>
              <a:t> 3. </a:t>
            </a:r>
            <a:r>
              <a:rPr lang="en-US" sz="2400" b="1" dirty="0" err="1" smtClean="0">
                <a:latin typeface="Cambria" pitchFamily="18" charset="0"/>
              </a:rPr>
              <a:t>Sắp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xếp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các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từ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ngữ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thành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câu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và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viết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lại</a:t>
            </a:r>
            <a:r>
              <a:rPr lang="en-US" sz="2400" b="1" dirty="0" smtClean="0">
                <a:latin typeface="Cambria" pitchFamily="18" charset="0"/>
              </a:rPr>
              <a:t>: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429000"/>
            <a:ext cx="6934200" cy="1131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latin typeface="Cambria" pitchFamily="18" charset="0"/>
              </a:rPr>
              <a:t>b.     </a:t>
            </a:r>
            <a:r>
              <a:rPr lang="en-US" sz="2400" dirty="0" err="1" smtClean="0">
                <a:latin typeface="Cambria" pitchFamily="18" charset="0"/>
              </a:rPr>
              <a:t>các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bạn</a:t>
            </a:r>
            <a:r>
              <a:rPr lang="en-US" sz="2400" dirty="0" smtClean="0">
                <a:latin typeface="Cambria" pitchFamily="18" charset="0"/>
              </a:rPr>
              <a:t>, con, </a:t>
            </a:r>
            <a:r>
              <a:rPr lang="en-US" sz="2400" dirty="0" err="1" smtClean="0">
                <a:latin typeface="Cambria" pitchFamily="18" charset="0"/>
              </a:rPr>
              <a:t>chơi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cùng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giờ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ra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chơi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thường</a:t>
            </a:r>
            <a:r>
              <a:rPr lang="en-US" sz="2400" dirty="0" smtClean="0">
                <a:latin typeface="Cambria" pitchFamily="18" charset="0"/>
              </a:rPr>
              <a:t>. </a:t>
            </a:r>
          </a:p>
          <a:p>
            <a:pPr marL="457200" indent="-457200">
              <a:lnSpc>
                <a:spcPct val="150000"/>
              </a:lnSpc>
            </a:pPr>
            <a:endParaRPr lang="en-US" sz="2400" dirty="0" smtClean="0"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76400" y="2362200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Các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bạn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chúc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mừng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sinh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nhật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voi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con.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52600" y="4343400"/>
            <a:ext cx="6934200" cy="577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Giờ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ra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chơi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, con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thường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chơi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cùng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các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bạn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. </a:t>
            </a:r>
          </a:p>
        </p:txBody>
      </p:sp>
      <p:sp>
        <p:nvSpPr>
          <p:cNvPr id="1026" name="AutoShape 2" descr="Curved Arrow Icon - White Curved Arrow Png Clipart (#773565) - Pin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Curved Arrow Icon - White Curved Arrow Png Clipart (#773565) - Pin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Arrow Cliparts - Clipart Arrow, HD Png Download , Transparent Png Image -  PNGite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990600" y="4419600"/>
            <a:ext cx="609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990600" y="2514600"/>
            <a:ext cx="609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8" name="Picture 4" descr="1178508017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Pla019"/>
          <p:cNvPicPr>
            <a:picLocks noChangeAspect="1" noChangeArrowheads="1"/>
          </p:cNvPicPr>
          <p:nvPr/>
        </p:nvPicPr>
        <p:blipFill>
          <a:blip r:embed="rId4">
            <a:lum bright="-6000" contrast="12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381000" y="1752600"/>
            <a:ext cx="8458200" cy="22860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800" b="1" kern="10" spc="640"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HP001 4 hàng"/>
              </a:rPr>
              <a:t>Nghỉ giữa tiết</a:t>
            </a:r>
          </a:p>
        </p:txBody>
      </p:sp>
      <p:pic>
        <p:nvPicPr>
          <p:cNvPr id="73735" name="Picture 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371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6" name="Picture 8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200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7" name="Picture 9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1910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8" name="Picture 10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352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9" name="Picture 11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447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0" name="Picture 12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192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1" name="Picture 13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038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2" name="Picture 14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990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3" name="Picture 15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14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4" name="Picture 16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04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5" name="Picture 1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057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0" y="-244475"/>
            <a:ext cx="152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68275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369211609"/>
      </p:ext>
    </p:extLst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90600" y="9906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Cambria" pitchFamily="18" charset="0"/>
              </a:rPr>
              <a:t>Bài</a:t>
            </a:r>
            <a:r>
              <a:rPr lang="en-US" sz="2400" b="1" dirty="0" smtClean="0">
                <a:latin typeface="Cambria" pitchFamily="18" charset="0"/>
              </a:rPr>
              <a:t> 4. </a:t>
            </a:r>
            <a:r>
              <a:rPr lang="en-US" sz="2400" b="1" dirty="0" err="1" smtClean="0">
                <a:latin typeface="Cambria" pitchFamily="18" charset="0"/>
              </a:rPr>
              <a:t>Viết</a:t>
            </a:r>
            <a:r>
              <a:rPr lang="en-US" sz="2400" b="1" dirty="0" smtClean="0">
                <a:latin typeface="Cambria" pitchFamily="18" charset="0"/>
              </a:rPr>
              <a:t> 1 </a:t>
            </a:r>
            <a:r>
              <a:rPr lang="en-US" sz="2400" b="1" dirty="0" err="1" smtClean="0">
                <a:latin typeface="Cambria" pitchFamily="18" charset="0"/>
              </a:rPr>
              <a:t>đến</a:t>
            </a:r>
            <a:r>
              <a:rPr lang="en-US" sz="2400" b="1" dirty="0" smtClean="0">
                <a:latin typeface="Cambria" pitchFamily="18" charset="0"/>
              </a:rPr>
              <a:t> 2 </a:t>
            </a:r>
            <a:r>
              <a:rPr lang="en-US" sz="2400" b="1" dirty="0" err="1" smtClean="0">
                <a:latin typeface="Cambria" pitchFamily="18" charset="0"/>
              </a:rPr>
              <a:t>câu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chúc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mừng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sinh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nhật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người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bạn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của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em</a:t>
            </a:r>
            <a:r>
              <a:rPr lang="en-US" sz="2400" b="1" dirty="0" smtClean="0">
                <a:latin typeface="Cambria" pitchFamily="18" charset="0"/>
              </a:rPr>
              <a:t>. </a:t>
            </a:r>
            <a:endParaRPr lang="en-US" sz="2400" b="1" i="1" dirty="0">
              <a:solidFill>
                <a:srgbClr val="C00000"/>
              </a:solidFill>
              <a:latin typeface="Cambria" pitchFamily="18" charset="0"/>
            </a:endParaRPr>
          </a:p>
        </p:txBody>
      </p:sp>
      <p:pic>
        <p:nvPicPr>
          <p:cNvPr id="8" name="Picture 7" descr="9.png"/>
          <p:cNvPicPr>
            <a:picLocks noChangeAspect="1"/>
          </p:cNvPicPr>
          <p:nvPr/>
        </p:nvPicPr>
        <p:blipFill>
          <a:blip r:embed="rId2"/>
          <a:srcRect r="-889"/>
          <a:stretch>
            <a:fillRect/>
          </a:stretch>
        </p:blipFill>
        <p:spPr>
          <a:xfrm>
            <a:off x="1600200" y="1862235"/>
            <a:ext cx="5943600" cy="313353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04900" y="5181600"/>
            <a:ext cx="693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M: 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Chúc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mừng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sinh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nhật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bạn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!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Chúc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bạn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học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giỏi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,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chăm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Cambria" pitchFamily="18" charset="0"/>
              </a:rPr>
              <a:t>ngoan</a:t>
            </a:r>
            <a:r>
              <a:rPr lang="en-US" sz="2400" b="1" i="1" dirty="0" smtClean="0">
                <a:solidFill>
                  <a:srgbClr val="C00000"/>
                </a:solidFill>
                <a:latin typeface="Cambria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206</Words>
  <Application>Microsoft Office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0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</dc:title>
  <dc:creator>user</dc:creator>
  <cp:lastModifiedBy>Admin</cp:lastModifiedBy>
  <cp:revision>4</cp:revision>
  <dcterms:created xsi:type="dcterms:W3CDTF">2020-08-29T15:37:18Z</dcterms:created>
  <dcterms:modified xsi:type="dcterms:W3CDTF">2021-02-17T03:28:16Z</dcterms:modified>
</cp:coreProperties>
</file>