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6" r:id="rId5"/>
    <p:sldId id="258" r:id="rId6"/>
    <p:sldId id="288" r:id="rId7"/>
    <p:sldId id="316" r:id="rId8"/>
    <p:sldId id="290" r:id="rId9"/>
    <p:sldId id="330" r:id="rId10"/>
    <p:sldId id="309" r:id="rId11"/>
    <p:sldId id="331" r:id="rId12"/>
    <p:sldId id="332" r:id="rId13"/>
    <p:sldId id="328" r:id="rId14"/>
    <p:sldId id="333" r:id="rId15"/>
    <p:sldId id="334" r:id="rId16"/>
    <p:sldId id="317" r:id="rId17"/>
    <p:sldId id="279" r:id="rId18"/>
    <p:sldId id="298" r:id="rId19"/>
    <p:sldId id="299" r:id="rId20"/>
    <p:sldId id="319" r:id="rId21"/>
    <p:sldId id="335" r:id="rId22"/>
    <p:sldId id="336" r:id="rId23"/>
    <p:sldId id="323"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微软雅黑" panose="020B0503020204020204" pitchFamily="34" charset="-122"/>
      <p:regular r:id="rId30"/>
      <p:bold r:id="rId31"/>
    </p:embeddedFont>
    <p:embeddedFont>
      <p:font typeface="DFPOP1-W9" panose="020B0604020202020204" charset="-128"/>
      <p:regular r:id="rId32"/>
    </p:embeddedFont>
    <p:embeddedFont>
      <p:font typeface="Arial-Rounded" panose="020B0500000000000000" charset="0"/>
      <p:regular r:id="rId33"/>
    </p:embeddedFont>
    <p:embeddedFont>
      <p:font typeface="宋体" panose="02010600030101010101" pitchFamily="2" charset="-122"/>
      <p:regular r:id="rId34"/>
    </p:embeddedFont>
  </p:embeddedFontLst>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88"/>
            <p14:sldId id="316"/>
            <p14:sldId id="290"/>
            <p14:sldId id="330"/>
            <p14:sldId id="309"/>
            <p14:sldId id="331"/>
            <p14:sldId id="332"/>
            <p14:sldId id="328"/>
            <p14:sldId id="333"/>
            <p14:sldId id="334"/>
          </p14:sldIdLst>
        </p14:section>
        <p14:section name="Tiết 2" id="{47239A1A-9B72-4DA5-96A7-F8786F163078}">
          <p14:sldIdLst>
            <p14:sldId id="317"/>
            <p14:sldId id="279"/>
            <p14:sldId id="298"/>
            <p14:sldId id="299"/>
            <p14:sldId id="319"/>
            <p14:sldId id="335"/>
            <p14:sldId id="336"/>
            <p14:sldId id="32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516"/>
    <a:srgbClr val="54770E"/>
    <a:srgbClr val="B0E415"/>
    <a:srgbClr val="588A3C"/>
    <a:srgbClr val="56A130"/>
    <a:srgbClr val="EF2A19"/>
    <a:srgbClr val="F02EB9"/>
    <a:srgbClr val="E638B4"/>
    <a:srgbClr val="B8E67A"/>
    <a:srgbClr val="F14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630"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presProps" Target="presProps.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gs" Target="tags/tag1.xml"/><Relationship Id="rId56"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91785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242221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17</a:t>
            </a:fld>
            <a:endParaRPr lang="zh-CN" altLang="en-US"/>
          </a:p>
        </p:txBody>
      </p:sp>
    </p:spTree>
    <p:extLst>
      <p:ext uri="{BB962C8B-B14F-4D97-AF65-F5344CB8AC3E}">
        <p14:creationId xmlns:p14="http://schemas.microsoft.com/office/powerpoint/2010/main" val="419812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20</a:t>
            </a:fld>
            <a:endParaRPr lang="zh-CN" altLang="en-US"/>
          </a:p>
        </p:txBody>
      </p:sp>
    </p:spTree>
    <p:extLst>
      <p:ext uri="{BB962C8B-B14F-4D97-AF65-F5344CB8AC3E}">
        <p14:creationId xmlns:p14="http://schemas.microsoft.com/office/powerpoint/2010/main" val="127676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81" name="图片 80"/>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5" t="36971" r="-1"/>
          <a:stretch>
            <a:fillRect/>
          </a:stretch>
        </p:blipFill>
        <p:spPr>
          <a:xfrm>
            <a:off x="0" y="2244264"/>
            <a:ext cx="9512298" cy="3004238"/>
          </a:xfrm>
          <a:prstGeom prst="rect">
            <a:avLst/>
          </a:prstGeom>
        </p:spPr>
      </p:pic>
      <p:grpSp>
        <p:nvGrpSpPr>
          <p:cNvPr id="99" name="组合 98"/>
          <p:cNvGrpSpPr/>
          <p:nvPr/>
        </p:nvGrpSpPr>
        <p:grpSpPr>
          <a:xfrm>
            <a:off x="3752020" y="1289734"/>
            <a:ext cx="1630457" cy="933025"/>
            <a:chOff x="3286426" y="1810139"/>
            <a:chExt cx="1630457" cy="933025"/>
          </a:xfrm>
        </p:grpSpPr>
        <p:sp>
          <p:nvSpPr>
            <p:cNvPr id="94" name="矩形 93"/>
            <p:cNvSpPr/>
            <p:nvPr/>
          </p:nvSpPr>
          <p:spPr>
            <a:xfrm>
              <a:off x="3295926" y="1815065"/>
              <a:ext cx="1620957" cy="923330"/>
            </a:xfrm>
            <a:prstGeom prst="rect">
              <a:avLst/>
            </a:prstGeom>
          </p:spPr>
          <p:txBody>
            <a:bodyPr wrap="none">
              <a:spAutoFit/>
            </a:bodyPr>
            <a:lstStyle/>
            <a:p>
              <a:r>
                <a:rPr lang="en-US" altLang="zh-CN" sz="5400" b="1"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91176" y="1810139"/>
              <a:ext cx="1620957" cy="923330"/>
            </a:xfrm>
            <a:prstGeom prst="rect">
              <a:avLst/>
            </a:prstGeom>
          </p:spPr>
          <p:txBody>
            <a:bodyPr wrap="none">
              <a:spAutoFit/>
            </a:bodyPr>
            <a:lstStyle/>
            <a:p>
              <a:r>
                <a:rPr lang="en-US" altLang="zh-CN" sz="5400" b="1"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5</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86426" y="1819834"/>
              <a:ext cx="1620957" cy="923330"/>
            </a:xfrm>
            <a:prstGeom prst="rect">
              <a:avLst/>
            </a:prstGeom>
          </p:spPr>
          <p:txBody>
            <a:bodyPr wrap="none">
              <a:spAutoFit/>
            </a:bodyPr>
            <a:lstStyle/>
            <a:p>
              <a:pPr algn="l"/>
              <a:r>
                <a:rPr lang="en-US" altLang="zh-CN" sz="54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5</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
        <p:nvSpPr>
          <p:cNvPr id="4" name="矩形 3"/>
          <p:cNvSpPr/>
          <p:nvPr/>
        </p:nvSpPr>
        <p:spPr>
          <a:xfrm>
            <a:off x="3068746" y="3241979"/>
            <a:ext cx="3299301" cy="417422"/>
          </a:xfrm>
          <a:prstGeom prst="rect">
            <a:avLst/>
          </a:prstGeom>
        </p:spPr>
        <p:txBody>
          <a:bodyPr wrap="none">
            <a:spAutoFit/>
          </a:bodyPr>
          <a:lstStyle/>
          <a:p>
            <a:pPr>
              <a:lnSpc>
                <a:spcPct val="150000"/>
              </a:lnSpc>
            </a:pPr>
            <a:r>
              <a:rPr lang="en-US" altLang="zh-CN" sz="1600" b="1" kern="0" dirty="0" err="1">
                <a:latin typeface="Times New Roman" panose="02020603050405020304" pitchFamily="18" charset="0"/>
                <a:ea typeface="微软雅黑" panose="020B0503020204020204" pitchFamily="34" charset="-122"/>
                <a:cs typeface="Times New Roman" panose="02020603050405020304" pitchFamily="18" charset="0"/>
              </a:rPr>
              <a:t>Giáo</a:t>
            </a:r>
            <a:r>
              <a:rPr lang="en-US" altLang="zh-CN" sz="1600" b="1" kern="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kern="0" dirty="0" err="1">
                <a:latin typeface="Times New Roman" panose="02020603050405020304" pitchFamily="18" charset="0"/>
                <a:ea typeface="微软雅黑" panose="020B0503020204020204" pitchFamily="34" charset="-122"/>
                <a:cs typeface="Times New Roman" panose="02020603050405020304" pitchFamily="18" charset="0"/>
              </a:rPr>
              <a:t>viên</a:t>
            </a:r>
            <a:r>
              <a:rPr lang="en-US" altLang="zh-CN" sz="1600" b="1" ker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kern="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矩形 97"/>
          <p:cNvSpPr/>
          <p:nvPr/>
        </p:nvSpPr>
        <p:spPr>
          <a:xfrm>
            <a:off x="1009163" y="1069255"/>
            <a:ext cx="7125670" cy="707886"/>
          </a:xfrm>
          <a:prstGeom prst="rect">
            <a:avLst/>
          </a:prstGeom>
        </p:spPr>
        <p:txBody>
          <a:bodyPr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altLang="zh-CN"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a:t>
            </a:r>
            <a:r>
              <a:rPr lang="en-GB" altLang="zh-C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000" b="1"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đề</a:t>
            </a:r>
            <a:r>
              <a:rPr lang="en-GB" altLang="zh-CN"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8: Đất nước và con người</a:t>
            </a:r>
            <a:endParaRPr lang="zh-CN"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Rectangle 4"/>
          <p:cNvSpPr/>
          <p:nvPr/>
        </p:nvSpPr>
        <p:spPr>
          <a:xfrm>
            <a:off x="2862843" y="2163915"/>
            <a:ext cx="4508773" cy="1015663"/>
          </a:xfrm>
          <a:prstGeom prst="rect">
            <a:avLst/>
          </a:prstGeom>
        </p:spPr>
        <p:txBody>
          <a:bodyPr wrap="square">
            <a:spAutoFit/>
          </a:bodyPr>
          <a:lstStyle/>
          <a:p>
            <a:r>
              <a:rPr lang="en-GB" altLang="zh-CN" sz="6000" b="1"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Arial-Rounded" panose="020B0500000000000000" pitchFamily="34" charset="-93"/>
                <a:cs typeface="Arial" panose="020B0604020202020204" pitchFamily="34" charset="0"/>
                <a:sym typeface="+mn-lt"/>
              </a:rPr>
              <a:t>NHỚ ƠN</a:t>
            </a:r>
            <a:endParaRPr lang="zh-CN" altLang="en-US" sz="6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8990" y="0"/>
            <a:ext cx="1235398" cy="12736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85" y="-248743"/>
            <a:ext cx="1726039" cy="1726039"/>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94021" flipH="1">
            <a:off x="5118464" y="-273742"/>
            <a:ext cx="1198712" cy="1198712"/>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tretch>
            <a:fillRect/>
          </a:stretch>
        </p:blipFill>
        <p:spPr>
          <a:xfrm>
            <a:off x="-133350" y="3646701"/>
            <a:ext cx="5402883" cy="1650881"/>
          </a:xfrm>
          <a:prstGeom prst="rect">
            <a:avLst/>
          </a:prstGeom>
        </p:spPr>
      </p:pic>
      <p:pic>
        <p:nvPicPr>
          <p:cNvPr id="37" name="Picture 36"/>
          <p:cNvPicPr>
            <a:picLocks noChangeAspect="1"/>
          </p:cNvPicPr>
          <p:nvPr/>
        </p:nvPicPr>
        <p:blipFill rotWithShape="1">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rcRect l="15890"/>
          <a:stretch/>
        </p:blipFill>
        <p:spPr>
          <a:xfrm flipH="1">
            <a:off x="4921984" y="3640064"/>
            <a:ext cx="4522843" cy="16430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9"/>
                                        </p:tgtEl>
                                        <p:attrNameLst>
                                          <p:attrName>style.visibility</p:attrName>
                                        </p:attrNameLst>
                                      </p:cBhvr>
                                      <p:to>
                                        <p:strVal val="visible"/>
                                      </p:to>
                                    </p:se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6162" y="302474"/>
            <a:ext cx="7777425" cy="954107"/>
          </a:xfrm>
          <a:prstGeom prst="rect">
            <a:avLst/>
          </a:prstGeom>
          <a:noFill/>
        </p:spPr>
        <p:txBody>
          <a:bodyPr wrap="square" rtlCol="0">
            <a:spAutoFit/>
          </a:bodyPr>
          <a:lstStyle/>
          <a:p>
            <a:pPr algn="just"/>
            <a:r>
              <a:rPr lang="en-US" sz="2800">
                <a:latin typeface="Arial" panose="020B0604020202020204" pitchFamily="34" charset="0"/>
                <a:cs typeface="Arial" panose="020B0604020202020204" pitchFamily="34" charset="0"/>
              </a:rPr>
              <a:t>- Cày ruộng : dung dụng cụ có lưỡi bằng gang, sắt để lật, xới đất ở ruộng lên.</a:t>
            </a:r>
          </a:p>
        </p:txBody>
      </p:sp>
      <p:sp>
        <p:nvSpPr>
          <p:cNvPr id="10" name="TextBox 9"/>
          <p:cNvSpPr txBox="1"/>
          <p:nvPr/>
        </p:nvSpPr>
        <p:spPr>
          <a:xfrm>
            <a:off x="706162" y="301919"/>
            <a:ext cx="7294836" cy="523220"/>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Vun gốc : vun đất vào gốc.</a:t>
            </a:r>
            <a:endParaRPr lang="en-US" sz="2800">
              <a:latin typeface="Arial" panose="020B0604020202020204" pitchFamily="34" charset="0"/>
              <a:cs typeface="Arial" panose="020B0604020202020204" pitchFamily="34" charset="0"/>
            </a:endParaRPr>
          </a:p>
        </p:txBody>
      </p:sp>
      <p:sp>
        <p:nvSpPr>
          <p:cNvPr id="11" name="TextBox 10"/>
          <p:cNvSpPr txBox="1"/>
          <p:nvPr/>
        </p:nvSpPr>
        <p:spPr>
          <a:xfrm>
            <a:off x="706160" y="302473"/>
            <a:ext cx="7777426" cy="954107"/>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Mò : sờ tìm vật (dưới nước hoặc trong bóng tối mà không nhìn thấy.</a:t>
            </a:r>
            <a:endParaRPr lang="en-US" sz="2800">
              <a:latin typeface="Arial" panose="020B0604020202020204" pitchFamily="34" charset="0"/>
              <a:cs typeface="Arial" panose="020B0604020202020204" pitchFamily="34" charset="0"/>
            </a:endParaRPr>
          </a:p>
        </p:txBody>
      </p:sp>
      <p:sp>
        <p:nvSpPr>
          <p:cNvPr id="12" name="TextBox 11"/>
          <p:cNvSpPr txBox="1"/>
          <p:nvPr/>
        </p:nvSpPr>
        <p:spPr>
          <a:xfrm>
            <a:off x="706160" y="298291"/>
            <a:ext cx="7625025"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 Bất tận : không bao giờ kết thúc.</a:t>
            </a:r>
            <a:endParaRPr lang="en-US" sz="2800">
              <a:latin typeface="Arial" panose="020B0604020202020204" pitchFamily="34" charset="0"/>
              <a:cs typeface="Arial" panose="020B0604020202020204" pitchFamily="34" charset="0"/>
            </a:endParaRPr>
          </a:p>
        </p:txBody>
      </p:sp>
      <p:sp>
        <p:nvSpPr>
          <p:cNvPr id="18" name="TextBox 17"/>
          <p:cNvSpPr txBox="1"/>
          <p:nvPr/>
        </p:nvSpPr>
        <p:spPr>
          <a:xfrm>
            <a:off x="706159" y="294663"/>
            <a:ext cx="7625025"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 Sang đò : sang sông bằng đò.</a:t>
            </a:r>
            <a:endParaRPr lang="en-US" sz="2800">
              <a:latin typeface="Arial" panose="020B0604020202020204" pitchFamily="34" charset="0"/>
              <a:cs typeface="Arial" panose="020B0604020202020204" pitchFamily="34" charset="0"/>
            </a:endParaRPr>
          </a:p>
        </p:txBody>
      </p:sp>
      <p:pic>
        <p:nvPicPr>
          <p:cNvPr id="1026" name="Picture 2" descr="Cày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519" y="1302748"/>
            <a:ext cx="4761746" cy="35713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06158" y="287407"/>
            <a:ext cx="7625025" cy="954107"/>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 Trồng trọt : trồng cây (nói một cách khái quát).</a:t>
            </a:r>
            <a:endParaRPr lang="en-US" sz="2800">
              <a:latin typeface="Arial" panose="020B0604020202020204" pitchFamily="34" charset="0"/>
              <a:cs typeface="Arial" panose="020B0604020202020204" pitchFamily="34" charset="0"/>
            </a:endParaRPr>
          </a:p>
        </p:txBody>
      </p:sp>
      <p:pic>
        <p:nvPicPr>
          <p:cNvPr id="1028" name="Picture 4" descr="Cây nhãn ở Tân Hưng - Báo Hưng Yên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775" y="1302746"/>
            <a:ext cx="4762489" cy="35718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ảng Nam: Nhọc nhằn tuổi già mò ốc | Xã hội | P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870" y="1302191"/>
            <a:ext cx="5430441" cy="36180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hững chuyến đò ng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869" y="1248770"/>
            <a:ext cx="5566660" cy="36252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ái cơ cấu trồng trọt vùng Trung du miền núi phía Bắc: Diện tích gieo trồng  cây lương thực tăng mạ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6937" y="1248770"/>
            <a:ext cx="4910524" cy="368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55317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barn(inVertical)">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026"/>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arn(inVertical)">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028"/>
                                        </p:tgtEl>
                                        <p:attrNameLst>
                                          <p:attrName>style.visibility</p:attrName>
                                        </p:attrNameLst>
                                      </p:cBhvr>
                                      <p:to>
                                        <p:strVal val="hidden"/>
                                      </p:to>
                                    </p:set>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barn(inVertical)">
                                      <p:cBhvr>
                                        <p:cTn id="39" dur="500"/>
                                        <p:tgtEl>
                                          <p:spTgt spid="103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030"/>
                                        </p:tgtEl>
                                        <p:attrNameLst>
                                          <p:attrName>style.visibility</p:attrName>
                                        </p:attrNameLst>
                                      </p:cBhvr>
                                      <p:to>
                                        <p:strVal val="hidden"/>
                                      </p:to>
                                    </p:set>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42"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16" presetClass="entr" presetSubtype="21" fill="hold" nodeType="with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barn(inVertical)">
                                      <p:cBhvr>
                                        <p:cTn id="64" dur="500"/>
                                        <p:tgtEl>
                                          <p:spTgt spid="1032"/>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32"/>
                                        </p:tgtEl>
                                        <p:attrNameLst>
                                          <p:attrName>style.visibility</p:attrName>
                                        </p:attrNameLst>
                                      </p:cBhvr>
                                      <p:to>
                                        <p:strVal val="hidden"/>
                                      </p:to>
                                    </p:set>
                                  </p:childTnLst>
                                </p:cTn>
                              </p:par>
                              <p:par>
                                <p:cTn id="71" presetID="42"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par>
                                <p:cTn id="76" presetID="16" presetClass="entr" presetSubtype="21" fill="hold" nodeType="withEffect">
                                  <p:stCondLst>
                                    <p:cond delay="0"/>
                                  </p:stCondLst>
                                  <p:childTnLst>
                                    <p:set>
                                      <p:cBhvr>
                                        <p:cTn id="77" dur="1" fill="hold">
                                          <p:stCondLst>
                                            <p:cond delay="0"/>
                                          </p:stCondLst>
                                        </p:cTn>
                                        <p:tgtEl>
                                          <p:spTgt spid="1034"/>
                                        </p:tgtEl>
                                        <p:attrNameLst>
                                          <p:attrName>style.visibility</p:attrName>
                                        </p:attrNameLst>
                                      </p:cBhvr>
                                      <p:to>
                                        <p:strVal val="visible"/>
                                      </p:to>
                                    </p:set>
                                    <p:animEffect transition="in" filter="barn(inVertical)">
                                      <p:cBhvr>
                                        <p:cTn id="78"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p:bldP spid="10" grpId="1"/>
      <p:bldP spid="11" grpId="0"/>
      <p:bldP spid="11" grpId="1"/>
      <p:bldP spid="12" grpId="0"/>
      <p:bldP spid="12" grpId="1"/>
      <p:bldP spid="18" grpId="0"/>
      <p:bldP spid="18" grpId="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50430" y="-64557"/>
            <a:ext cx="1436612"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Nhớ ơn</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3837958" y="465296"/>
            <a:ext cx="3374940" cy="4678204"/>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Ăn một bát cơm,</a:t>
            </a:r>
          </a:p>
          <a:p>
            <a:pPr algn="just"/>
            <a:r>
              <a:rPr lang="en-US" sz="2000" smtClean="0">
                <a:latin typeface="Arial" panose="020B0604020202020204" pitchFamily="34" charset="0"/>
                <a:cs typeface="Arial" panose="020B0604020202020204" pitchFamily="34" charset="0"/>
              </a:rPr>
              <a:t>Nhớ người cày ruộng.</a:t>
            </a:r>
          </a:p>
          <a:p>
            <a:pPr algn="just"/>
            <a:r>
              <a:rPr lang="en-US" sz="2000" smtClean="0">
                <a:latin typeface="Arial" panose="020B0604020202020204" pitchFamily="34" charset="0"/>
                <a:cs typeface="Arial" panose="020B0604020202020204" pitchFamily="34" charset="0"/>
              </a:rPr>
              <a:t>Ăn đĩa rau muống,</a:t>
            </a:r>
          </a:p>
          <a:p>
            <a:pPr algn="just"/>
            <a:r>
              <a:rPr lang="en-US" sz="2000" smtClean="0">
                <a:latin typeface="Arial" panose="020B0604020202020204" pitchFamily="34" charset="0"/>
                <a:cs typeface="Arial" panose="020B0604020202020204" pitchFamily="34" charset="0"/>
              </a:rPr>
              <a:t>Nhớ người đào ao.</a:t>
            </a:r>
          </a:p>
          <a:p>
            <a:pPr algn="just"/>
            <a:r>
              <a:rPr lang="en-US" sz="2000" smtClean="0">
                <a:latin typeface="Arial" panose="020B0604020202020204" pitchFamily="34" charset="0"/>
                <a:cs typeface="Arial" panose="020B0604020202020204" pitchFamily="34" charset="0"/>
              </a:rPr>
              <a:t>Ăn một quả đào,</a:t>
            </a:r>
          </a:p>
          <a:p>
            <a:pPr algn="just"/>
            <a:r>
              <a:rPr lang="en-US" sz="2000" smtClean="0">
                <a:latin typeface="Arial" panose="020B0604020202020204" pitchFamily="34" charset="0"/>
                <a:cs typeface="Arial" panose="020B0604020202020204" pitchFamily="34" charset="0"/>
              </a:rPr>
              <a:t>Nhớ người vun gốc.</a:t>
            </a:r>
          </a:p>
          <a:p>
            <a:pPr algn="just"/>
            <a:r>
              <a:rPr lang="en-US" sz="2000" smtClean="0">
                <a:latin typeface="Arial" panose="020B0604020202020204" pitchFamily="34" charset="0"/>
                <a:cs typeface="Arial" panose="020B0604020202020204" pitchFamily="34" charset="0"/>
              </a:rPr>
              <a:t>Ăn một con ốc,</a:t>
            </a:r>
          </a:p>
          <a:p>
            <a:pPr algn="just"/>
            <a:r>
              <a:rPr lang="en-US" sz="2000" smtClean="0">
                <a:latin typeface="Arial" panose="020B0604020202020204" pitchFamily="34" charset="0"/>
                <a:cs typeface="Arial" panose="020B0604020202020204" pitchFamily="34" charset="0"/>
              </a:rPr>
              <a:t>Nhớ người đi mò.</a:t>
            </a:r>
          </a:p>
          <a:p>
            <a:pPr algn="just"/>
            <a:r>
              <a:rPr lang="en-US" sz="2000" smtClean="0">
                <a:latin typeface="Arial" panose="020B0604020202020204" pitchFamily="34" charset="0"/>
                <a:cs typeface="Arial" panose="020B0604020202020204" pitchFamily="34" charset="0"/>
              </a:rPr>
              <a:t>Sang đò,</a:t>
            </a:r>
          </a:p>
          <a:p>
            <a:pPr algn="just"/>
            <a:r>
              <a:rPr lang="en-US" sz="2000" smtClean="0">
                <a:latin typeface="Arial" panose="020B0604020202020204" pitchFamily="34" charset="0"/>
                <a:cs typeface="Arial" panose="020B0604020202020204" pitchFamily="34" charset="0"/>
              </a:rPr>
              <a:t>Nhớ người chèo chống.</a:t>
            </a:r>
          </a:p>
          <a:p>
            <a:pPr algn="just"/>
            <a:r>
              <a:rPr lang="en-US" sz="2000" smtClean="0">
                <a:latin typeface="Arial" panose="020B0604020202020204" pitchFamily="34" charset="0"/>
                <a:cs typeface="Arial" panose="020B0604020202020204" pitchFamily="34" charset="0"/>
              </a:rPr>
              <a:t>Nằm võng,</a:t>
            </a:r>
          </a:p>
          <a:p>
            <a:pPr algn="just"/>
            <a:r>
              <a:rPr lang="en-US" sz="2000" smtClean="0">
                <a:latin typeface="Arial" panose="020B0604020202020204" pitchFamily="34" charset="0"/>
                <a:cs typeface="Arial" panose="020B0604020202020204" pitchFamily="34" charset="0"/>
              </a:rPr>
              <a:t>Nhớ người mắc dây.</a:t>
            </a:r>
            <a:endParaRPr lang="en-US" sz="2000">
              <a:latin typeface="Arial" panose="020B0604020202020204" pitchFamily="34" charset="0"/>
              <a:cs typeface="Arial" panose="020B0604020202020204" pitchFamily="34" charset="0"/>
            </a:endParaRPr>
          </a:p>
          <a:p>
            <a:pPr algn="just"/>
            <a:r>
              <a:rPr lang="en-US" sz="2000" smtClean="0">
                <a:latin typeface="Arial" panose="020B0604020202020204" pitchFamily="34" charset="0"/>
                <a:cs typeface="Arial" panose="020B0604020202020204" pitchFamily="34" charset="0"/>
              </a:rPr>
              <a:t>Đứng mát gốc cây,</a:t>
            </a:r>
          </a:p>
          <a:p>
            <a:pPr algn="just"/>
            <a:r>
              <a:rPr lang="en-US" sz="2000" smtClean="0">
                <a:latin typeface="Arial" panose="020B0604020202020204" pitchFamily="34" charset="0"/>
                <a:cs typeface="Arial" panose="020B0604020202020204" pitchFamily="34" charset="0"/>
              </a:rPr>
              <a:t>Nhớ người trồng trọt.</a:t>
            </a:r>
          </a:p>
          <a:p>
            <a:pPr algn="just"/>
            <a:r>
              <a:rPr lang="en-US" sz="1800" i="1" smtClean="0">
                <a:latin typeface="Arial" panose="020B0604020202020204" pitchFamily="34" charset="0"/>
                <a:cs typeface="Arial" panose="020B0604020202020204" pitchFamily="34" charset="0"/>
              </a:rPr>
              <a:t>		(Đồng dao)</a:t>
            </a:r>
          </a:p>
        </p:txBody>
      </p:sp>
      <p:sp>
        <p:nvSpPr>
          <p:cNvPr id="2" name="TextBox 1"/>
          <p:cNvSpPr txBox="1"/>
          <p:nvPr/>
        </p:nvSpPr>
        <p:spPr>
          <a:xfrm>
            <a:off x="0" y="4435614"/>
            <a:ext cx="3837958" cy="707886"/>
          </a:xfrm>
          <a:prstGeom prst="rect">
            <a:avLst/>
          </a:prstGeom>
          <a:noFill/>
        </p:spPr>
        <p:txBody>
          <a:bodyPr wrap="square" rtlCol="0">
            <a:spAutoFit/>
          </a:bodyPr>
          <a:lstStyle/>
          <a:p>
            <a:pPr algn="just"/>
            <a:r>
              <a:rPr lang="en-US" sz="2000" smtClean="0">
                <a:solidFill>
                  <a:srgbClr val="FF0000"/>
                </a:solidFill>
                <a:latin typeface="Arial" panose="020B0604020202020204" pitchFamily="34" charset="0"/>
                <a:cs typeface="Arial" panose="020B0604020202020204" pitchFamily="34" charset="0"/>
              </a:rPr>
              <a:t>   Từ ngữ: </a:t>
            </a:r>
            <a:r>
              <a:rPr lang="en-US" sz="2000" i="1" smtClean="0">
                <a:solidFill>
                  <a:srgbClr val="FF0000"/>
                </a:solidFill>
                <a:latin typeface="Arial" panose="020B0604020202020204" pitchFamily="34" charset="0"/>
                <a:cs typeface="Arial" panose="020B0604020202020204" pitchFamily="34" charset="0"/>
              </a:rPr>
              <a:t>cày ruộng bậc thang, vun gốc, mò, sang đò, trồng trọt</a:t>
            </a:r>
            <a:endParaRPr lang="en-US" sz="2000" i="1">
              <a:solidFill>
                <a:srgbClr val="FF0000"/>
              </a:solidFill>
              <a:latin typeface="Arial" panose="020B0604020202020204" pitchFamily="34" charset="0"/>
              <a:cs typeface="Arial" panose="020B0604020202020204" pitchFamily="34" charset="0"/>
            </a:endParaRPr>
          </a:p>
        </p:txBody>
      </p:sp>
      <p:pic>
        <p:nvPicPr>
          <p:cNvPr id="1026" name="Picture 2" descr="Premium Vector | Cartoon apple tree isolate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9585" r="89617"/>
                    </a14:imgEffect>
                  </a14:imgLayer>
                </a14:imgProps>
              </a:ext>
              <a:ext uri="{28A0092B-C50C-407E-A947-70E740481C1C}">
                <a14:useLocalDpi xmlns:a14="http://schemas.microsoft.com/office/drawing/2010/main" val="0"/>
              </a:ext>
            </a:extLst>
          </a:blip>
          <a:srcRect l="10384" r="11023"/>
          <a:stretch/>
        </p:blipFill>
        <p:spPr bwMode="auto">
          <a:xfrm>
            <a:off x="0" y="406988"/>
            <a:ext cx="3350598" cy="4011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Nằm Trên Võng Trên Người Nam , Võng, Người Nam., Sách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33" y1="60333" x2="35833" y2="60333"/>
                        <a14:foregroundMark x1="43500" y1="62667" x2="43500" y2="62667"/>
                        <a14:foregroundMark x1="51333" y1="63500" x2="51333" y2="63500"/>
                        <a14:foregroundMark x1="31000" y1="58667" x2="57167" y2="64667"/>
                        <a14:foregroundMark x1="73667" y1="38500" x2="75167" y2="62667"/>
                        <a14:foregroundMark x1="49000" y1="65833" x2="65167" y2="62500"/>
                        <a14:foregroundMark x1="71833" y1="37500" x2="71833" y2="37500"/>
                        <a14:foregroundMark x1="75667" y1="72833" x2="75667" y2="72833"/>
                        <a14:foregroundMark x1="73500" y1="70667" x2="73500" y2="70667"/>
                        <a14:foregroundMark x1="68167" y1="75833" x2="84833" y2="73667"/>
                        <a14:foregroundMark x1="25000" y1="33167" x2="25000" y2="33167"/>
                        <a14:foregroundMark x1="24500" y1="73833" x2="24500" y2="73833"/>
                        <a14:foregroundMark x1="25000" y1="70000" x2="25000" y2="70000"/>
                        <a14:foregroundMark x1="45167" y1="60333" x2="45167" y2="60333"/>
                      </a14:backgroundRemoval>
                    </a14:imgEffect>
                  </a14:imgLayer>
                </a14:imgProps>
              </a:ext>
              <a:ext uri="{28A0092B-C50C-407E-A947-70E740481C1C}">
                <a14:useLocalDpi xmlns:a14="http://schemas.microsoft.com/office/drawing/2010/main" val="0"/>
              </a:ext>
            </a:extLst>
          </a:blip>
          <a:srcRect l="9931" t="15136" r="5786" b="18600"/>
          <a:stretch/>
        </p:blipFill>
        <p:spPr bwMode="auto">
          <a:xfrm flipH="1">
            <a:off x="6381749" y="1905000"/>
            <a:ext cx="2762251"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2740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50430" y="-64557"/>
            <a:ext cx="1436612"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Nhớ ơn</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3837958" y="465296"/>
            <a:ext cx="3374940" cy="4678204"/>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Ăn một bát cơm,</a:t>
            </a:r>
          </a:p>
          <a:p>
            <a:pPr algn="just"/>
            <a:r>
              <a:rPr lang="en-US" sz="2000" smtClean="0">
                <a:latin typeface="Arial" panose="020B0604020202020204" pitchFamily="34" charset="0"/>
                <a:cs typeface="Arial" panose="020B0604020202020204" pitchFamily="34" charset="0"/>
              </a:rPr>
              <a:t>Nhớ người cày ruộng.</a:t>
            </a:r>
          </a:p>
          <a:p>
            <a:pPr algn="just"/>
            <a:r>
              <a:rPr lang="en-US" sz="2000" smtClean="0">
                <a:latin typeface="Arial" panose="020B0604020202020204" pitchFamily="34" charset="0"/>
                <a:cs typeface="Arial" panose="020B0604020202020204" pitchFamily="34" charset="0"/>
              </a:rPr>
              <a:t>Ăn đĩa rau muống,</a:t>
            </a:r>
          </a:p>
          <a:p>
            <a:pPr algn="just"/>
            <a:r>
              <a:rPr lang="en-US" sz="2000" smtClean="0">
                <a:latin typeface="Arial" panose="020B0604020202020204" pitchFamily="34" charset="0"/>
                <a:cs typeface="Arial" panose="020B0604020202020204" pitchFamily="34" charset="0"/>
              </a:rPr>
              <a:t>Nhớ người đào ao.</a:t>
            </a:r>
          </a:p>
          <a:p>
            <a:pPr algn="just"/>
            <a:r>
              <a:rPr lang="en-US" sz="2000" smtClean="0">
                <a:latin typeface="Arial" panose="020B0604020202020204" pitchFamily="34" charset="0"/>
                <a:cs typeface="Arial" panose="020B0604020202020204" pitchFamily="34" charset="0"/>
              </a:rPr>
              <a:t>Ăn một quả đào,</a:t>
            </a:r>
          </a:p>
          <a:p>
            <a:pPr algn="just"/>
            <a:r>
              <a:rPr lang="en-US" sz="2000" smtClean="0">
                <a:latin typeface="Arial" panose="020B0604020202020204" pitchFamily="34" charset="0"/>
                <a:cs typeface="Arial" panose="020B0604020202020204" pitchFamily="34" charset="0"/>
              </a:rPr>
              <a:t>Nhớ người vun gốc.</a:t>
            </a:r>
          </a:p>
          <a:p>
            <a:pPr algn="just"/>
            <a:r>
              <a:rPr lang="en-US" sz="2000" smtClean="0">
                <a:latin typeface="Arial" panose="020B0604020202020204" pitchFamily="34" charset="0"/>
                <a:cs typeface="Arial" panose="020B0604020202020204" pitchFamily="34" charset="0"/>
              </a:rPr>
              <a:t>Ăn một con ốc,</a:t>
            </a:r>
          </a:p>
          <a:p>
            <a:pPr algn="just"/>
            <a:r>
              <a:rPr lang="en-US" sz="2000" smtClean="0">
                <a:latin typeface="Arial" panose="020B0604020202020204" pitchFamily="34" charset="0"/>
                <a:cs typeface="Arial" panose="020B0604020202020204" pitchFamily="34" charset="0"/>
              </a:rPr>
              <a:t>Nhớ người đi mò.</a:t>
            </a:r>
          </a:p>
          <a:p>
            <a:pPr algn="just"/>
            <a:r>
              <a:rPr lang="en-US" sz="2000" smtClean="0">
                <a:latin typeface="Arial" panose="020B0604020202020204" pitchFamily="34" charset="0"/>
                <a:cs typeface="Arial" panose="020B0604020202020204" pitchFamily="34" charset="0"/>
              </a:rPr>
              <a:t>Sang đò,</a:t>
            </a:r>
          </a:p>
          <a:p>
            <a:pPr algn="just"/>
            <a:r>
              <a:rPr lang="en-US" sz="2000" smtClean="0">
                <a:latin typeface="Arial" panose="020B0604020202020204" pitchFamily="34" charset="0"/>
                <a:cs typeface="Arial" panose="020B0604020202020204" pitchFamily="34" charset="0"/>
              </a:rPr>
              <a:t>Nhớ người chèo chống.</a:t>
            </a:r>
          </a:p>
          <a:p>
            <a:pPr algn="just"/>
            <a:r>
              <a:rPr lang="en-US" sz="2000" smtClean="0">
                <a:latin typeface="Arial" panose="020B0604020202020204" pitchFamily="34" charset="0"/>
                <a:cs typeface="Arial" panose="020B0604020202020204" pitchFamily="34" charset="0"/>
              </a:rPr>
              <a:t>Nằm võng,</a:t>
            </a:r>
          </a:p>
          <a:p>
            <a:pPr algn="just"/>
            <a:r>
              <a:rPr lang="en-US" sz="2000" smtClean="0">
                <a:latin typeface="Arial" panose="020B0604020202020204" pitchFamily="34" charset="0"/>
                <a:cs typeface="Arial" panose="020B0604020202020204" pitchFamily="34" charset="0"/>
              </a:rPr>
              <a:t>Nhớ người mắc dây.</a:t>
            </a:r>
            <a:endParaRPr lang="en-US" sz="2000">
              <a:latin typeface="Arial" panose="020B0604020202020204" pitchFamily="34" charset="0"/>
              <a:cs typeface="Arial" panose="020B0604020202020204" pitchFamily="34" charset="0"/>
            </a:endParaRPr>
          </a:p>
          <a:p>
            <a:pPr algn="just"/>
            <a:r>
              <a:rPr lang="en-US" sz="2000" smtClean="0">
                <a:latin typeface="Arial" panose="020B0604020202020204" pitchFamily="34" charset="0"/>
                <a:cs typeface="Arial" panose="020B0604020202020204" pitchFamily="34" charset="0"/>
              </a:rPr>
              <a:t>Đứng mát gốc cây,</a:t>
            </a:r>
          </a:p>
          <a:p>
            <a:pPr algn="just"/>
            <a:r>
              <a:rPr lang="en-US" sz="2000" smtClean="0">
                <a:latin typeface="Arial" panose="020B0604020202020204" pitchFamily="34" charset="0"/>
                <a:cs typeface="Arial" panose="020B0604020202020204" pitchFamily="34" charset="0"/>
              </a:rPr>
              <a:t>Nhớ người trồng trọt.</a:t>
            </a:r>
          </a:p>
          <a:p>
            <a:pPr algn="just"/>
            <a:r>
              <a:rPr lang="en-US" sz="1800" i="1" smtClean="0">
                <a:latin typeface="Arial" panose="020B0604020202020204" pitchFamily="34" charset="0"/>
                <a:cs typeface="Arial" panose="020B0604020202020204" pitchFamily="34" charset="0"/>
              </a:rPr>
              <a:t>		(Đồng dao)</a:t>
            </a:r>
          </a:p>
        </p:txBody>
      </p:sp>
      <p:sp>
        <p:nvSpPr>
          <p:cNvPr id="2" name="TextBox 1"/>
          <p:cNvSpPr txBox="1"/>
          <p:nvPr/>
        </p:nvSpPr>
        <p:spPr>
          <a:xfrm>
            <a:off x="0" y="4435614"/>
            <a:ext cx="3837958" cy="707886"/>
          </a:xfrm>
          <a:prstGeom prst="rect">
            <a:avLst/>
          </a:prstGeom>
          <a:noFill/>
        </p:spPr>
        <p:txBody>
          <a:bodyPr wrap="square" rtlCol="0">
            <a:spAutoFit/>
          </a:bodyPr>
          <a:lstStyle/>
          <a:p>
            <a:pPr algn="just"/>
            <a:r>
              <a:rPr lang="en-US" sz="2000" smtClean="0">
                <a:solidFill>
                  <a:srgbClr val="FF0000"/>
                </a:solidFill>
                <a:latin typeface="Arial" panose="020B0604020202020204" pitchFamily="34" charset="0"/>
                <a:cs typeface="Arial" panose="020B0604020202020204" pitchFamily="34" charset="0"/>
              </a:rPr>
              <a:t>   Từ ngữ: </a:t>
            </a:r>
            <a:r>
              <a:rPr lang="en-US" sz="2000" i="1" smtClean="0">
                <a:solidFill>
                  <a:srgbClr val="FF0000"/>
                </a:solidFill>
                <a:latin typeface="Arial" panose="020B0604020202020204" pitchFamily="34" charset="0"/>
                <a:cs typeface="Arial" panose="020B0604020202020204" pitchFamily="34" charset="0"/>
              </a:rPr>
              <a:t>cày ruộng bậc thang, vun gốc, mò, sang đò, trồng trọt</a:t>
            </a:r>
            <a:endParaRPr lang="en-US" sz="2000" i="1">
              <a:solidFill>
                <a:srgbClr val="FF0000"/>
              </a:solidFill>
              <a:latin typeface="Arial" panose="020B0604020202020204" pitchFamily="34" charset="0"/>
              <a:cs typeface="Arial" panose="020B0604020202020204" pitchFamily="34" charset="0"/>
            </a:endParaRPr>
          </a:p>
        </p:txBody>
      </p:sp>
      <p:pic>
        <p:nvPicPr>
          <p:cNvPr id="1026" name="Picture 2" descr="Premium Vector | Cartoon apple tree isolate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9585" r="89617"/>
                    </a14:imgEffect>
                  </a14:imgLayer>
                </a14:imgProps>
              </a:ext>
              <a:ext uri="{28A0092B-C50C-407E-A947-70E740481C1C}">
                <a14:useLocalDpi xmlns:a14="http://schemas.microsoft.com/office/drawing/2010/main" val="0"/>
              </a:ext>
            </a:extLst>
          </a:blip>
          <a:srcRect l="10384" r="11023"/>
          <a:stretch/>
        </p:blipFill>
        <p:spPr bwMode="auto">
          <a:xfrm>
            <a:off x="0" y="406988"/>
            <a:ext cx="3350598" cy="4011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Nằm Trên Võng Trên Người Nam , Võng, Người Nam., Sách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33" y1="60333" x2="35833" y2="60333"/>
                        <a14:foregroundMark x1="43500" y1="62667" x2="43500" y2="62667"/>
                        <a14:foregroundMark x1="51333" y1="63500" x2="51333" y2="63500"/>
                        <a14:foregroundMark x1="31000" y1="58667" x2="57167" y2="64667"/>
                        <a14:foregroundMark x1="73667" y1="38500" x2="75167" y2="62667"/>
                        <a14:foregroundMark x1="49000" y1="65833" x2="65167" y2="62500"/>
                        <a14:foregroundMark x1="71833" y1="37500" x2="71833" y2="37500"/>
                        <a14:foregroundMark x1="75667" y1="72833" x2="75667" y2="72833"/>
                        <a14:foregroundMark x1="73500" y1="70667" x2="73500" y2="70667"/>
                        <a14:foregroundMark x1="68167" y1="75833" x2="84833" y2="73667"/>
                        <a14:foregroundMark x1="25000" y1="33167" x2="25000" y2="33167"/>
                        <a14:foregroundMark x1="24500" y1="73833" x2="24500" y2="73833"/>
                        <a14:foregroundMark x1="25000" y1="70000" x2="25000" y2="70000"/>
                        <a14:foregroundMark x1="45167" y1="60333" x2="45167" y2="60333"/>
                      </a14:backgroundRemoval>
                    </a14:imgEffect>
                  </a14:imgLayer>
                </a14:imgProps>
              </a:ext>
              <a:ext uri="{28A0092B-C50C-407E-A947-70E740481C1C}">
                <a14:useLocalDpi xmlns:a14="http://schemas.microsoft.com/office/drawing/2010/main" val="0"/>
              </a:ext>
            </a:extLst>
          </a:blip>
          <a:srcRect l="9931" t="15136" r="5786" b="18600"/>
          <a:stretch/>
        </p:blipFill>
        <p:spPr bwMode="auto">
          <a:xfrm flipH="1">
            <a:off x="6381749" y="1905000"/>
            <a:ext cx="2762251" cy="21717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381749" y="-7574"/>
            <a:ext cx="2886706" cy="1807345"/>
            <a:chOff x="6257292" y="-7573"/>
            <a:chExt cx="3011163" cy="1660108"/>
          </a:xfrm>
        </p:grpSpPr>
        <p:sp>
          <p:nvSpPr>
            <p:cNvPr id="9" name="Cloud Callout 8"/>
            <p:cNvSpPr/>
            <p:nvPr/>
          </p:nvSpPr>
          <p:spPr>
            <a:xfrm rot="439048">
              <a:off x="6257292" y="-7573"/>
              <a:ext cx="3011163" cy="1660108"/>
            </a:xfrm>
            <a:prstGeom prst="cloudCallout">
              <a:avLst/>
            </a:prstGeom>
            <a:solidFill>
              <a:srgbClr val="B0E415"/>
            </a:solidFill>
            <a:ln>
              <a:solidFill>
                <a:srgbClr val="5477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74166" y="275792"/>
              <a:ext cx="2377414" cy="1148741"/>
            </a:xfrm>
            <a:prstGeom prst="rect">
              <a:avLst/>
            </a:prstGeom>
            <a:noFill/>
          </p:spPr>
          <p:txBody>
            <a:bodyPr wrap="square" rtlCol="0">
              <a:spAutoFit/>
            </a:bodyPr>
            <a:lstStyle/>
            <a:p>
              <a:pPr algn="ctr"/>
              <a:r>
                <a:rPr lang="en-US" sz="2000" smtClean="0">
                  <a:latin typeface="Arial" panose="020B0604020202020204" pitchFamily="34" charset="0"/>
                  <a:cs typeface="Arial" panose="020B0604020202020204" pitchFamily="34" charset="0"/>
                </a:rPr>
                <a:t>Tìm ở cuói dòng thơ những tiếng cùng vần với nhau.</a:t>
              </a:r>
              <a:endParaRPr lang="en-US" sz="2000">
                <a:latin typeface="Arial" panose="020B0604020202020204" pitchFamily="34" charset="0"/>
                <a:cs typeface="Arial" panose="020B0604020202020204" pitchFamily="34" charset="0"/>
              </a:endParaRPr>
            </a:p>
          </p:txBody>
        </p:sp>
      </p:grpSp>
      <p:cxnSp>
        <p:nvCxnSpPr>
          <p:cNvPr id="4" name="Straight Connector 3"/>
          <p:cNvCxnSpPr/>
          <p:nvPr/>
        </p:nvCxnSpPr>
        <p:spPr>
          <a:xfrm>
            <a:off x="5687042" y="1117600"/>
            <a:ext cx="694707"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191742" y="1422400"/>
            <a:ext cx="694707"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687042" y="2336800"/>
            <a:ext cx="53150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255242" y="2641600"/>
            <a:ext cx="34545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5713720" y="1727200"/>
            <a:ext cx="34545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267942" y="2032000"/>
            <a:ext cx="53150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5527013" y="2933700"/>
            <a:ext cx="34545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4582142" y="3251200"/>
            <a:ext cx="34545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5812147" y="4152900"/>
            <a:ext cx="34545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5626718" y="4461014"/>
            <a:ext cx="34545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408266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par>
                                <p:cTn id="24" presetID="22" presetClass="entr" presetSubtype="8"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22" presetClass="entr" presetSubtype="8"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par>
                                <p:cTn id="48" presetID="22" presetClass="entr" presetSubtype="8"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624243" y="2122352"/>
            <a:ext cx="5125395"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94100826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393" b="100000" l="0" r="100000">
                        <a14:foregroundMark x1="4179" y1="18740" x2="22587" y2="55412"/>
                        <a14:foregroundMark x1="36119" y1="38288" x2="39801" y2="39257"/>
                        <a14:foregroundMark x1="33831" y1="54847" x2="40000" y2="55331"/>
                        <a14:foregroundMark x1="2289" y1="48384" x2="26567" y2="70275"/>
                        <a14:foregroundMark x1="35224" y1="16801" x2="35224" y2="16801"/>
                        <a14:foregroundMark x1="37811" y1="18659" x2="37811" y2="18659"/>
                        <a14:foregroundMark x1="14129" y1="9612" x2="14129" y2="9612"/>
                        <a14:foregroundMark x1="11841" y1="7674" x2="24179" y2="12439"/>
                        <a14:foregroundMark x1="37811" y1="23102" x2="37811" y2="23102"/>
                        <a14:foregroundMark x1="34826" y1="22375" x2="37811" y2="23102"/>
                        <a14:backgroundMark x1="40597" y1="45719" x2="40597" y2="45719"/>
                        <a14:backgroundMark x1="39502" y1="51696" x2="39502" y2="51696"/>
                        <a14:backgroundMark x1="46766" y1="52504" x2="46766" y2="52504"/>
                        <a14:backgroundMark x1="48955" y1="56058" x2="48955" y2="56058"/>
                        <a14:backgroundMark x1="45274" y1="56785" x2="45274" y2="56785"/>
                        <a14:backgroundMark x1="55622" y1="55897" x2="55622" y2="55897"/>
                        <a14:backgroundMark x1="59104" y1="56058" x2="59104" y2="56058"/>
                        <a14:backgroundMark x1="65771" y1="54200" x2="65771" y2="54200"/>
                        <a14:backgroundMark x1="81493" y1="54443" x2="81493" y2="54443"/>
                        <a14:backgroundMark x1="61990" y1="54281" x2="61990" y2="54281"/>
                        <a14:backgroundMark x1="74826" y1="55089" x2="74826" y2="55089"/>
                        <a14:backgroundMark x1="72836" y1="53796" x2="72836" y2="53796"/>
                        <a14:backgroundMark x1="70050" y1="54200" x2="81493" y2="54281"/>
                        <a14:backgroundMark x1="42289" y1="55816" x2="59303" y2="56381"/>
                      </a14:backgroundRemoval>
                    </a14:imgEffect>
                  </a14:imgLayer>
                </a14:imgProps>
              </a:ext>
              <a:ext uri="{28A0092B-C50C-407E-A947-70E740481C1C}">
                <a14:useLocalDpi xmlns:a14="http://schemas.microsoft.com/office/drawing/2010/main" val="0"/>
              </a:ext>
            </a:extLst>
          </a:blip>
          <a:srcRect t="6914"/>
          <a:stretch/>
        </p:blipFill>
        <p:spPr>
          <a:xfrm>
            <a:off x="0" y="0"/>
            <a:ext cx="4527913" cy="5192232"/>
          </a:xfrm>
          <a:prstGeom prst="rect">
            <a:avLst/>
          </a:prstGeom>
        </p:spPr>
      </p:pic>
      <p:grpSp>
        <p:nvGrpSpPr>
          <p:cNvPr id="2" name="Group 1"/>
          <p:cNvGrpSpPr/>
          <p:nvPr/>
        </p:nvGrpSpPr>
        <p:grpSpPr>
          <a:xfrm>
            <a:off x="1932215" y="350533"/>
            <a:ext cx="7095671" cy="2100678"/>
            <a:chOff x="434380" y="49363"/>
            <a:chExt cx="9892929" cy="2100678"/>
          </a:xfrm>
        </p:grpSpPr>
        <p:sp>
          <p:nvSpPr>
            <p:cNvPr id="4" name="矩形 8">
              <a:extLst>
                <a:ext uri="{FF2B5EF4-FFF2-40B4-BE49-F238E27FC236}">
                  <a16:creationId xmlns:a16="http://schemas.microsoft.com/office/drawing/2014/main" id="{DAECB3AA-DE44-4B2E-8E42-EC1E254E3EC5}"/>
                </a:ext>
              </a:extLst>
            </p:cNvPr>
            <p:cNvSpPr/>
            <p:nvPr/>
          </p:nvSpPr>
          <p:spPr>
            <a:xfrm>
              <a:off x="437556" y="49363"/>
              <a:ext cx="9889753" cy="954107"/>
            </a:xfrm>
            <a:prstGeom prst="rect">
              <a:avLst/>
            </a:prstGeom>
          </p:spPr>
          <p:txBody>
            <a:bodyPr wrap="square">
              <a:spAutoFit/>
            </a:bodyPr>
            <a:lstStyle/>
            <a:p>
              <a:r>
                <a:rPr lang="en-US" altLang="zh-CN" sz="28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a</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Bài đồng dao nhắc chúng ta cần nhớ ơn những ai?</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434380" y="1003470"/>
              <a:ext cx="8375517" cy="523220"/>
            </a:xfrm>
            <a:prstGeom prst="rect">
              <a:avLst/>
            </a:prstGeom>
          </p:spPr>
          <p:txBody>
            <a:bodyPr wrap="square">
              <a:spAutoFit/>
            </a:bodyPr>
            <a:lstStyle/>
            <a:p>
              <a:r>
                <a:rPr lang="en-US" altLang="zh-CN" sz="28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Vì sao chúng ta cần nhớ ơn họ?</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434380" y="1626821"/>
              <a:ext cx="9260551" cy="523220"/>
            </a:xfrm>
            <a:prstGeom prst="rect">
              <a:avLst/>
            </a:prstGeom>
          </p:spPr>
          <p:txBody>
            <a:bodyPr wrap="square">
              <a:spAutoFit/>
            </a:bodyPr>
            <a:lstStyle/>
            <a:p>
              <a:r>
                <a:rPr lang="en-US" altLang="zh-CN" sz="28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Còn em, em nhớ ơn những ai? Vì sao?</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grpSp>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DAECB3AA-DE44-4B2E-8E42-EC1E254E3EC5}"/>
              </a:ext>
            </a:extLst>
          </p:cNvPr>
          <p:cNvSpPr/>
          <p:nvPr/>
        </p:nvSpPr>
        <p:spPr>
          <a:xfrm>
            <a:off x="449524" y="1443309"/>
            <a:ext cx="8236731" cy="2062103"/>
          </a:xfrm>
          <a:prstGeom prst="rect">
            <a:avLst/>
          </a:prstGeom>
        </p:spPr>
        <p:txBody>
          <a:bodyPr wrap="square">
            <a:spAutoFit/>
          </a:bodyPr>
          <a:lstStyle/>
          <a:p>
            <a:pPr algn="just"/>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	Bài đồng dao nhắc chúng ta cần nhớ ơn người cày ruộng, người đào ao, người vun gốc, người đi mò, người chèo chống, người mắc dây, người trồng trọt</a:t>
            </a:r>
            <a:r>
              <a:rPr lang="en-US" sz="3200" smtClean="0">
                <a:latin typeface="Arial" panose="020B0604020202020204" pitchFamily="34" charset="0"/>
                <a:cs typeface="Arial" panose="020B0604020202020204" pitchFamily="34" charset="0"/>
              </a:rPr>
              <a:t>. </a:t>
            </a:r>
            <a:endParaRPr lang="zh-CN" altLang="en-US" sz="3200" dirty="0">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6" name="矩形 8">
            <a:extLst>
              <a:ext uri="{FF2B5EF4-FFF2-40B4-BE49-F238E27FC236}">
                <a16:creationId xmlns:a16="http://schemas.microsoft.com/office/drawing/2014/main" id="{DAECB3AA-DE44-4B2E-8E42-EC1E254E3EC5}"/>
              </a:ext>
            </a:extLst>
          </p:cNvPr>
          <p:cNvSpPr/>
          <p:nvPr/>
        </p:nvSpPr>
        <p:spPr>
          <a:xfrm>
            <a:off x="569285" y="176363"/>
            <a:ext cx="8505646" cy="1077218"/>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a</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Bài đồng dao nhắc chúng ta cần nhớ </a:t>
            </a:r>
            <a:r>
              <a:rPr lang="en-US" altLang="zh-CN" sz="32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ơn </a:t>
            </a:r>
            <a:r>
              <a:rPr lang="en-US" altLang="zh-CN" sz="320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những ai?</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569285" y="195687"/>
            <a:ext cx="8375515" cy="584775"/>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Vì sao chúng ta cần nhớ ơn họ?</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8" name="Rectangle 7"/>
          <p:cNvSpPr/>
          <p:nvPr/>
        </p:nvSpPr>
        <p:spPr>
          <a:xfrm>
            <a:off x="402062" y="1443308"/>
            <a:ext cx="8284194" cy="2062103"/>
          </a:xfrm>
          <a:prstGeom prst="rect">
            <a:avLst/>
          </a:prstGeom>
        </p:spPr>
        <p:txBody>
          <a:bodyPr wrap="square">
            <a:spAutoFit/>
          </a:bodyPr>
          <a:lstStyle/>
          <a:p>
            <a:pPr algn="just"/>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Chúng ta nhớ ơn những người đó vì họ giúp chúng ta có cơm, rau, ốc, quả để ăn, có bóng mát để trú nắng, có võng để nằm và có thể sang đò.</a:t>
            </a:r>
            <a:endParaRPr lang="zh-CN" altLang="en-US" sz="3200" dirty="0">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5448115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8">
            <a:extLst>
              <a:ext uri="{FF2B5EF4-FFF2-40B4-BE49-F238E27FC236}">
                <a16:creationId xmlns:a16="http://schemas.microsoft.com/office/drawing/2014/main" id="{BEF69370-038A-4CCC-B259-2DF7CD5468DF}"/>
              </a:ext>
            </a:extLst>
          </p:cNvPr>
          <p:cNvSpPr/>
          <p:nvPr/>
        </p:nvSpPr>
        <p:spPr>
          <a:xfrm>
            <a:off x="651742" y="385524"/>
            <a:ext cx="9260551" cy="584775"/>
          </a:xfrm>
          <a:prstGeom prst="rect">
            <a:avLst/>
          </a:prstGeom>
        </p:spPr>
        <p:txBody>
          <a:bodyPr wrap="square">
            <a:spAutoFit/>
          </a:bodyPr>
          <a:lstStyle/>
          <a:p>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Còn em, em nhớ ơn những ai? Vì sao?</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393" b="100000" l="0" r="100000">
                        <a14:foregroundMark x1="4179" y1="18740" x2="22587" y2="55412"/>
                        <a14:foregroundMark x1="36119" y1="38288" x2="39801" y2="39257"/>
                        <a14:foregroundMark x1="33831" y1="54847" x2="40000" y2="55331"/>
                        <a14:foregroundMark x1="2289" y1="48384" x2="26567" y2="70275"/>
                        <a14:foregroundMark x1="35224" y1="16801" x2="35224" y2="16801"/>
                        <a14:foregroundMark x1="37811" y1="18659" x2="37811" y2="18659"/>
                        <a14:foregroundMark x1="14129" y1="9612" x2="14129" y2="9612"/>
                        <a14:foregroundMark x1="11841" y1="7674" x2="24179" y2="12439"/>
                        <a14:foregroundMark x1="37811" y1="23102" x2="37811" y2="23102"/>
                        <a14:foregroundMark x1="34826" y1="22375" x2="37811" y2="23102"/>
                        <a14:backgroundMark x1="40597" y1="45719" x2="40597" y2="45719"/>
                        <a14:backgroundMark x1="39502" y1="51696" x2="39502" y2="51696"/>
                        <a14:backgroundMark x1="46766" y1="52504" x2="46766" y2="52504"/>
                        <a14:backgroundMark x1="48955" y1="56058" x2="48955" y2="56058"/>
                        <a14:backgroundMark x1="45274" y1="56785" x2="45274" y2="56785"/>
                        <a14:backgroundMark x1="55622" y1="55897" x2="55622" y2="55897"/>
                        <a14:backgroundMark x1="59104" y1="56058" x2="59104" y2="56058"/>
                        <a14:backgroundMark x1="65771" y1="54200" x2="65771" y2="54200"/>
                        <a14:backgroundMark x1="81493" y1="54443" x2="81493" y2="54443"/>
                        <a14:backgroundMark x1="61990" y1="54281" x2="61990" y2="54281"/>
                        <a14:backgroundMark x1="74826" y1="55089" x2="74826" y2="55089"/>
                        <a14:backgroundMark x1="72836" y1="53796" x2="72836" y2="53796"/>
                        <a14:backgroundMark x1="70050" y1="54200" x2="81493" y2="54281"/>
                        <a14:backgroundMark x1="42289" y1="55816" x2="59303" y2="56381"/>
                      </a14:backgroundRemoval>
                    </a14:imgEffect>
                  </a14:imgLayer>
                </a14:imgProps>
              </a:ext>
              <a:ext uri="{28A0092B-C50C-407E-A947-70E740481C1C}">
                <a14:useLocalDpi xmlns:a14="http://schemas.microsoft.com/office/drawing/2010/main" val="0"/>
              </a:ext>
            </a:extLst>
          </a:blip>
          <a:srcRect t="38920"/>
          <a:stretch/>
        </p:blipFill>
        <p:spPr>
          <a:xfrm>
            <a:off x="1814285" y="1129955"/>
            <a:ext cx="5179734" cy="3897430"/>
          </a:xfrm>
          <a:prstGeom prst="rect">
            <a:avLst/>
          </a:prstGeom>
        </p:spPr>
      </p:pic>
    </p:spTree>
    <p:extLst>
      <p:ext uri="{BB962C8B-B14F-4D97-AF65-F5344CB8AC3E}">
        <p14:creationId xmlns:p14="http://schemas.microsoft.com/office/powerpoint/2010/main" val="25196734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984767" y="2122352"/>
            <a:ext cx="4404347"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Học thuộc lòng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12219145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50430" y="-64557"/>
            <a:ext cx="1436612"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Nhớ ơn</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3837958" y="465296"/>
            <a:ext cx="3374940" cy="4678204"/>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Ăn một bát cơm,</a:t>
            </a:r>
          </a:p>
          <a:p>
            <a:pPr algn="just"/>
            <a:r>
              <a:rPr lang="en-US" sz="2000" smtClean="0">
                <a:latin typeface="Arial" panose="020B0604020202020204" pitchFamily="34" charset="0"/>
                <a:cs typeface="Arial" panose="020B0604020202020204" pitchFamily="34" charset="0"/>
              </a:rPr>
              <a:t>Nhớ người cày ruộng.</a:t>
            </a:r>
          </a:p>
          <a:p>
            <a:pPr algn="just"/>
            <a:r>
              <a:rPr lang="en-US" sz="2000" smtClean="0">
                <a:latin typeface="Arial" panose="020B0604020202020204" pitchFamily="34" charset="0"/>
                <a:cs typeface="Arial" panose="020B0604020202020204" pitchFamily="34" charset="0"/>
              </a:rPr>
              <a:t>Ăn đĩa rau muống,</a:t>
            </a:r>
          </a:p>
          <a:p>
            <a:pPr algn="just"/>
            <a:r>
              <a:rPr lang="en-US" sz="2000" smtClean="0">
                <a:latin typeface="Arial" panose="020B0604020202020204" pitchFamily="34" charset="0"/>
                <a:cs typeface="Arial" panose="020B0604020202020204" pitchFamily="34" charset="0"/>
              </a:rPr>
              <a:t>Nhớ người đào ao.</a:t>
            </a:r>
          </a:p>
          <a:p>
            <a:pPr algn="just"/>
            <a:r>
              <a:rPr lang="en-US" sz="2000" smtClean="0">
                <a:latin typeface="Arial" panose="020B0604020202020204" pitchFamily="34" charset="0"/>
                <a:cs typeface="Arial" panose="020B0604020202020204" pitchFamily="34" charset="0"/>
              </a:rPr>
              <a:t>Ăn một quả đào,</a:t>
            </a:r>
          </a:p>
          <a:p>
            <a:pPr algn="just"/>
            <a:r>
              <a:rPr lang="en-US" sz="2000" smtClean="0">
                <a:latin typeface="Arial" panose="020B0604020202020204" pitchFamily="34" charset="0"/>
                <a:cs typeface="Arial" panose="020B0604020202020204" pitchFamily="34" charset="0"/>
              </a:rPr>
              <a:t>Nhớ người vun gốc.</a:t>
            </a:r>
          </a:p>
          <a:p>
            <a:pPr algn="just"/>
            <a:r>
              <a:rPr lang="en-US" sz="2000" smtClean="0">
                <a:latin typeface="Arial" panose="020B0604020202020204" pitchFamily="34" charset="0"/>
                <a:cs typeface="Arial" panose="020B0604020202020204" pitchFamily="34" charset="0"/>
              </a:rPr>
              <a:t>Ăn một con ốc,</a:t>
            </a:r>
          </a:p>
          <a:p>
            <a:pPr algn="just"/>
            <a:r>
              <a:rPr lang="en-US" sz="2000" smtClean="0">
                <a:latin typeface="Arial" panose="020B0604020202020204" pitchFamily="34" charset="0"/>
                <a:cs typeface="Arial" panose="020B0604020202020204" pitchFamily="34" charset="0"/>
              </a:rPr>
              <a:t>Nhớ người đi mò.</a:t>
            </a:r>
          </a:p>
          <a:p>
            <a:pPr algn="just"/>
            <a:r>
              <a:rPr lang="en-US" sz="2000" smtClean="0">
                <a:latin typeface="Arial" panose="020B0604020202020204" pitchFamily="34" charset="0"/>
                <a:cs typeface="Arial" panose="020B0604020202020204" pitchFamily="34" charset="0"/>
              </a:rPr>
              <a:t>Sang đò,</a:t>
            </a:r>
          </a:p>
          <a:p>
            <a:pPr algn="just"/>
            <a:r>
              <a:rPr lang="en-US" sz="2000" smtClean="0">
                <a:latin typeface="Arial" panose="020B0604020202020204" pitchFamily="34" charset="0"/>
                <a:cs typeface="Arial" panose="020B0604020202020204" pitchFamily="34" charset="0"/>
              </a:rPr>
              <a:t>Nhớ người chèo chống.</a:t>
            </a:r>
          </a:p>
          <a:p>
            <a:pPr algn="just"/>
            <a:r>
              <a:rPr lang="en-US" sz="2000" smtClean="0">
                <a:latin typeface="Arial" panose="020B0604020202020204" pitchFamily="34" charset="0"/>
                <a:cs typeface="Arial" panose="020B0604020202020204" pitchFamily="34" charset="0"/>
              </a:rPr>
              <a:t>Nằm võng,</a:t>
            </a:r>
          </a:p>
          <a:p>
            <a:pPr algn="just"/>
            <a:r>
              <a:rPr lang="en-US" sz="2000" smtClean="0">
                <a:latin typeface="Arial" panose="020B0604020202020204" pitchFamily="34" charset="0"/>
                <a:cs typeface="Arial" panose="020B0604020202020204" pitchFamily="34" charset="0"/>
              </a:rPr>
              <a:t>Nhớ người mắc dây.</a:t>
            </a:r>
            <a:endParaRPr lang="en-US" sz="2000">
              <a:latin typeface="Arial" panose="020B0604020202020204" pitchFamily="34" charset="0"/>
              <a:cs typeface="Arial" panose="020B0604020202020204" pitchFamily="34" charset="0"/>
            </a:endParaRPr>
          </a:p>
          <a:p>
            <a:pPr algn="just"/>
            <a:r>
              <a:rPr lang="en-US" sz="2000" smtClean="0">
                <a:latin typeface="Arial" panose="020B0604020202020204" pitchFamily="34" charset="0"/>
                <a:cs typeface="Arial" panose="020B0604020202020204" pitchFamily="34" charset="0"/>
              </a:rPr>
              <a:t>Đứng mát gốc cây,</a:t>
            </a:r>
          </a:p>
          <a:p>
            <a:pPr algn="just"/>
            <a:r>
              <a:rPr lang="en-US" sz="2000" smtClean="0">
                <a:latin typeface="Arial" panose="020B0604020202020204" pitchFamily="34" charset="0"/>
                <a:cs typeface="Arial" panose="020B0604020202020204" pitchFamily="34" charset="0"/>
              </a:rPr>
              <a:t>Nhớ người trồng trọt.</a:t>
            </a:r>
          </a:p>
          <a:p>
            <a:pPr algn="just"/>
            <a:r>
              <a:rPr lang="en-US" sz="1800" i="1" smtClean="0">
                <a:latin typeface="Arial" panose="020B0604020202020204" pitchFamily="34" charset="0"/>
                <a:cs typeface="Arial" panose="020B0604020202020204" pitchFamily="34" charset="0"/>
              </a:rPr>
              <a:t>		(Đồng dao)</a:t>
            </a:r>
          </a:p>
        </p:txBody>
      </p:sp>
      <p:sp>
        <p:nvSpPr>
          <p:cNvPr id="2" name="TextBox 1"/>
          <p:cNvSpPr txBox="1"/>
          <p:nvPr/>
        </p:nvSpPr>
        <p:spPr>
          <a:xfrm>
            <a:off x="0" y="4435614"/>
            <a:ext cx="3837958" cy="707886"/>
          </a:xfrm>
          <a:prstGeom prst="rect">
            <a:avLst/>
          </a:prstGeom>
          <a:noFill/>
        </p:spPr>
        <p:txBody>
          <a:bodyPr wrap="square" rtlCol="0">
            <a:spAutoFit/>
          </a:bodyPr>
          <a:lstStyle/>
          <a:p>
            <a:pPr algn="just"/>
            <a:r>
              <a:rPr lang="en-US" sz="2000" smtClean="0">
                <a:solidFill>
                  <a:srgbClr val="FF0000"/>
                </a:solidFill>
                <a:latin typeface="Arial" panose="020B0604020202020204" pitchFamily="34" charset="0"/>
                <a:cs typeface="Arial" panose="020B0604020202020204" pitchFamily="34" charset="0"/>
              </a:rPr>
              <a:t>   Từ ngữ: </a:t>
            </a:r>
            <a:r>
              <a:rPr lang="en-US" sz="2000" i="1" smtClean="0">
                <a:solidFill>
                  <a:srgbClr val="FF0000"/>
                </a:solidFill>
                <a:latin typeface="Arial" panose="020B0604020202020204" pitchFamily="34" charset="0"/>
                <a:cs typeface="Arial" panose="020B0604020202020204" pitchFamily="34" charset="0"/>
              </a:rPr>
              <a:t>cày ruộng bậc thang, vun gốc, mò, sang đò, trồng trọt</a:t>
            </a:r>
            <a:endParaRPr lang="en-US" sz="2000" i="1">
              <a:solidFill>
                <a:srgbClr val="FF0000"/>
              </a:solidFill>
              <a:latin typeface="Arial" panose="020B0604020202020204" pitchFamily="34" charset="0"/>
              <a:cs typeface="Arial" panose="020B0604020202020204" pitchFamily="34" charset="0"/>
            </a:endParaRPr>
          </a:p>
        </p:txBody>
      </p:sp>
      <p:pic>
        <p:nvPicPr>
          <p:cNvPr id="1026" name="Picture 2" descr="Premium Vector | Cartoon apple tree isolate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9585" r="89617"/>
                    </a14:imgEffect>
                  </a14:imgLayer>
                </a14:imgProps>
              </a:ext>
              <a:ext uri="{28A0092B-C50C-407E-A947-70E740481C1C}">
                <a14:useLocalDpi xmlns:a14="http://schemas.microsoft.com/office/drawing/2010/main" val="0"/>
              </a:ext>
            </a:extLst>
          </a:blip>
          <a:srcRect l="10384" r="11023"/>
          <a:stretch/>
        </p:blipFill>
        <p:spPr bwMode="auto">
          <a:xfrm>
            <a:off x="0" y="406988"/>
            <a:ext cx="3350598" cy="4011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Nằm Trên Võng Trên Người Nam , Võng, Người Nam., Sách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33" y1="60333" x2="35833" y2="60333"/>
                        <a14:foregroundMark x1="43500" y1="62667" x2="43500" y2="62667"/>
                        <a14:foregroundMark x1="51333" y1="63500" x2="51333" y2="63500"/>
                        <a14:foregroundMark x1="31000" y1="58667" x2="57167" y2="64667"/>
                        <a14:foregroundMark x1="73667" y1="38500" x2="75167" y2="62667"/>
                        <a14:foregroundMark x1="49000" y1="65833" x2="65167" y2="62500"/>
                        <a14:foregroundMark x1="71833" y1="37500" x2="71833" y2="37500"/>
                        <a14:foregroundMark x1="75667" y1="72833" x2="75667" y2="72833"/>
                        <a14:foregroundMark x1="73500" y1="70667" x2="73500" y2="70667"/>
                        <a14:foregroundMark x1="68167" y1="75833" x2="84833" y2="73667"/>
                        <a14:foregroundMark x1="25000" y1="33167" x2="25000" y2="33167"/>
                        <a14:foregroundMark x1="24500" y1="73833" x2="24500" y2="73833"/>
                        <a14:foregroundMark x1="25000" y1="70000" x2="25000" y2="70000"/>
                        <a14:foregroundMark x1="45167" y1="60333" x2="45167" y2="60333"/>
                      </a14:backgroundRemoval>
                    </a14:imgEffect>
                  </a14:imgLayer>
                </a14:imgProps>
              </a:ext>
              <a:ext uri="{28A0092B-C50C-407E-A947-70E740481C1C}">
                <a14:useLocalDpi xmlns:a14="http://schemas.microsoft.com/office/drawing/2010/main" val="0"/>
              </a:ext>
            </a:extLst>
          </a:blip>
          <a:srcRect l="9931" t="15136" r="5786" b="18600"/>
          <a:stretch/>
        </p:blipFill>
        <p:spPr bwMode="auto">
          <a:xfrm flipH="1">
            <a:off x="6381749" y="1905000"/>
            <a:ext cx="2762251" cy="2171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73570" y="531104"/>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33862" y="838200"/>
            <a:ext cx="1283051" cy="28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69411" y="1133528"/>
            <a:ext cx="1455617" cy="332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33862" y="1373974"/>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84557" y="1745303"/>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35279" y="2024088"/>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95544" y="2331184"/>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33862" y="2674202"/>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96479" y="2951641"/>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33862" y="3273565"/>
            <a:ext cx="1395538"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40257" y="3570054"/>
            <a:ext cx="693605"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3862" y="3853297"/>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125783" y="4172478"/>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33862" y="4455511"/>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25543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20"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8">
            <a:extLst>
              <a:ext uri="{FF2B5EF4-FFF2-40B4-BE49-F238E27FC236}">
                <a16:creationId xmlns:a16="http://schemas.microsoft.com/office/drawing/2014/main" id="{BEF69370-038A-4CCC-B259-2DF7CD5468DF}"/>
              </a:ext>
            </a:extLst>
          </p:cNvPr>
          <p:cNvSpPr/>
          <p:nvPr/>
        </p:nvSpPr>
        <p:spPr>
          <a:xfrm>
            <a:off x="651742" y="196839"/>
            <a:ext cx="7853629" cy="1569660"/>
          </a:xfrm>
          <a:prstGeom prst="rect">
            <a:avLst/>
          </a:prstGeom>
        </p:spPr>
        <p:txBody>
          <a:bodyPr wrap="square">
            <a:spAutoFit/>
          </a:bodyPr>
          <a:lstStyle/>
          <a:p>
            <a:pPr algn="just"/>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6. </a:t>
            </a:r>
            <a:r>
              <a:rPr lang="en-US" altLang="zh-CN" sz="32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Nói những việc em cần là để thể hiện lòng biết ơn đối với người thân hoặc thầy cô?</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393" b="100000" l="0" r="100000">
                        <a14:foregroundMark x1="4179" y1="18740" x2="22587" y2="55412"/>
                        <a14:foregroundMark x1="36119" y1="38288" x2="39801" y2="39257"/>
                        <a14:foregroundMark x1="33831" y1="54847" x2="40000" y2="55331"/>
                        <a14:foregroundMark x1="2289" y1="48384" x2="26567" y2="70275"/>
                        <a14:foregroundMark x1="35224" y1="16801" x2="35224" y2="16801"/>
                        <a14:foregroundMark x1="37811" y1="18659" x2="37811" y2="18659"/>
                        <a14:foregroundMark x1="14129" y1="9612" x2="14129" y2="9612"/>
                        <a14:foregroundMark x1="11841" y1="7674" x2="24179" y2="12439"/>
                        <a14:foregroundMark x1="37811" y1="23102" x2="37811" y2="23102"/>
                        <a14:foregroundMark x1="34826" y1="22375" x2="37811" y2="23102"/>
                        <a14:backgroundMark x1="40597" y1="45719" x2="40597" y2="45719"/>
                        <a14:backgroundMark x1="39502" y1="51696" x2="39502" y2="51696"/>
                        <a14:backgroundMark x1="46766" y1="52504" x2="46766" y2="52504"/>
                        <a14:backgroundMark x1="48955" y1="56058" x2="48955" y2="56058"/>
                        <a14:backgroundMark x1="45274" y1="56785" x2="45274" y2="56785"/>
                        <a14:backgroundMark x1="55622" y1="55897" x2="55622" y2="55897"/>
                        <a14:backgroundMark x1="59104" y1="56058" x2="59104" y2="56058"/>
                        <a14:backgroundMark x1="65771" y1="54200" x2="65771" y2="54200"/>
                        <a14:backgroundMark x1="81493" y1="54443" x2="81493" y2="54443"/>
                        <a14:backgroundMark x1="61990" y1="54281" x2="61990" y2="54281"/>
                        <a14:backgroundMark x1="74826" y1="55089" x2="74826" y2="55089"/>
                        <a14:backgroundMark x1="72836" y1="53796" x2="72836" y2="53796"/>
                        <a14:backgroundMark x1="70050" y1="54200" x2="81493" y2="54281"/>
                        <a14:backgroundMark x1="42289" y1="55816" x2="59303" y2="56381"/>
                      </a14:backgroundRemoval>
                    </a14:imgEffect>
                  </a14:imgLayer>
                </a14:imgProps>
              </a:ext>
              <a:ext uri="{28A0092B-C50C-407E-A947-70E740481C1C}">
                <a14:useLocalDpi xmlns:a14="http://schemas.microsoft.com/office/drawing/2010/main" val="0"/>
              </a:ext>
            </a:extLst>
          </a:blip>
          <a:srcRect l="4791" t="38920" r="5391"/>
          <a:stretch/>
        </p:blipFill>
        <p:spPr>
          <a:xfrm>
            <a:off x="91395" y="1769349"/>
            <a:ext cx="3614057" cy="3027607"/>
          </a:xfrm>
          <a:prstGeom prst="rect">
            <a:avLst/>
          </a:prstGeom>
        </p:spPr>
      </p:pic>
      <p:pic>
        <p:nvPicPr>
          <p:cNvPr id="1026" name="Picture 2" descr="Bài 7: Biết ơn thầy giáo, cô giáo | My Alo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7311" y="1766499"/>
            <a:ext cx="2108654" cy="3033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òng bạc bẽo như cỏ dại, lòng biết ơn như hoa hồ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7824" y="2528484"/>
            <a:ext cx="2947862" cy="226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8842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8279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0" name="文本框 109"/>
          <p:cNvSpPr txBox="1"/>
          <p:nvPr/>
        </p:nvSpPr>
        <p:spPr>
          <a:xfrm>
            <a:off x="1421785" y="2223652"/>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p:tgtEl>
                                          <p:spTgt spid="110"/>
                                        </p:tgtEl>
                                        <p:attrNameLst>
                                          <p:attrName>ppt_y</p:attrName>
                                        </p:attrNameLst>
                                      </p:cBhvr>
                                      <p:tavLst>
                                        <p:tav tm="0">
                                          <p:val>
                                            <p:strVal val="#ppt_y-#ppt_h*1.125000"/>
                                          </p:val>
                                        </p:tav>
                                        <p:tav tm="100000">
                                          <p:val>
                                            <p:strVal val="#ppt_y"/>
                                          </p:val>
                                        </p:tav>
                                      </p:tavLst>
                                    </p:anim>
                                    <p:animEffect transition="in" filter="wipe(down)">
                                      <p:cBhvr>
                                        <p:cTn id="14" dur="500"/>
                                        <p:tgtEl>
                                          <p:spTgt spid="110"/>
                                        </p:tgtEl>
                                      </p:cBhvr>
                                    </p:animEffect>
                                  </p:childTnLst>
                                </p:cTn>
                              </p:par>
                              <p:par>
                                <p:cTn id="15" presetID="34" presetClass="emph" presetSubtype="0" fill="hold" grpId="1" nodeType="withEffect">
                                  <p:stCondLst>
                                    <p:cond delay="1750"/>
                                  </p:stCondLst>
                                  <p:childTnLst>
                                    <p:animMotion origin="layout" path="M 3.88889E-6 1.23457E-6 L 3.88889E-6 -0.07222 " pathEditMode="relative" rAng="0" ptsTypes="AA">
                                      <p:cBhvr>
                                        <p:cTn id="16" dur="250" accel="50000" decel="50000" autoRev="1" fill="hold">
                                          <p:stCondLst>
                                            <p:cond delay="0"/>
                                          </p:stCondLst>
                                        </p:cTn>
                                        <p:tgtEl>
                                          <p:spTgt spid="110"/>
                                        </p:tgtEl>
                                        <p:attrNameLst>
                                          <p:attrName>ppt_x</p:attrName>
                                          <p:attrName>ppt_y</p:attrName>
                                        </p:attrNameLst>
                                      </p:cBhvr>
                                      <p:rCtr x="0" y="-3611"/>
                                    </p:animMotion>
                                    <p:animRot by="1500000">
                                      <p:cBhvr>
                                        <p:cTn id="17" dur="125" fill="hold">
                                          <p:stCondLst>
                                            <p:cond delay="0"/>
                                          </p:stCondLst>
                                        </p:cTn>
                                        <p:tgtEl>
                                          <p:spTgt spid="110"/>
                                        </p:tgtEl>
                                        <p:attrNameLst>
                                          <p:attrName>r</p:attrName>
                                        </p:attrNameLst>
                                      </p:cBhvr>
                                    </p:animRot>
                                    <p:animRot by="-1500000">
                                      <p:cBhvr>
                                        <p:cTn id="18" dur="125" fill="hold">
                                          <p:stCondLst>
                                            <p:cond delay="125"/>
                                          </p:stCondLst>
                                        </p:cTn>
                                        <p:tgtEl>
                                          <p:spTgt spid="110"/>
                                        </p:tgtEl>
                                        <p:attrNameLst>
                                          <p:attrName>r</p:attrName>
                                        </p:attrNameLst>
                                      </p:cBhvr>
                                    </p:animRot>
                                    <p:animRot by="-1500000">
                                      <p:cBhvr>
                                        <p:cTn id="19" dur="125" fill="hold">
                                          <p:stCondLst>
                                            <p:cond delay="250"/>
                                          </p:stCondLst>
                                        </p:cTn>
                                        <p:tgtEl>
                                          <p:spTgt spid="110"/>
                                        </p:tgtEl>
                                        <p:attrNameLst>
                                          <p:attrName>r</p:attrName>
                                        </p:attrNameLst>
                                      </p:cBhvr>
                                    </p:animRot>
                                    <p:animRot by="1500000">
                                      <p:cBhvr>
                                        <p:cTn id="20" dur="125" fill="hold">
                                          <p:stCondLst>
                                            <p:cond delay="375"/>
                                          </p:stCondLst>
                                        </p:cTn>
                                        <p:tgtEl>
                                          <p:spTgt spid="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0" grpId="0"/>
      <p:bldP spid="110"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78926"/>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060824"/>
            <a:ext cx="3588404" cy="830997"/>
          </a:xfrm>
          <a:prstGeom prst="rect">
            <a:avLst/>
          </a:prstGeom>
          <a:noFill/>
        </p:spPr>
        <p:txBody>
          <a:bodyPr wrap="square" rtlCol="0">
            <a:spAutoFit/>
          </a:bodyPr>
          <a:lstStyle/>
          <a:p>
            <a:pPr algn="ct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78800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1.48148E-6 L 2.5E-6 -0.07222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18946" y="389506"/>
            <a:ext cx="8765350" cy="523220"/>
          </a:xfrm>
          <a:prstGeom prst="rect">
            <a:avLst/>
          </a:prstGeom>
        </p:spPr>
        <p:txBody>
          <a:bodyPr wrap="square">
            <a:spAutoFit/>
          </a:bodyPr>
          <a:lstStyle/>
          <a:p>
            <a:r>
              <a:rPr lang="en-US" altLang="zh-CN" sz="2800" dirty="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1. </a:t>
            </a:r>
            <a:r>
              <a:rPr lang="en-US" altLang="zh-CN" sz="2800" dirty="0" err="1"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Quan</a:t>
            </a:r>
            <a:r>
              <a:rPr lang="en-US" altLang="zh-CN" sz="2800" dirty="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dirty="0" err="1"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sát</a:t>
            </a:r>
            <a:r>
              <a:rPr lang="en-US" altLang="zh-CN" sz="2800" dirty="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err="1"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tranh</a:t>
            </a:r>
            <a:r>
              <a:rPr lang="en-US" altLang="zh-CN" sz="280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 và cho biết các bạn nhỏ đang làm gì?</a:t>
            </a:r>
            <a:endParaRPr lang="zh-CN" altLang="en-US" sz="2800" dirty="0">
              <a:solidFill>
                <a:srgbClr val="4CA42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5" name="矩形 8">
            <a:extLst>
              <a:ext uri="{FF2B5EF4-FFF2-40B4-BE49-F238E27FC236}">
                <a16:creationId xmlns:a16="http://schemas.microsoft.com/office/drawing/2014/main" id="{DAECB3AA-DE44-4B2E-8E42-EC1E254E3EC5}"/>
              </a:ext>
            </a:extLst>
          </p:cNvPr>
          <p:cNvSpPr/>
          <p:nvPr/>
        </p:nvSpPr>
        <p:spPr>
          <a:xfrm>
            <a:off x="459037" y="389506"/>
            <a:ext cx="8505646" cy="523220"/>
          </a:xfrm>
          <a:prstGeom prst="rect">
            <a:avLst/>
          </a:prstGeom>
        </p:spPr>
        <p:txBody>
          <a:bodyPr wrap="square">
            <a:spAutoFit/>
          </a:bodyPr>
          <a:lstStyle/>
          <a:p>
            <a:r>
              <a:rPr lang="en-US" altLang="zh-CN" sz="280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2. Em hiểu câu “Ăn quả nhớ kẻ trồng cây” ý nói gì?</a:t>
            </a:r>
            <a:endParaRPr lang="zh-CN" altLang="en-US" sz="2800" dirty="0">
              <a:solidFill>
                <a:srgbClr val="4CA420"/>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479" t="15507" r="77" b="10355"/>
          <a:stretch/>
        </p:blipFill>
        <p:spPr>
          <a:xfrm>
            <a:off x="2401556" y="912726"/>
            <a:ext cx="4340888" cy="4159170"/>
          </a:xfrm>
          <a:prstGeom prst="rect">
            <a:avLst/>
          </a:prstGeom>
        </p:spPr>
      </p:pic>
    </p:spTree>
    <p:extLst>
      <p:ext uri="{BB962C8B-B14F-4D97-AF65-F5344CB8AC3E}">
        <p14:creationId xmlns:p14="http://schemas.microsoft.com/office/powerpoint/2010/main" val="330112258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1392740" y="2124414"/>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504283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4.32099E-6 L 2.5E-6 -0.07222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50430" y="-64557"/>
            <a:ext cx="1436612"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Nhớ ơn</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3837958" y="465296"/>
            <a:ext cx="3374940" cy="4678204"/>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Ăn một bát cơm,</a:t>
            </a:r>
          </a:p>
          <a:p>
            <a:pPr algn="just"/>
            <a:r>
              <a:rPr lang="en-US" sz="2000" smtClean="0">
                <a:latin typeface="Arial" panose="020B0604020202020204" pitchFamily="34" charset="0"/>
                <a:cs typeface="Arial" panose="020B0604020202020204" pitchFamily="34" charset="0"/>
              </a:rPr>
              <a:t>Nhớ người cày ruộng.</a:t>
            </a:r>
          </a:p>
          <a:p>
            <a:pPr algn="just"/>
            <a:r>
              <a:rPr lang="en-US" sz="2000" smtClean="0">
                <a:latin typeface="Arial" panose="020B0604020202020204" pitchFamily="34" charset="0"/>
                <a:cs typeface="Arial" panose="020B0604020202020204" pitchFamily="34" charset="0"/>
              </a:rPr>
              <a:t>Ăn đĩa rau muống,</a:t>
            </a:r>
          </a:p>
          <a:p>
            <a:pPr algn="just"/>
            <a:r>
              <a:rPr lang="en-US" sz="2000" smtClean="0">
                <a:latin typeface="Arial" panose="020B0604020202020204" pitchFamily="34" charset="0"/>
                <a:cs typeface="Arial" panose="020B0604020202020204" pitchFamily="34" charset="0"/>
              </a:rPr>
              <a:t>Nhớ người đào ao.</a:t>
            </a:r>
          </a:p>
          <a:p>
            <a:pPr algn="just"/>
            <a:r>
              <a:rPr lang="en-US" sz="2000" smtClean="0">
                <a:latin typeface="Arial" panose="020B0604020202020204" pitchFamily="34" charset="0"/>
                <a:cs typeface="Arial" panose="020B0604020202020204" pitchFamily="34" charset="0"/>
              </a:rPr>
              <a:t>Ăn một quả đào,</a:t>
            </a:r>
          </a:p>
          <a:p>
            <a:pPr algn="just"/>
            <a:r>
              <a:rPr lang="en-US" sz="2000" smtClean="0">
                <a:latin typeface="Arial" panose="020B0604020202020204" pitchFamily="34" charset="0"/>
                <a:cs typeface="Arial" panose="020B0604020202020204" pitchFamily="34" charset="0"/>
              </a:rPr>
              <a:t>Nhớ người vun gốc.</a:t>
            </a:r>
          </a:p>
          <a:p>
            <a:pPr algn="just"/>
            <a:r>
              <a:rPr lang="en-US" sz="2000" smtClean="0">
                <a:latin typeface="Arial" panose="020B0604020202020204" pitchFamily="34" charset="0"/>
                <a:cs typeface="Arial" panose="020B0604020202020204" pitchFamily="34" charset="0"/>
              </a:rPr>
              <a:t>Ăn một con ốc,</a:t>
            </a:r>
          </a:p>
          <a:p>
            <a:pPr algn="just"/>
            <a:r>
              <a:rPr lang="en-US" sz="2000" smtClean="0">
                <a:latin typeface="Arial" panose="020B0604020202020204" pitchFamily="34" charset="0"/>
                <a:cs typeface="Arial" panose="020B0604020202020204" pitchFamily="34" charset="0"/>
              </a:rPr>
              <a:t>Nhớ người đi mò.</a:t>
            </a:r>
          </a:p>
          <a:p>
            <a:pPr algn="just"/>
            <a:r>
              <a:rPr lang="en-US" sz="2000" smtClean="0">
                <a:latin typeface="Arial" panose="020B0604020202020204" pitchFamily="34" charset="0"/>
                <a:cs typeface="Arial" panose="020B0604020202020204" pitchFamily="34" charset="0"/>
              </a:rPr>
              <a:t>Sang đò,</a:t>
            </a:r>
          </a:p>
          <a:p>
            <a:pPr algn="just"/>
            <a:r>
              <a:rPr lang="en-US" sz="2000" smtClean="0">
                <a:latin typeface="Arial" panose="020B0604020202020204" pitchFamily="34" charset="0"/>
                <a:cs typeface="Arial" panose="020B0604020202020204" pitchFamily="34" charset="0"/>
              </a:rPr>
              <a:t>Nhớ người chèo chống.</a:t>
            </a:r>
          </a:p>
          <a:p>
            <a:pPr algn="just"/>
            <a:r>
              <a:rPr lang="en-US" sz="2000" smtClean="0">
                <a:latin typeface="Arial" panose="020B0604020202020204" pitchFamily="34" charset="0"/>
                <a:cs typeface="Arial" panose="020B0604020202020204" pitchFamily="34" charset="0"/>
              </a:rPr>
              <a:t>Nằm võng,</a:t>
            </a:r>
          </a:p>
          <a:p>
            <a:pPr algn="just"/>
            <a:r>
              <a:rPr lang="en-US" sz="2000" smtClean="0">
                <a:latin typeface="Arial" panose="020B0604020202020204" pitchFamily="34" charset="0"/>
                <a:cs typeface="Arial" panose="020B0604020202020204" pitchFamily="34" charset="0"/>
              </a:rPr>
              <a:t>Nhớ người mắc dây.</a:t>
            </a:r>
            <a:endParaRPr lang="en-US" sz="2000">
              <a:latin typeface="Arial" panose="020B0604020202020204" pitchFamily="34" charset="0"/>
              <a:cs typeface="Arial" panose="020B0604020202020204" pitchFamily="34" charset="0"/>
            </a:endParaRPr>
          </a:p>
          <a:p>
            <a:pPr algn="just"/>
            <a:r>
              <a:rPr lang="en-US" sz="2000" smtClean="0">
                <a:latin typeface="Arial" panose="020B0604020202020204" pitchFamily="34" charset="0"/>
                <a:cs typeface="Arial" panose="020B0604020202020204" pitchFamily="34" charset="0"/>
              </a:rPr>
              <a:t>Đứng mát gốc cây,</a:t>
            </a:r>
          </a:p>
          <a:p>
            <a:pPr algn="just"/>
            <a:r>
              <a:rPr lang="en-US" sz="2000" smtClean="0">
                <a:latin typeface="Arial" panose="020B0604020202020204" pitchFamily="34" charset="0"/>
                <a:cs typeface="Arial" panose="020B0604020202020204" pitchFamily="34" charset="0"/>
              </a:rPr>
              <a:t>Nhớ người trồng trọt.</a:t>
            </a:r>
          </a:p>
          <a:p>
            <a:pPr algn="just"/>
            <a:r>
              <a:rPr lang="en-US" sz="1800" i="1" smtClean="0">
                <a:latin typeface="Arial" panose="020B0604020202020204" pitchFamily="34" charset="0"/>
                <a:cs typeface="Arial" panose="020B0604020202020204" pitchFamily="34" charset="0"/>
              </a:rPr>
              <a:t>		(Đồng dao)</a:t>
            </a:r>
          </a:p>
        </p:txBody>
      </p:sp>
      <p:sp>
        <p:nvSpPr>
          <p:cNvPr id="2" name="TextBox 1"/>
          <p:cNvSpPr txBox="1"/>
          <p:nvPr/>
        </p:nvSpPr>
        <p:spPr>
          <a:xfrm>
            <a:off x="0" y="4435614"/>
            <a:ext cx="3837958" cy="707886"/>
          </a:xfrm>
          <a:prstGeom prst="rect">
            <a:avLst/>
          </a:prstGeom>
          <a:noFill/>
        </p:spPr>
        <p:txBody>
          <a:bodyPr wrap="square" rtlCol="0">
            <a:spAutoFit/>
          </a:bodyPr>
          <a:lstStyle/>
          <a:p>
            <a:pPr algn="just"/>
            <a:r>
              <a:rPr lang="en-US" sz="2000" smtClean="0">
                <a:solidFill>
                  <a:srgbClr val="FF0000"/>
                </a:solidFill>
                <a:latin typeface="Arial" panose="020B0604020202020204" pitchFamily="34" charset="0"/>
                <a:cs typeface="Arial" panose="020B0604020202020204" pitchFamily="34" charset="0"/>
              </a:rPr>
              <a:t>   Từ ngữ: </a:t>
            </a:r>
            <a:r>
              <a:rPr lang="en-US" sz="2000" i="1" smtClean="0">
                <a:solidFill>
                  <a:srgbClr val="FF0000"/>
                </a:solidFill>
                <a:latin typeface="Arial" panose="020B0604020202020204" pitchFamily="34" charset="0"/>
                <a:cs typeface="Arial" panose="020B0604020202020204" pitchFamily="34" charset="0"/>
              </a:rPr>
              <a:t>cày ruộng bậc thang, vun gốc, mò, sang đò, trồng trọt</a:t>
            </a:r>
            <a:endParaRPr lang="en-US" sz="2000" i="1">
              <a:solidFill>
                <a:srgbClr val="FF0000"/>
              </a:solidFill>
              <a:latin typeface="Arial" panose="020B0604020202020204" pitchFamily="34" charset="0"/>
              <a:cs typeface="Arial" panose="020B0604020202020204" pitchFamily="34" charset="0"/>
            </a:endParaRPr>
          </a:p>
        </p:txBody>
      </p:sp>
      <p:pic>
        <p:nvPicPr>
          <p:cNvPr id="1026" name="Picture 2" descr="Premium Vector | Cartoon apple tree isolate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9585" r="89617"/>
                    </a14:imgEffect>
                  </a14:imgLayer>
                </a14:imgProps>
              </a:ext>
              <a:ext uri="{28A0092B-C50C-407E-A947-70E740481C1C}">
                <a14:useLocalDpi xmlns:a14="http://schemas.microsoft.com/office/drawing/2010/main" val="0"/>
              </a:ext>
            </a:extLst>
          </a:blip>
          <a:srcRect l="10384" r="11023"/>
          <a:stretch/>
        </p:blipFill>
        <p:spPr bwMode="auto">
          <a:xfrm>
            <a:off x="0" y="406988"/>
            <a:ext cx="3350598" cy="4011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Nằm Trên Võng Trên Người Nam , Võng, Người Nam., Sách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33" y1="60333" x2="35833" y2="60333"/>
                        <a14:foregroundMark x1="43500" y1="62667" x2="43500" y2="62667"/>
                        <a14:foregroundMark x1="51333" y1="63500" x2="51333" y2="63500"/>
                        <a14:foregroundMark x1="31000" y1="58667" x2="57167" y2="64667"/>
                        <a14:foregroundMark x1="73667" y1="38500" x2="75167" y2="62667"/>
                        <a14:foregroundMark x1="49000" y1="65833" x2="65167" y2="62500"/>
                        <a14:foregroundMark x1="71833" y1="37500" x2="71833" y2="37500"/>
                        <a14:foregroundMark x1="75667" y1="72833" x2="75667" y2="72833"/>
                        <a14:foregroundMark x1="73500" y1="70667" x2="73500" y2="70667"/>
                        <a14:foregroundMark x1="68167" y1="75833" x2="84833" y2="73667"/>
                        <a14:foregroundMark x1="25000" y1="33167" x2="25000" y2="33167"/>
                        <a14:foregroundMark x1="24500" y1="73833" x2="24500" y2="73833"/>
                        <a14:foregroundMark x1="25000" y1="70000" x2="25000" y2="70000"/>
                        <a14:foregroundMark x1="45167" y1="60333" x2="45167" y2="60333"/>
                      </a14:backgroundRemoval>
                    </a14:imgEffect>
                  </a14:imgLayer>
                </a14:imgProps>
              </a:ext>
              <a:ext uri="{28A0092B-C50C-407E-A947-70E740481C1C}">
                <a14:useLocalDpi xmlns:a14="http://schemas.microsoft.com/office/drawing/2010/main" val="0"/>
              </a:ext>
            </a:extLst>
          </a:blip>
          <a:srcRect l="9931" t="15136" r="5786" b="18600"/>
          <a:stretch/>
        </p:blipFill>
        <p:spPr bwMode="auto">
          <a:xfrm flipH="1">
            <a:off x="6381749" y="1905000"/>
            <a:ext cx="2762251"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8052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50430" y="-64557"/>
            <a:ext cx="1436612"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Nhớ ơn</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3837958" y="465296"/>
            <a:ext cx="3374940" cy="4678204"/>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Ăn một bát cơm,</a:t>
            </a:r>
          </a:p>
          <a:p>
            <a:pPr algn="just"/>
            <a:r>
              <a:rPr lang="en-US" sz="2000" smtClean="0">
                <a:latin typeface="Arial" panose="020B0604020202020204" pitchFamily="34" charset="0"/>
                <a:cs typeface="Arial" panose="020B0604020202020204" pitchFamily="34" charset="0"/>
              </a:rPr>
              <a:t>Nhớ người cày ruộng.</a:t>
            </a:r>
          </a:p>
          <a:p>
            <a:pPr algn="just"/>
            <a:r>
              <a:rPr lang="en-US" sz="2000" smtClean="0">
                <a:latin typeface="Arial" panose="020B0604020202020204" pitchFamily="34" charset="0"/>
                <a:cs typeface="Arial" panose="020B0604020202020204" pitchFamily="34" charset="0"/>
              </a:rPr>
              <a:t>Ăn đĩa rau muống,</a:t>
            </a:r>
          </a:p>
          <a:p>
            <a:pPr algn="just"/>
            <a:r>
              <a:rPr lang="en-US" sz="2000" smtClean="0">
                <a:latin typeface="Arial" panose="020B0604020202020204" pitchFamily="34" charset="0"/>
                <a:cs typeface="Arial" panose="020B0604020202020204" pitchFamily="34" charset="0"/>
              </a:rPr>
              <a:t>Nhớ người đào ao.</a:t>
            </a:r>
          </a:p>
          <a:p>
            <a:pPr algn="just"/>
            <a:r>
              <a:rPr lang="en-US" sz="2000" smtClean="0">
                <a:latin typeface="Arial" panose="020B0604020202020204" pitchFamily="34" charset="0"/>
                <a:cs typeface="Arial" panose="020B0604020202020204" pitchFamily="34" charset="0"/>
              </a:rPr>
              <a:t>Ăn một quả đào,</a:t>
            </a:r>
          </a:p>
          <a:p>
            <a:pPr algn="just"/>
            <a:r>
              <a:rPr lang="en-US" sz="2000" smtClean="0">
                <a:latin typeface="Arial" panose="020B0604020202020204" pitchFamily="34" charset="0"/>
                <a:cs typeface="Arial" panose="020B0604020202020204" pitchFamily="34" charset="0"/>
              </a:rPr>
              <a:t>Nhớ người vun gốc.</a:t>
            </a:r>
          </a:p>
          <a:p>
            <a:pPr algn="just"/>
            <a:r>
              <a:rPr lang="en-US" sz="2000" smtClean="0">
                <a:latin typeface="Arial" panose="020B0604020202020204" pitchFamily="34" charset="0"/>
                <a:cs typeface="Arial" panose="020B0604020202020204" pitchFamily="34" charset="0"/>
              </a:rPr>
              <a:t>Ăn một con ốc,</a:t>
            </a:r>
          </a:p>
          <a:p>
            <a:pPr algn="just"/>
            <a:r>
              <a:rPr lang="en-US" sz="2000" smtClean="0">
                <a:latin typeface="Arial" panose="020B0604020202020204" pitchFamily="34" charset="0"/>
                <a:cs typeface="Arial" panose="020B0604020202020204" pitchFamily="34" charset="0"/>
              </a:rPr>
              <a:t>Nhớ người đi mò.</a:t>
            </a:r>
          </a:p>
          <a:p>
            <a:pPr algn="just"/>
            <a:r>
              <a:rPr lang="en-US" sz="2000" smtClean="0">
                <a:latin typeface="Arial" panose="020B0604020202020204" pitchFamily="34" charset="0"/>
                <a:cs typeface="Arial" panose="020B0604020202020204" pitchFamily="34" charset="0"/>
              </a:rPr>
              <a:t>Sang đò,</a:t>
            </a:r>
          </a:p>
          <a:p>
            <a:pPr algn="just"/>
            <a:r>
              <a:rPr lang="en-US" sz="2000" smtClean="0">
                <a:latin typeface="Arial" panose="020B0604020202020204" pitchFamily="34" charset="0"/>
                <a:cs typeface="Arial" panose="020B0604020202020204" pitchFamily="34" charset="0"/>
              </a:rPr>
              <a:t>Nhớ người chèo chống.</a:t>
            </a:r>
          </a:p>
          <a:p>
            <a:pPr algn="just"/>
            <a:r>
              <a:rPr lang="en-US" sz="2000" smtClean="0">
                <a:latin typeface="Arial" panose="020B0604020202020204" pitchFamily="34" charset="0"/>
                <a:cs typeface="Arial" panose="020B0604020202020204" pitchFamily="34" charset="0"/>
              </a:rPr>
              <a:t>Nằm võng,</a:t>
            </a:r>
          </a:p>
          <a:p>
            <a:pPr algn="just"/>
            <a:r>
              <a:rPr lang="en-US" sz="2000" smtClean="0">
                <a:latin typeface="Arial" panose="020B0604020202020204" pitchFamily="34" charset="0"/>
                <a:cs typeface="Arial" panose="020B0604020202020204" pitchFamily="34" charset="0"/>
              </a:rPr>
              <a:t>Nhớ người mắc dây.</a:t>
            </a:r>
            <a:endParaRPr lang="en-US" sz="2000">
              <a:latin typeface="Arial" panose="020B0604020202020204" pitchFamily="34" charset="0"/>
              <a:cs typeface="Arial" panose="020B0604020202020204" pitchFamily="34" charset="0"/>
            </a:endParaRPr>
          </a:p>
          <a:p>
            <a:pPr algn="just"/>
            <a:r>
              <a:rPr lang="en-US" sz="2000" smtClean="0">
                <a:latin typeface="Arial" panose="020B0604020202020204" pitchFamily="34" charset="0"/>
                <a:cs typeface="Arial" panose="020B0604020202020204" pitchFamily="34" charset="0"/>
              </a:rPr>
              <a:t>Đứng mát gốc cây,</a:t>
            </a:r>
          </a:p>
          <a:p>
            <a:pPr algn="just"/>
            <a:r>
              <a:rPr lang="en-US" sz="2000" smtClean="0">
                <a:latin typeface="Arial" panose="020B0604020202020204" pitchFamily="34" charset="0"/>
                <a:cs typeface="Arial" panose="020B0604020202020204" pitchFamily="34" charset="0"/>
              </a:rPr>
              <a:t>Nhớ người trồng trọt.</a:t>
            </a:r>
          </a:p>
          <a:p>
            <a:pPr algn="just"/>
            <a:r>
              <a:rPr lang="en-US" sz="1800" i="1" smtClean="0">
                <a:latin typeface="Arial" panose="020B0604020202020204" pitchFamily="34" charset="0"/>
                <a:cs typeface="Arial" panose="020B0604020202020204" pitchFamily="34" charset="0"/>
              </a:rPr>
              <a:t>		(Đồng dao)</a:t>
            </a:r>
          </a:p>
        </p:txBody>
      </p:sp>
      <p:sp>
        <p:nvSpPr>
          <p:cNvPr id="2" name="TextBox 1"/>
          <p:cNvSpPr txBox="1"/>
          <p:nvPr/>
        </p:nvSpPr>
        <p:spPr>
          <a:xfrm>
            <a:off x="82920" y="4452637"/>
            <a:ext cx="3647872" cy="707886"/>
          </a:xfrm>
          <a:prstGeom prst="rect">
            <a:avLst/>
          </a:prstGeom>
          <a:noFill/>
        </p:spPr>
        <p:txBody>
          <a:bodyPr wrap="square" rtlCol="0">
            <a:spAutoFit/>
          </a:bodyPr>
          <a:lstStyle/>
          <a:p>
            <a:pPr algn="just"/>
            <a:r>
              <a:rPr lang="en-US" sz="2000" smtClean="0">
                <a:solidFill>
                  <a:srgbClr val="FF0000"/>
                </a:solidFill>
                <a:latin typeface="Arial" panose="020B0604020202020204" pitchFamily="34" charset="0"/>
                <a:cs typeface="Arial" panose="020B0604020202020204" pitchFamily="34" charset="0"/>
              </a:rPr>
              <a:t>   Từ ngữ: </a:t>
            </a:r>
            <a:r>
              <a:rPr lang="en-US" sz="2000" i="1" smtClean="0">
                <a:solidFill>
                  <a:srgbClr val="FF0000"/>
                </a:solidFill>
                <a:latin typeface="Arial" panose="020B0604020202020204" pitchFamily="34" charset="0"/>
                <a:cs typeface="Arial" panose="020B0604020202020204" pitchFamily="34" charset="0"/>
              </a:rPr>
              <a:t>cày ruộng, vun gốc, mò, sang đò, trồng trọt</a:t>
            </a:r>
            <a:endParaRPr lang="en-US" sz="2000" i="1">
              <a:solidFill>
                <a:srgbClr val="FF0000"/>
              </a:solidFill>
              <a:latin typeface="Arial" panose="020B0604020202020204" pitchFamily="34" charset="0"/>
              <a:cs typeface="Arial" panose="020B0604020202020204" pitchFamily="34" charset="0"/>
            </a:endParaRPr>
          </a:p>
        </p:txBody>
      </p:sp>
      <p:pic>
        <p:nvPicPr>
          <p:cNvPr id="1026" name="Picture 2" descr="Premium Vector | Cartoon apple tree isolate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9585" r="89617"/>
                    </a14:imgEffect>
                  </a14:imgLayer>
                </a14:imgProps>
              </a:ext>
              <a:ext uri="{28A0092B-C50C-407E-A947-70E740481C1C}">
                <a14:useLocalDpi xmlns:a14="http://schemas.microsoft.com/office/drawing/2010/main" val="0"/>
              </a:ext>
            </a:extLst>
          </a:blip>
          <a:srcRect l="10384" r="11023"/>
          <a:stretch/>
        </p:blipFill>
        <p:spPr bwMode="auto">
          <a:xfrm>
            <a:off x="0" y="406988"/>
            <a:ext cx="3350598" cy="4011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Nằm Trên Võng Trên Người Nam , Võng, Người Nam., Sách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33" y1="60333" x2="35833" y2="60333"/>
                        <a14:foregroundMark x1="43500" y1="62667" x2="43500" y2="62667"/>
                        <a14:foregroundMark x1="51333" y1="63500" x2="51333" y2="63500"/>
                        <a14:foregroundMark x1="31000" y1="58667" x2="57167" y2="64667"/>
                        <a14:foregroundMark x1="73667" y1="38500" x2="75167" y2="62667"/>
                        <a14:foregroundMark x1="49000" y1="65833" x2="65167" y2="62500"/>
                        <a14:foregroundMark x1="71833" y1="37500" x2="71833" y2="37500"/>
                        <a14:foregroundMark x1="75667" y1="72833" x2="75667" y2="72833"/>
                        <a14:foregroundMark x1="73500" y1="70667" x2="73500" y2="70667"/>
                        <a14:foregroundMark x1="68167" y1="75833" x2="84833" y2="73667"/>
                        <a14:foregroundMark x1="25000" y1="33167" x2="25000" y2="33167"/>
                        <a14:foregroundMark x1="24500" y1="73833" x2="24500" y2="73833"/>
                        <a14:foregroundMark x1="25000" y1="70000" x2="25000" y2="70000"/>
                        <a14:foregroundMark x1="45167" y1="60333" x2="45167" y2="60333"/>
                      </a14:backgroundRemoval>
                    </a14:imgEffect>
                  </a14:imgLayer>
                </a14:imgProps>
              </a:ext>
              <a:ext uri="{28A0092B-C50C-407E-A947-70E740481C1C}">
                <a14:useLocalDpi xmlns:a14="http://schemas.microsoft.com/office/drawing/2010/main" val="0"/>
              </a:ext>
            </a:extLst>
          </a:blip>
          <a:srcRect l="9931" t="15136" r="5786" b="18600"/>
          <a:stretch/>
        </p:blipFill>
        <p:spPr bwMode="auto">
          <a:xfrm flipH="1">
            <a:off x="6381749" y="1905000"/>
            <a:ext cx="2762251" cy="21717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5252936" y="1128409"/>
            <a:ext cx="11288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14672" y="1436452"/>
            <a:ext cx="12678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58081" y="3245797"/>
            <a:ext cx="11288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52936" y="3563567"/>
            <a:ext cx="12678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94568" y="4782767"/>
            <a:ext cx="11288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30976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51285" y="493783"/>
            <a:ext cx="3654545" cy="969146"/>
            <a:chOff x="2911682" y="999507"/>
            <a:chExt cx="3350174" cy="969146"/>
          </a:xfrm>
        </p:grpSpPr>
        <p:pic>
          <p:nvPicPr>
            <p:cNvPr id="1026"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999507"/>
              <a:ext cx="3350174" cy="9691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1682" y="1117840"/>
              <a:ext cx="3192388" cy="584775"/>
            </a:xfrm>
            <a:prstGeom prst="rect">
              <a:avLst/>
            </a:prstGeom>
            <a:noFill/>
            <a:ln>
              <a:noFill/>
            </a:ln>
          </p:spPr>
          <p:txBody>
            <a:bodyPr wrap="square" rtlCol="0">
              <a:spAutoFit/>
            </a:bodyPr>
            <a:lstStyle/>
            <a:p>
              <a:pPr algn="ctr"/>
              <a:r>
                <a:rPr lang="en-US" altLang="zh-CN" sz="32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cày ruộng</a:t>
              </a:r>
              <a:endParaRPr lang="en-US" sz="3200" b="1" dirty="0">
                <a:latin typeface="Arial" panose="020B0604020202020204" pitchFamily="34" charset="0"/>
                <a:cs typeface="Arial" panose="020B0604020202020204" pitchFamily="34" charset="0"/>
              </a:endParaRPr>
            </a:p>
          </p:txBody>
        </p:sp>
      </p:grpSp>
      <p:grpSp>
        <p:nvGrpSpPr>
          <p:cNvPr id="9" name="Group 8"/>
          <p:cNvGrpSpPr/>
          <p:nvPr/>
        </p:nvGrpSpPr>
        <p:grpSpPr>
          <a:xfrm>
            <a:off x="751284" y="1828064"/>
            <a:ext cx="3654545" cy="969146"/>
            <a:chOff x="2911682" y="999507"/>
            <a:chExt cx="3350174" cy="969146"/>
          </a:xfrm>
        </p:grpSpPr>
        <p:pic>
          <p:nvPicPr>
            <p:cNvPr id="10"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999507"/>
              <a:ext cx="3350174" cy="9691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911682" y="1117840"/>
              <a:ext cx="3192388" cy="584775"/>
            </a:xfrm>
            <a:prstGeom prst="rect">
              <a:avLst/>
            </a:prstGeom>
            <a:noFill/>
            <a:ln>
              <a:noFill/>
            </a:ln>
          </p:spPr>
          <p:txBody>
            <a:bodyPr wrap="square" rtlCol="0">
              <a:spAutoFit/>
            </a:bodyPr>
            <a:lstStyle/>
            <a:p>
              <a:pPr algn="ctr"/>
              <a:r>
                <a:rPr lang="en-US" altLang="zh-CN" sz="3200" b="1">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r</a:t>
              </a:r>
              <a:r>
                <a:rPr lang="en-US" altLang="zh-CN" sz="32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au muống</a:t>
              </a:r>
              <a:endParaRPr lang="en-US" sz="3200" b="1" dirty="0">
                <a:latin typeface="Arial" panose="020B0604020202020204" pitchFamily="34" charset="0"/>
                <a:cs typeface="Arial" panose="020B0604020202020204" pitchFamily="34" charset="0"/>
              </a:endParaRPr>
            </a:p>
          </p:txBody>
        </p:sp>
      </p:grpSp>
      <p:grpSp>
        <p:nvGrpSpPr>
          <p:cNvPr id="12" name="Group 11"/>
          <p:cNvGrpSpPr/>
          <p:nvPr/>
        </p:nvGrpSpPr>
        <p:grpSpPr>
          <a:xfrm>
            <a:off x="751285" y="3111220"/>
            <a:ext cx="3654545" cy="969146"/>
            <a:chOff x="2911682" y="999507"/>
            <a:chExt cx="3350174" cy="969146"/>
          </a:xfrm>
        </p:grpSpPr>
        <p:pic>
          <p:nvPicPr>
            <p:cNvPr id="13"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999507"/>
              <a:ext cx="3350174" cy="9691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911682" y="1117840"/>
              <a:ext cx="3192388" cy="584775"/>
            </a:xfrm>
            <a:prstGeom prst="rect">
              <a:avLst/>
            </a:prstGeom>
            <a:noFill/>
            <a:ln>
              <a:noFill/>
            </a:ln>
          </p:spPr>
          <p:txBody>
            <a:bodyPr wrap="square" rtlCol="0">
              <a:spAutoFit/>
            </a:bodyPr>
            <a:lstStyle/>
            <a:p>
              <a:pPr algn="ctr"/>
              <a:r>
                <a:rPr lang="en-US" altLang="zh-CN" sz="3200" b="1">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s</a:t>
              </a:r>
              <a:r>
                <a:rPr lang="en-US" altLang="zh-CN" sz="32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ang đò</a:t>
              </a:r>
              <a:endParaRPr lang="en-US" sz="3200" b="1" dirty="0">
                <a:latin typeface="Arial" panose="020B0604020202020204" pitchFamily="34" charset="0"/>
                <a:cs typeface="Arial" panose="020B0604020202020204" pitchFamily="34" charset="0"/>
              </a:endParaRPr>
            </a:p>
          </p:txBody>
        </p:sp>
      </p:grpSp>
      <p:grpSp>
        <p:nvGrpSpPr>
          <p:cNvPr id="15" name="Group 14"/>
          <p:cNvGrpSpPr/>
          <p:nvPr/>
        </p:nvGrpSpPr>
        <p:grpSpPr>
          <a:xfrm>
            <a:off x="5176934" y="419930"/>
            <a:ext cx="3654545" cy="969146"/>
            <a:chOff x="2911682" y="999507"/>
            <a:chExt cx="3350174" cy="969146"/>
          </a:xfrm>
        </p:grpSpPr>
        <p:pic>
          <p:nvPicPr>
            <p:cNvPr id="16"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999507"/>
              <a:ext cx="3350174" cy="96914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911682" y="1117840"/>
              <a:ext cx="3192388" cy="584775"/>
            </a:xfrm>
            <a:prstGeom prst="rect">
              <a:avLst/>
            </a:prstGeom>
            <a:noFill/>
            <a:ln>
              <a:noFill/>
            </a:ln>
          </p:spPr>
          <p:txBody>
            <a:bodyPr wrap="square" rtlCol="0">
              <a:spAutoFit/>
            </a:bodyPr>
            <a:lstStyle/>
            <a:p>
              <a:pPr algn="ctr"/>
              <a:r>
                <a:rPr lang="en-US" altLang="zh-CN" sz="3200" b="1">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c</a:t>
              </a:r>
              <a:r>
                <a:rPr lang="en-US" altLang="zh-CN" sz="32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hèo chống</a:t>
              </a:r>
              <a:endParaRPr lang="en-US" sz="3200" b="1" dirty="0">
                <a:latin typeface="Arial" panose="020B0604020202020204" pitchFamily="34" charset="0"/>
                <a:cs typeface="Arial" panose="020B0604020202020204" pitchFamily="34" charset="0"/>
              </a:endParaRPr>
            </a:p>
          </p:txBody>
        </p:sp>
      </p:grpSp>
      <p:grpSp>
        <p:nvGrpSpPr>
          <p:cNvPr id="18" name="Group 17"/>
          <p:cNvGrpSpPr/>
          <p:nvPr/>
        </p:nvGrpSpPr>
        <p:grpSpPr>
          <a:xfrm>
            <a:off x="5176934" y="1828064"/>
            <a:ext cx="3654545" cy="969146"/>
            <a:chOff x="2911682" y="999507"/>
            <a:chExt cx="3350174" cy="969146"/>
          </a:xfrm>
        </p:grpSpPr>
        <p:pic>
          <p:nvPicPr>
            <p:cNvPr id="19"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999507"/>
              <a:ext cx="3350174" cy="96914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911682" y="1117840"/>
              <a:ext cx="3192388" cy="584775"/>
            </a:xfrm>
            <a:prstGeom prst="rect">
              <a:avLst/>
            </a:prstGeom>
            <a:noFill/>
            <a:ln>
              <a:noFill/>
            </a:ln>
          </p:spPr>
          <p:txBody>
            <a:bodyPr wrap="square" rtlCol="0">
              <a:spAutoFit/>
            </a:bodyPr>
            <a:lstStyle/>
            <a:p>
              <a:pPr algn="ctr"/>
              <a:r>
                <a:rPr lang="en-US" altLang="zh-CN" sz="3200" b="1">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t</a:t>
              </a:r>
              <a:r>
                <a:rPr lang="en-US" altLang="zh-CN" sz="32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rồng trọt</a:t>
              </a:r>
              <a:endParaRPr lang="en-US" sz="3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2578550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50430" y="-64557"/>
            <a:ext cx="1436612"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Nhớ ơn</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3837958" y="465296"/>
            <a:ext cx="3374940" cy="4678204"/>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Ăn một bát cơm,</a:t>
            </a:r>
          </a:p>
          <a:p>
            <a:pPr algn="just"/>
            <a:r>
              <a:rPr lang="en-US" sz="2000" smtClean="0">
                <a:latin typeface="Arial" panose="020B0604020202020204" pitchFamily="34" charset="0"/>
                <a:cs typeface="Arial" panose="020B0604020202020204" pitchFamily="34" charset="0"/>
              </a:rPr>
              <a:t>Nhớ người cày ruộng.</a:t>
            </a:r>
          </a:p>
          <a:p>
            <a:pPr algn="just"/>
            <a:r>
              <a:rPr lang="en-US" sz="2000" smtClean="0">
                <a:latin typeface="Arial" panose="020B0604020202020204" pitchFamily="34" charset="0"/>
                <a:cs typeface="Arial" panose="020B0604020202020204" pitchFamily="34" charset="0"/>
              </a:rPr>
              <a:t>Ăn đĩa rau muống,</a:t>
            </a:r>
          </a:p>
          <a:p>
            <a:pPr algn="just"/>
            <a:r>
              <a:rPr lang="en-US" sz="2000" smtClean="0">
                <a:latin typeface="Arial" panose="020B0604020202020204" pitchFamily="34" charset="0"/>
                <a:cs typeface="Arial" panose="020B0604020202020204" pitchFamily="34" charset="0"/>
              </a:rPr>
              <a:t>Nhớ người đào ao.</a:t>
            </a:r>
          </a:p>
          <a:p>
            <a:pPr algn="just"/>
            <a:r>
              <a:rPr lang="en-US" sz="2000" smtClean="0">
                <a:latin typeface="Arial" panose="020B0604020202020204" pitchFamily="34" charset="0"/>
                <a:cs typeface="Arial" panose="020B0604020202020204" pitchFamily="34" charset="0"/>
              </a:rPr>
              <a:t>Ăn một quả đào,</a:t>
            </a:r>
          </a:p>
          <a:p>
            <a:pPr algn="just"/>
            <a:r>
              <a:rPr lang="en-US" sz="2000" smtClean="0">
                <a:latin typeface="Arial" panose="020B0604020202020204" pitchFamily="34" charset="0"/>
                <a:cs typeface="Arial" panose="020B0604020202020204" pitchFamily="34" charset="0"/>
              </a:rPr>
              <a:t>Nhớ người vun gốc.</a:t>
            </a:r>
          </a:p>
          <a:p>
            <a:pPr algn="just"/>
            <a:r>
              <a:rPr lang="en-US" sz="2000" smtClean="0">
                <a:latin typeface="Arial" panose="020B0604020202020204" pitchFamily="34" charset="0"/>
                <a:cs typeface="Arial" panose="020B0604020202020204" pitchFamily="34" charset="0"/>
              </a:rPr>
              <a:t>Ăn một con ốc,</a:t>
            </a:r>
          </a:p>
          <a:p>
            <a:pPr algn="just"/>
            <a:r>
              <a:rPr lang="en-US" sz="2000" smtClean="0">
                <a:latin typeface="Arial" panose="020B0604020202020204" pitchFamily="34" charset="0"/>
                <a:cs typeface="Arial" panose="020B0604020202020204" pitchFamily="34" charset="0"/>
              </a:rPr>
              <a:t>Nhớ người đi mò.</a:t>
            </a:r>
          </a:p>
          <a:p>
            <a:pPr algn="just"/>
            <a:r>
              <a:rPr lang="en-US" sz="2000" smtClean="0">
                <a:latin typeface="Arial" panose="020B0604020202020204" pitchFamily="34" charset="0"/>
                <a:cs typeface="Arial" panose="020B0604020202020204" pitchFamily="34" charset="0"/>
              </a:rPr>
              <a:t>Sang đò,</a:t>
            </a:r>
          </a:p>
          <a:p>
            <a:pPr algn="just"/>
            <a:r>
              <a:rPr lang="en-US" sz="2000" smtClean="0">
                <a:latin typeface="Arial" panose="020B0604020202020204" pitchFamily="34" charset="0"/>
                <a:cs typeface="Arial" panose="020B0604020202020204" pitchFamily="34" charset="0"/>
              </a:rPr>
              <a:t>Nhớ người chèo chống.</a:t>
            </a:r>
          </a:p>
          <a:p>
            <a:pPr algn="just"/>
            <a:r>
              <a:rPr lang="en-US" sz="2000" smtClean="0">
                <a:latin typeface="Arial" panose="020B0604020202020204" pitchFamily="34" charset="0"/>
                <a:cs typeface="Arial" panose="020B0604020202020204" pitchFamily="34" charset="0"/>
              </a:rPr>
              <a:t>Nằm võng,</a:t>
            </a:r>
          </a:p>
          <a:p>
            <a:pPr algn="just"/>
            <a:r>
              <a:rPr lang="en-US" sz="2000" smtClean="0">
                <a:latin typeface="Arial" panose="020B0604020202020204" pitchFamily="34" charset="0"/>
                <a:cs typeface="Arial" panose="020B0604020202020204" pitchFamily="34" charset="0"/>
              </a:rPr>
              <a:t>Nhớ người mắc dây.</a:t>
            </a:r>
            <a:endParaRPr lang="en-US" sz="2000">
              <a:latin typeface="Arial" panose="020B0604020202020204" pitchFamily="34" charset="0"/>
              <a:cs typeface="Arial" panose="020B0604020202020204" pitchFamily="34" charset="0"/>
            </a:endParaRPr>
          </a:p>
          <a:p>
            <a:pPr algn="just"/>
            <a:r>
              <a:rPr lang="en-US" sz="2000" smtClean="0">
                <a:latin typeface="Arial" panose="020B0604020202020204" pitchFamily="34" charset="0"/>
                <a:cs typeface="Arial" panose="020B0604020202020204" pitchFamily="34" charset="0"/>
              </a:rPr>
              <a:t>Đứng mát gốc cây,</a:t>
            </a:r>
          </a:p>
          <a:p>
            <a:pPr algn="just"/>
            <a:r>
              <a:rPr lang="en-US" sz="2000" smtClean="0">
                <a:latin typeface="Arial" panose="020B0604020202020204" pitchFamily="34" charset="0"/>
                <a:cs typeface="Arial" panose="020B0604020202020204" pitchFamily="34" charset="0"/>
              </a:rPr>
              <a:t>Nhớ người trồng trọt.</a:t>
            </a:r>
          </a:p>
          <a:p>
            <a:pPr algn="just"/>
            <a:r>
              <a:rPr lang="en-US" sz="1800" i="1" smtClean="0">
                <a:latin typeface="Arial" panose="020B0604020202020204" pitchFamily="34" charset="0"/>
                <a:cs typeface="Arial" panose="020B0604020202020204" pitchFamily="34" charset="0"/>
              </a:rPr>
              <a:t>		(Đồng dao)</a:t>
            </a:r>
          </a:p>
        </p:txBody>
      </p:sp>
      <p:sp>
        <p:nvSpPr>
          <p:cNvPr id="2" name="TextBox 1"/>
          <p:cNvSpPr txBox="1"/>
          <p:nvPr/>
        </p:nvSpPr>
        <p:spPr>
          <a:xfrm>
            <a:off x="0" y="4435614"/>
            <a:ext cx="3837958" cy="707886"/>
          </a:xfrm>
          <a:prstGeom prst="rect">
            <a:avLst/>
          </a:prstGeom>
          <a:noFill/>
        </p:spPr>
        <p:txBody>
          <a:bodyPr wrap="square" rtlCol="0">
            <a:spAutoFit/>
          </a:bodyPr>
          <a:lstStyle/>
          <a:p>
            <a:pPr algn="just"/>
            <a:r>
              <a:rPr lang="en-US" sz="2000" smtClean="0">
                <a:solidFill>
                  <a:srgbClr val="FF0000"/>
                </a:solidFill>
                <a:latin typeface="Arial" panose="020B0604020202020204" pitchFamily="34" charset="0"/>
                <a:cs typeface="Arial" panose="020B0604020202020204" pitchFamily="34" charset="0"/>
              </a:rPr>
              <a:t>   Từ ngữ: </a:t>
            </a:r>
            <a:r>
              <a:rPr lang="en-US" sz="2000" i="1" smtClean="0">
                <a:solidFill>
                  <a:srgbClr val="FF0000"/>
                </a:solidFill>
                <a:latin typeface="Arial" panose="020B0604020202020204" pitchFamily="34" charset="0"/>
                <a:cs typeface="Arial" panose="020B0604020202020204" pitchFamily="34" charset="0"/>
              </a:rPr>
              <a:t>cày ruộng bậc thang, vun gốc, mò, sang đò, trồng trọt</a:t>
            </a:r>
            <a:endParaRPr lang="en-US" sz="2000" i="1">
              <a:solidFill>
                <a:srgbClr val="FF0000"/>
              </a:solidFill>
              <a:latin typeface="Arial" panose="020B0604020202020204" pitchFamily="34" charset="0"/>
              <a:cs typeface="Arial" panose="020B0604020202020204" pitchFamily="34" charset="0"/>
            </a:endParaRPr>
          </a:p>
        </p:txBody>
      </p:sp>
      <p:pic>
        <p:nvPicPr>
          <p:cNvPr id="1026" name="Picture 2" descr="Premium Vector | Cartoon apple tree isolate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9585" r="89617"/>
                    </a14:imgEffect>
                  </a14:imgLayer>
                </a14:imgProps>
              </a:ext>
              <a:ext uri="{28A0092B-C50C-407E-A947-70E740481C1C}">
                <a14:useLocalDpi xmlns:a14="http://schemas.microsoft.com/office/drawing/2010/main" val="0"/>
              </a:ext>
            </a:extLst>
          </a:blip>
          <a:srcRect l="10384" r="11023"/>
          <a:stretch/>
        </p:blipFill>
        <p:spPr bwMode="auto">
          <a:xfrm>
            <a:off x="0" y="406988"/>
            <a:ext cx="3350598" cy="4011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Nằm Trên Võng Trên Người Nam , Võng, Người Nam., Sách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33" y1="60333" x2="35833" y2="60333"/>
                        <a14:foregroundMark x1="43500" y1="62667" x2="43500" y2="62667"/>
                        <a14:foregroundMark x1="51333" y1="63500" x2="51333" y2="63500"/>
                        <a14:foregroundMark x1="31000" y1="58667" x2="57167" y2="64667"/>
                        <a14:foregroundMark x1="73667" y1="38500" x2="75167" y2="62667"/>
                        <a14:foregroundMark x1="49000" y1="65833" x2="65167" y2="62500"/>
                        <a14:foregroundMark x1="71833" y1="37500" x2="71833" y2="37500"/>
                        <a14:foregroundMark x1="75667" y1="72833" x2="75667" y2="72833"/>
                        <a14:foregroundMark x1="73500" y1="70667" x2="73500" y2="70667"/>
                        <a14:foregroundMark x1="68167" y1="75833" x2="84833" y2="73667"/>
                        <a14:foregroundMark x1="25000" y1="33167" x2="25000" y2="33167"/>
                        <a14:foregroundMark x1="24500" y1="73833" x2="24500" y2="73833"/>
                        <a14:foregroundMark x1="25000" y1="70000" x2="25000" y2="70000"/>
                        <a14:foregroundMark x1="45167" y1="60333" x2="45167" y2="60333"/>
                      </a14:backgroundRemoval>
                    </a14:imgEffect>
                  </a14:imgLayer>
                </a14:imgProps>
              </a:ext>
              <a:ext uri="{28A0092B-C50C-407E-A947-70E740481C1C}">
                <a14:useLocalDpi xmlns:a14="http://schemas.microsoft.com/office/drawing/2010/main" val="0"/>
              </a:ext>
            </a:extLst>
          </a:blip>
          <a:srcRect l="9931" t="15136" r="5786" b="18600"/>
          <a:stretch/>
        </p:blipFill>
        <p:spPr bwMode="auto">
          <a:xfrm flipH="1">
            <a:off x="6381749" y="2109284"/>
            <a:ext cx="2762251" cy="21717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407512" y="34047"/>
            <a:ext cx="2723745" cy="1660108"/>
            <a:chOff x="6407512" y="34047"/>
            <a:chExt cx="2723745" cy="1660108"/>
          </a:xfrm>
        </p:grpSpPr>
        <p:sp>
          <p:nvSpPr>
            <p:cNvPr id="5" name="Cloud Callout 4"/>
            <p:cNvSpPr/>
            <p:nvPr/>
          </p:nvSpPr>
          <p:spPr>
            <a:xfrm rot="439048">
              <a:off x="6407512" y="34047"/>
              <a:ext cx="2723745" cy="1660108"/>
            </a:xfrm>
            <a:prstGeom prst="cloudCallout">
              <a:avLst/>
            </a:prstGeom>
            <a:solidFill>
              <a:srgbClr val="B0E415"/>
            </a:solidFill>
            <a:ln>
              <a:solidFill>
                <a:srgbClr val="5477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48473" y="335243"/>
              <a:ext cx="1857782" cy="1015663"/>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Chú ý ngắt, nghỉ hơi sau mỗi dòng thơ.</a:t>
              </a:r>
              <a:endParaRPr lang="en-US" sz="2000">
                <a:latin typeface="Arial" panose="020B0604020202020204" pitchFamily="34" charset="0"/>
                <a:cs typeface="Arial" panose="020B0604020202020204" pitchFamily="34" charset="0"/>
              </a:endParaRPr>
            </a:p>
          </p:txBody>
        </p:sp>
      </p:grpSp>
      <p:cxnSp>
        <p:nvCxnSpPr>
          <p:cNvPr id="12" name="Straight Connector 11"/>
          <p:cNvCxnSpPr/>
          <p:nvPr/>
        </p:nvCxnSpPr>
        <p:spPr>
          <a:xfrm flipH="1">
            <a:off x="5807413" y="500765"/>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6386778" y="797669"/>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H="1">
            <a:off x="6038260" y="1102469"/>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6114460" y="1428557"/>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a:off x="5821228" y="1733357"/>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H="1">
            <a:off x="6222659" y="2026504"/>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flipH="1">
            <a:off x="5652557" y="2342727"/>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flipH="1">
            <a:off x="5937608" y="2641354"/>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flipH="1">
            <a:off x="4968736" y="2967442"/>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H="1">
            <a:off x="6616999" y="3260612"/>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5196761" y="3586700"/>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H="1">
            <a:off x="6266433" y="3882366"/>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flipH="1">
            <a:off x="6038259" y="4207045"/>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H="1">
            <a:off x="6337974" y="4463469"/>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752042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up)">
                                      <p:cBhvr>
                                        <p:cTn id="9" dur="500"/>
                                        <p:tgtEl>
                                          <p:spTgt spid="12"/>
                                        </p:tgtEl>
                                      </p:cBhvr>
                                    </p:animEffect>
                                  </p:childTnLst>
                                </p:cTn>
                              </p:par>
                              <p:par>
                                <p:cTn id="10" presetID="22" presetClass="entr" presetSubtype="1"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par>
                                <p:cTn id="13" presetID="2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par>
                                <p:cTn id="16" presetID="2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par>
                                <p:cTn id="19" presetID="22" presetClass="entr" presetSubtype="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par>
                                <p:cTn id="22" presetID="22" presetClass="entr" presetSubtype="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par>
                                <p:cTn id="25" presetID="22" presetClass="entr" presetSubtype="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par>
                                <p:cTn id="28" presetID="22" presetClass="entr" presetSubtype="1"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par>
                                <p:cTn id="31" presetID="22" presetClass="entr" presetSubtype="1"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par>
                                <p:cTn id="37" presetID="22" presetClass="entr" presetSubtype="1"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par>
                                <p:cTn id="40" presetID="22" presetClass="entr" presetSubtype="1"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up)">
                                      <p:cBhvr>
                                        <p:cTn id="42" dur="500"/>
                                        <p:tgtEl>
                                          <p:spTgt spid="25"/>
                                        </p:tgtEl>
                                      </p:cBhvr>
                                    </p:animEffect>
                                  </p:childTnLst>
                                </p:cTn>
                              </p:par>
                              <p:par>
                                <p:cTn id="43" presetID="22" presetClass="entr" presetSubtype="1"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par>
                                <p:cTn id="46" presetID="22" presetClass="entr" presetSubtype="1"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7"/>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8"/>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1"/>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4"/>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5"/>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6"/>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50430" y="-64557"/>
            <a:ext cx="1436612"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Nhớ ơn</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3837958" y="465296"/>
            <a:ext cx="3374940" cy="4678204"/>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Ăn một bát cơm,</a:t>
            </a:r>
          </a:p>
          <a:p>
            <a:pPr algn="just"/>
            <a:r>
              <a:rPr lang="en-US" sz="2000" smtClean="0">
                <a:latin typeface="Arial" panose="020B0604020202020204" pitchFamily="34" charset="0"/>
                <a:cs typeface="Arial" panose="020B0604020202020204" pitchFamily="34" charset="0"/>
              </a:rPr>
              <a:t>Nhớ người cày ruộng.</a:t>
            </a:r>
          </a:p>
          <a:p>
            <a:pPr algn="just"/>
            <a:r>
              <a:rPr lang="en-US" sz="2000" smtClean="0">
                <a:latin typeface="Arial" panose="020B0604020202020204" pitchFamily="34" charset="0"/>
                <a:cs typeface="Arial" panose="020B0604020202020204" pitchFamily="34" charset="0"/>
              </a:rPr>
              <a:t>Ăn đĩa rau muống,</a:t>
            </a:r>
          </a:p>
          <a:p>
            <a:pPr algn="just"/>
            <a:r>
              <a:rPr lang="en-US" sz="2000" smtClean="0">
                <a:latin typeface="Arial" panose="020B0604020202020204" pitchFamily="34" charset="0"/>
                <a:cs typeface="Arial" panose="020B0604020202020204" pitchFamily="34" charset="0"/>
              </a:rPr>
              <a:t>Nhớ người đào ao.</a:t>
            </a:r>
          </a:p>
          <a:p>
            <a:pPr algn="just"/>
            <a:r>
              <a:rPr lang="en-US" sz="2000" smtClean="0">
                <a:latin typeface="Arial" panose="020B0604020202020204" pitchFamily="34" charset="0"/>
                <a:cs typeface="Arial" panose="020B0604020202020204" pitchFamily="34" charset="0"/>
              </a:rPr>
              <a:t>Ăn một quả đào,</a:t>
            </a:r>
          </a:p>
          <a:p>
            <a:pPr algn="just"/>
            <a:r>
              <a:rPr lang="en-US" sz="2000" smtClean="0">
                <a:latin typeface="Arial" panose="020B0604020202020204" pitchFamily="34" charset="0"/>
                <a:cs typeface="Arial" panose="020B0604020202020204" pitchFamily="34" charset="0"/>
              </a:rPr>
              <a:t>Nhớ người vun gốc.</a:t>
            </a:r>
          </a:p>
          <a:p>
            <a:pPr algn="just"/>
            <a:r>
              <a:rPr lang="en-US" sz="2000" smtClean="0">
                <a:latin typeface="Arial" panose="020B0604020202020204" pitchFamily="34" charset="0"/>
                <a:cs typeface="Arial" panose="020B0604020202020204" pitchFamily="34" charset="0"/>
              </a:rPr>
              <a:t>Ăn một con ốc,</a:t>
            </a:r>
          </a:p>
          <a:p>
            <a:pPr algn="just"/>
            <a:r>
              <a:rPr lang="en-US" sz="2000" smtClean="0">
                <a:latin typeface="Arial" panose="020B0604020202020204" pitchFamily="34" charset="0"/>
                <a:cs typeface="Arial" panose="020B0604020202020204" pitchFamily="34" charset="0"/>
              </a:rPr>
              <a:t>Nhớ người đi mò.</a:t>
            </a:r>
          </a:p>
          <a:p>
            <a:pPr algn="just"/>
            <a:r>
              <a:rPr lang="en-US" sz="2000" smtClean="0">
                <a:latin typeface="Arial" panose="020B0604020202020204" pitchFamily="34" charset="0"/>
                <a:cs typeface="Arial" panose="020B0604020202020204" pitchFamily="34" charset="0"/>
              </a:rPr>
              <a:t>Sang đò,</a:t>
            </a:r>
          </a:p>
          <a:p>
            <a:pPr algn="just"/>
            <a:r>
              <a:rPr lang="en-US" sz="2000" smtClean="0">
                <a:latin typeface="Arial" panose="020B0604020202020204" pitchFamily="34" charset="0"/>
                <a:cs typeface="Arial" panose="020B0604020202020204" pitchFamily="34" charset="0"/>
              </a:rPr>
              <a:t>Nhớ người chèo chống.</a:t>
            </a:r>
          </a:p>
          <a:p>
            <a:pPr algn="just"/>
            <a:r>
              <a:rPr lang="en-US" sz="2000" smtClean="0">
                <a:latin typeface="Arial" panose="020B0604020202020204" pitchFamily="34" charset="0"/>
                <a:cs typeface="Arial" panose="020B0604020202020204" pitchFamily="34" charset="0"/>
              </a:rPr>
              <a:t>Nằm võng,</a:t>
            </a:r>
          </a:p>
          <a:p>
            <a:pPr algn="just"/>
            <a:r>
              <a:rPr lang="en-US" sz="2000" smtClean="0">
                <a:latin typeface="Arial" panose="020B0604020202020204" pitchFamily="34" charset="0"/>
                <a:cs typeface="Arial" panose="020B0604020202020204" pitchFamily="34" charset="0"/>
              </a:rPr>
              <a:t>Nhớ người mắc dây.</a:t>
            </a:r>
            <a:endParaRPr lang="en-US" sz="2000">
              <a:latin typeface="Arial" panose="020B0604020202020204" pitchFamily="34" charset="0"/>
              <a:cs typeface="Arial" panose="020B0604020202020204" pitchFamily="34" charset="0"/>
            </a:endParaRPr>
          </a:p>
          <a:p>
            <a:pPr algn="just"/>
            <a:r>
              <a:rPr lang="en-US" sz="2000" smtClean="0">
                <a:latin typeface="Arial" panose="020B0604020202020204" pitchFamily="34" charset="0"/>
                <a:cs typeface="Arial" panose="020B0604020202020204" pitchFamily="34" charset="0"/>
              </a:rPr>
              <a:t>Đứng mát gốc cây,</a:t>
            </a:r>
          </a:p>
          <a:p>
            <a:pPr algn="just"/>
            <a:r>
              <a:rPr lang="en-US" sz="2000" smtClean="0">
                <a:latin typeface="Arial" panose="020B0604020202020204" pitchFamily="34" charset="0"/>
                <a:cs typeface="Arial" panose="020B0604020202020204" pitchFamily="34" charset="0"/>
              </a:rPr>
              <a:t>Nhớ người trồng trọt.</a:t>
            </a:r>
          </a:p>
          <a:p>
            <a:pPr algn="just"/>
            <a:r>
              <a:rPr lang="en-US" sz="1800" i="1" smtClean="0">
                <a:latin typeface="Arial" panose="020B0604020202020204" pitchFamily="34" charset="0"/>
                <a:cs typeface="Arial" panose="020B0604020202020204" pitchFamily="34" charset="0"/>
              </a:rPr>
              <a:t>		(Đồng dao)</a:t>
            </a:r>
          </a:p>
        </p:txBody>
      </p:sp>
      <p:sp>
        <p:nvSpPr>
          <p:cNvPr id="2" name="TextBox 1"/>
          <p:cNvSpPr txBox="1"/>
          <p:nvPr/>
        </p:nvSpPr>
        <p:spPr>
          <a:xfrm>
            <a:off x="82920" y="4452637"/>
            <a:ext cx="3647872" cy="707886"/>
          </a:xfrm>
          <a:prstGeom prst="rect">
            <a:avLst/>
          </a:prstGeom>
          <a:noFill/>
        </p:spPr>
        <p:txBody>
          <a:bodyPr wrap="square" rtlCol="0">
            <a:spAutoFit/>
          </a:bodyPr>
          <a:lstStyle/>
          <a:p>
            <a:pPr algn="just"/>
            <a:r>
              <a:rPr lang="en-US" sz="2000" smtClean="0">
                <a:solidFill>
                  <a:srgbClr val="FF0000"/>
                </a:solidFill>
                <a:latin typeface="Arial" panose="020B0604020202020204" pitchFamily="34" charset="0"/>
                <a:cs typeface="Arial" panose="020B0604020202020204" pitchFamily="34" charset="0"/>
              </a:rPr>
              <a:t>   Từ ngữ: </a:t>
            </a:r>
            <a:r>
              <a:rPr lang="en-US" sz="2000" i="1" smtClean="0">
                <a:solidFill>
                  <a:srgbClr val="FF0000"/>
                </a:solidFill>
                <a:latin typeface="Arial" panose="020B0604020202020204" pitchFamily="34" charset="0"/>
                <a:cs typeface="Arial" panose="020B0604020202020204" pitchFamily="34" charset="0"/>
              </a:rPr>
              <a:t>cày ruộng, vun gốc, mò, sang đò, trồng trọt</a:t>
            </a:r>
            <a:endParaRPr lang="en-US" sz="2000" i="1">
              <a:solidFill>
                <a:srgbClr val="FF0000"/>
              </a:solidFill>
              <a:latin typeface="Arial" panose="020B0604020202020204" pitchFamily="34" charset="0"/>
              <a:cs typeface="Arial" panose="020B0604020202020204" pitchFamily="34" charset="0"/>
            </a:endParaRPr>
          </a:p>
        </p:txBody>
      </p:sp>
      <p:pic>
        <p:nvPicPr>
          <p:cNvPr id="1026" name="Picture 2" descr="Premium Vector | Cartoon apple tree isolate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9585" r="89617"/>
                    </a14:imgEffect>
                  </a14:imgLayer>
                </a14:imgProps>
              </a:ext>
              <a:ext uri="{28A0092B-C50C-407E-A947-70E740481C1C}">
                <a14:useLocalDpi xmlns:a14="http://schemas.microsoft.com/office/drawing/2010/main" val="0"/>
              </a:ext>
            </a:extLst>
          </a:blip>
          <a:srcRect l="10384" r="11023"/>
          <a:stretch/>
        </p:blipFill>
        <p:spPr bwMode="auto">
          <a:xfrm>
            <a:off x="0" y="406988"/>
            <a:ext cx="3350598" cy="4011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Nằm Trên Võng Trên Người Nam , Võng, Người Nam., Sách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33" y1="60333" x2="35833" y2="60333"/>
                        <a14:foregroundMark x1="43500" y1="62667" x2="43500" y2="62667"/>
                        <a14:foregroundMark x1="51333" y1="63500" x2="51333" y2="63500"/>
                        <a14:foregroundMark x1="31000" y1="58667" x2="57167" y2="64667"/>
                        <a14:foregroundMark x1="73667" y1="38500" x2="75167" y2="62667"/>
                        <a14:foregroundMark x1="49000" y1="65833" x2="65167" y2="62500"/>
                        <a14:foregroundMark x1="71833" y1="37500" x2="71833" y2="37500"/>
                        <a14:foregroundMark x1="75667" y1="72833" x2="75667" y2="72833"/>
                        <a14:foregroundMark x1="73500" y1="70667" x2="73500" y2="70667"/>
                        <a14:foregroundMark x1="68167" y1="75833" x2="84833" y2="73667"/>
                        <a14:foregroundMark x1="25000" y1="33167" x2="25000" y2="33167"/>
                        <a14:foregroundMark x1="24500" y1="73833" x2="24500" y2="73833"/>
                        <a14:foregroundMark x1="25000" y1="70000" x2="25000" y2="70000"/>
                        <a14:foregroundMark x1="45167" y1="60333" x2="45167" y2="60333"/>
                      </a14:backgroundRemoval>
                    </a14:imgEffect>
                  </a14:imgLayer>
                </a14:imgProps>
              </a:ext>
              <a:ext uri="{28A0092B-C50C-407E-A947-70E740481C1C}">
                <a14:useLocalDpi xmlns:a14="http://schemas.microsoft.com/office/drawing/2010/main" val="0"/>
              </a:ext>
            </a:extLst>
          </a:blip>
          <a:srcRect l="9931" t="15136" r="5786" b="18600"/>
          <a:stretch/>
        </p:blipFill>
        <p:spPr bwMode="auto">
          <a:xfrm flipH="1">
            <a:off x="6381749" y="1905000"/>
            <a:ext cx="2762251" cy="21717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3504066" y="2876465"/>
            <a:ext cx="333892" cy="369332"/>
            <a:chOff x="3524189" y="406988"/>
            <a:chExt cx="333892" cy="369332"/>
          </a:xfrm>
        </p:grpSpPr>
        <p:sp>
          <p:nvSpPr>
            <p:cNvPr id="12" name="Oval 11"/>
            <p:cNvSpPr/>
            <p:nvPr/>
          </p:nvSpPr>
          <p:spPr>
            <a:xfrm>
              <a:off x="3524189" y="406988"/>
              <a:ext cx="333892" cy="333892"/>
            </a:xfrm>
            <a:prstGeom prst="ellipse">
              <a:avLst/>
            </a:prstGeom>
            <a:solidFill>
              <a:srgbClr val="81C516"/>
            </a:solidFill>
            <a:ln>
              <a:solidFill>
                <a:srgbClr val="81C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48032" y="406988"/>
              <a:ext cx="291199" cy="369332"/>
            </a:xfrm>
            <a:prstGeom prst="rect">
              <a:avLst/>
            </a:prstGeom>
            <a:noFill/>
          </p:spPr>
          <p:txBody>
            <a:bodyPr wrap="square" rtlCol="0">
              <a:spAutoFit/>
            </a:bodyPr>
            <a:lstStyle/>
            <a:p>
              <a:r>
                <a:rPr lang="en-US" sz="1800" b="1">
                  <a:latin typeface="Arial" panose="020B0604020202020204" pitchFamily="34" charset="0"/>
                  <a:cs typeface="Arial" panose="020B0604020202020204" pitchFamily="34" charset="0"/>
                </a:rPr>
                <a:t>2</a:t>
              </a:r>
            </a:p>
          </p:txBody>
        </p:sp>
      </p:grpSp>
      <p:grpSp>
        <p:nvGrpSpPr>
          <p:cNvPr id="24" name="Group 23"/>
          <p:cNvGrpSpPr/>
          <p:nvPr/>
        </p:nvGrpSpPr>
        <p:grpSpPr>
          <a:xfrm>
            <a:off x="3526762" y="406988"/>
            <a:ext cx="333892" cy="369332"/>
            <a:chOff x="3524189" y="406988"/>
            <a:chExt cx="333892" cy="369332"/>
          </a:xfrm>
        </p:grpSpPr>
        <p:sp>
          <p:nvSpPr>
            <p:cNvPr id="25" name="Oval 24"/>
            <p:cNvSpPr/>
            <p:nvPr/>
          </p:nvSpPr>
          <p:spPr>
            <a:xfrm>
              <a:off x="3524189" y="406988"/>
              <a:ext cx="333892" cy="333892"/>
            </a:xfrm>
            <a:prstGeom prst="ellipse">
              <a:avLst/>
            </a:prstGeom>
            <a:solidFill>
              <a:srgbClr val="81C516"/>
            </a:solidFill>
            <a:ln>
              <a:solidFill>
                <a:srgbClr val="81C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548032" y="406988"/>
              <a:ext cx="291199" cy="369332"/>
            </a:xfrm>
            <a:prstGeom prst="rect">
              <a:avLst/>
            </a:prstGeom>
            <a:noFill/>
          </p:spPr>
          <p:txBody>
            <a:bodyPr wrap="square" rtlCol="0">
              <a:spAutoFit/>
            </a:bodyPr>
            <a:lstStyle/>
            <a:p>
              <a:r>
                <a:rPr lang="en-US" sz="1800" b="1" smtClean="0">
                  <a:latin typeface="Arial" panose="020B0604020202020204" pitchFamily="34" charset="0"/>
                  <a:cs typeface="Arial" panose="020B0604020202020204" pitchFamily="34" charset="0"/>
                </a:rPr>
                <a:t>1</a:t>
              </a:r>
              <a:endParaRPr lang="en-US" sz="18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39954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0BBF27-AEA7-4E39-9873-833F6E66B524}">
  <ds:schemaRefs>
    <ds:schemaRef ds:uri="http://purl.org/dc/elements/1.1/"/>
    <ds:schemaRef ds:uri="http://schemas.openxmlformats.org/package/2006/metadata/core-properties"/>
    <ds:schemaRef ds:uri="2954521b-b4ab-4ce3-8aa8-8bfa99a4c36e"/>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9FB348E-5AF4-49FB-8FE5-650F6DA25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1600</TotalTime>
  <Words>930</Words>
  <Application>Microsoft Office PowerPoint</Application>
  <PresentationFormat>On-screen Show (16:9)</PresentationFormat>
  <Paragraphs>168</Paragraphs>
  <Slides>20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Calibri</vt:lpstr>
      <vt:lpstr>微软雅黑</vt:lpstr>
      <vt:lpstr>DFPOP1-W9</vt:lpstr>
      <vt:lpstr>华康少女文字W5</vt:lpstr>
      <vt:lpstr>Times New Roman</vt:lpstr>
      <vt:lpstr>Arial</vt:lpstr>
      <vt:lpstr>Arial-Rounded</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H231020</cp:lastModifiedBy>
  <cp:revision>155</cp:revision>
  <dcterms:created xsi:type="dcterms:W3CDTF">2020-08-13T09:19:08Z</dcterms:created>
  <dcterms:modified xsi:type="dcterms:W3CDTF">2021-02-22T13:50:34Z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