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60" r:id="rId3"/>
    <p:sldId id="272" r:id="rId4"/>
    <p:sldId id="282" r:id="rId5"/>
    <p:sldId id="283" r:id="rId6"/>
    <p:sldId id="285" r:id="rId7"/>
    <p:sldId id="284" r:id="rId8"/>
    <p:sldId id="286" r:id="rId9"/>
    <p:sldId id="276" r:id="rId10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786" y="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DA961-9F27-400D-B399-EDFA7CB8CC05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customXml" Target="../ink/ink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emf"/><Relationship Id="rId4" Type="http://schemas.openxmlformats.org/officeDocument/2006/relationships/customXml" Target="../ink/ink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emf"/><Relationship Id="rId4" Type="http://schemas.openxmlformats.org/officeDocument/2006/relationships/customXml" Target="../ink/ink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emf"/><Relationship Id="rId4" Type="http://schemas.openxmlformats.org/officeDocument/2006/relationships/customXml" Target="../ink/ink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emf"/><Relationship Id="rId4" Type="http://schemas.openxmlformats.org/officeDocument/2006/relationships/customXml" Target="../ink/ink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emf"/><Relationship Id="rId5" Type="http://schemas.openxmlformats.org/officeDocument/2006/relationships/customXml" Target="../ink/ink6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6" descr="White marble"/>
          <p:cNvSpPr>
            <a:spLocks noChangeArrowheads="1" noChangeShapeType="1" noTextEdit="1"/>
          </p:cNvSpPr>
          <p:nvPr/>
        </p:nvSpPr>
        <p:spPr bwMode="auto">
          <a:xfrm>
            <a:off x="2362200" y="2476500"/>
            <a:ext cx="5257800" cy="2095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TIN HỌC</a:t>
            </a:r>
          </a:p>
          <a:p>
            <a:pPr algn="ctr"/>
            <a:r>
              <a:rPr lang="en-US" sz="3600" b="1" kern="10" err="1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Lớp</a:t>
            </a:r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smtClean="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4 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33CC"/>
              </a:solidFill>
              <a:latin typeface="Times New Roman"/>
              <a:cs typeface="Times New Roman"/>
            </a:endParaRPr>
          </a:p>
        </p:txBody>
      </p:sp>
      <p:pic>
        <p:nvPicPr>
          <p:cNvPr id="2051" name="Picture 10" descr="book_page_flip_hb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698500"/>
            <a:ext cx="23622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5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V="1">
            <a:off x="-2336668" y="2705233"/>
            <a:ext cx="5081323" cy="4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21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V="1">
            <a:off x="6361643" y="2807759"/>
            <a:ext cx="5156729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24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381001" y="5397500"/>
            <a:ext cx="8564563" cy="5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5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676400" cy="1393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26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5400000">
            <a:off x="137319" y="4180681"/>
            <a:ext cx="13970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7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7391400" y="4258470"/>
            <a:ext cx="1752600" cy="1456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28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7958138" y="-106363"/>
            <a:ext cx="10795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0" descr="bar0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1" y="-30427"/>
            <a:ext cx="3725863" cy="42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17" name="WordArt 20"/>
          <p:cNvSpPr>
            <a:spLocks noChangeArrowheads="1" noChangeShapeType="1" noTextEdit="1"/>
          </p:cNvSpPr>
          <p:nvPr/>
        </p:nvSpPr>
        <p:spPr bwMode="auto">
          <a:xfrm>
            <a:off x="990600" y="8001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362200" y="2095500"/>
            <a:ext cx="4495800" cy="614340"/>
            <a:chOff x="2895600" y="84138"/>
            <a:chExt cx="4724400" cy="894570"/>
          </a:xfrm>
        </p:grpSpPr>
        <p:sp>
          <p:nvSpPr>
            <p:cNvPr id="19" name="AutoShape 17" descr="Pink tissue paper"/>
            <p:cNvSpPr>
              <a:spLocks noChangeArrowheads="1"/>
            </p:cNvSpPr>
            <p:nvPr/>
          </p:nvSpPr>
          <p:spPr bwMode="auto">
            <a:xfrm>
              <a:off x="2895600" y="84138"/>
              <a:ext cx="4724400" cy="830262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en-US" sz="1800"/>
            </a:p>
          </p:txBody>
        </p:sp>
        <p:grpSp>
          <p:nvGrpSpPr>
            <p:cNvPr id="20" name="Group 73"/>
            <p:cNvGrpSpPr>
              <a:grpSpLocks/>
            </p:cNvGrpSpPr>
            <p:nvPr/>
          </p:nvGrpSpPr>
          <p:grpSpPr bwMode="auto">
            <a:xfrm>
              <a:off x="3276600" y="185738"/>
              <a:ext cx="3962400" cy="792970"/>
              <a:chOff x="720" y="240"/>
              <a:chExt cx="4752" cy="588"/>
            </a:xfrm>
          </p:grpSpPr>
          <p:sp>
            <p:nvSpPr>
              <p:cNvPr id="21" name="AutoShape 23" descr="White marble"/>
              <p:cNvSpPr>
                <a:spLocks noChangeArrowheads="1"/>
              </p:cNvSpPr>
              <p:nvPr/>
            </p:nvSpPr>
            <p:spPr bwMode="gray">
              <a:xfrm>
                <a:off x="720" y="240"/>
                <a:ext cx="4752" cy="505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38100" algn="ctr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en-US" sz="18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 Box 26" descr="White marble"/>
              <p:cNvSpPr txBox="1">
                <a:spLocks noChangeArrowheads="1"/>
              </p:cNvSpPr>
              <p:nvPr/>
            </p:nvSpPr>
            <p:spPr bwMode="gray">
              <a:xfrm>
                <a:off x="918" y="296"/>
                <a:ext cx="4371" cy="532"/>
              </a:xfrm>
              <a:prstGeom prst="rect">
                <a:avLst/>
              </a:prstGeom>
              <a:blipFill dpi="0" rotWithShape="1">
                <a:blip r:embed="rId4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600" b="1" u="sng">
                    <a:solidFill>
                      <a:srgbClr val="0033CC"/>
                    </a:solidFill>
                  </a:rPr>
                  <a:t>MỤC TIÊU BÀI HỌC</a:t>
                </a:r>
              </a:p>
            </p:txBody>
          </p:sp>
        </p:grpSp>
      </p:grpSp>
      <p:sp>
        <p:nvSpPr>
          <p:cNvPr id="23" name="Flowchart: Terminator 22"/>
          <p:cNvSpPr/>
          <p:nvPr/>
        </p:nvSpPr>
        <p:spPr>
          <a:xfrm>
            <a:off x="1981200" y="2933700"/>
            <a:ext cx="6430989" cy="668295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2600" smtClean="0">
                <a:solidFill>
                  <a:schemeClr val="tx1"/>
                </a:solidFill>
              </a:rPr>
              <a:t>Rèn luyện kỹ năng sử dụng các lệnh trong Logo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24" name="Flowchart: Terminator 23"/>
          <p:cNvSpPr/>
          <p:nvPr/>
        </p:nvSpPr>
        <p:spPr>
          <a:xfrm>
            <a:off x="2133600" y="4533900"/>
            <a:ext cx="6432499" cy="669386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b="0" smtClean="0">
                <a:solidFill>
                  <a:schemeClr val="tx1"/>
                </a:solidFill>
              </a:rPr>
              <a:t>Bước  đầu hình thành tư duy thuật toán</a:t>
            </a:r>
            <a:endParaRPr lang="en-US" sz="2600" b="0" dirty="0">
              <a:solidFill>
                <a:schemeClr val="tx1"/>
              </a:solidFill>
            </a:endParaRPr>
          </a:p>
        </p:txBody>
      </p:sp>
      <p:grpSp>
        <p:nvGrpSpPr>
          <p:cNvPr id="25" name="Group 7"/>
          <p:cNvGrpSpPr>
            <a:grpSpLocks/>
          </p:cNvGrpSpPr>
          <p:nvPr/>
        </p:nvGrpSpPr>
        <p:grpSpPr bwMode="auto">
          <a:xfrm>
            <a:off x="762001" y="2933700"/>
            <a:ext cx="1447799" cy="2349745"/>
            <a:chOff x="350838" y="1796676"/>
            <a:chExt cx="1554162" cy="2903218"/>
          </a:xfrm>
        </p:grpSpPr>
        <p:grpSp>
          <p:nvGrpSpPr>
            <p:cNvPr id="26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42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43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7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40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8" name="Group 14"/>
            <p:cNvGrpSpPr>
              <a:grpSpLocks/>
            </p:cNvGrpSpPr>
            <p:nvPr/>
          </p:nvGrpSpPr>
          <p:grpSpPr bwMode="auto">
            <a:xfrm rot="5400000">
              <a:off x="273056" y="1881603"/>
              <a:ext cx="806441" cy="636587"/>
              <a:chOff x="1879" y="1824"/>
              <a:chExt cx="2003" cy="1615"/>
            </a:xfrm>
          </p:grpSpPr>
          <p:sp>
            <p:nvSpPr>
              <p:cNvPr id="35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6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7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8" name="Oval 22"/>
              <p:cNvSpPr>
                <a:spLocks noChangeArrowheads="1"/>
              </p:cNvSpPr>
              <p:nvPr/>
            </p:nvSpPr>
            <p:spPr bwMode="gray">
              <a:xfrm>
                <a:off x="1879" y="2099"/>
                <a:ext cx="1992" cy="1079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/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9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1890" y="2085"/>
                <a:ext cx="1992" cy="1095"/>
              </a:xfrm>
              <a:prstGeom prst="ellipse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9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33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4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30" name="Group 14"/>
            <p:cNvGrpSpPr>
              <a:grpSpLocks/>
            </p:cNvGrpSpPr>
            <p:nvPr/>
          </p:nvGrpSpPr>
          <p:grpSpPr bwMode="auto">
            <a:xfrm rot="5400000">
              <a:off x="269593" y="3978888"/>
              <a:ext cx="802251" cy="639762"/>
              <a:chOff x="3957" y="1832"/>
              <a:chExt cx="1998" cy="1610"/>
            </a:xfrm>
          </p:grpSpPr>
          <p:sp>
            <p:nvSpPr>
              <p:cNvPr id="31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2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3957" y="2090"/>
                <a:ext cx="1998" cy="1091"/>
              </a:xfrm>
              <a:prstGeom prst="ellipse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</p:grpSp>
      <p:sp>
        <p:nvSpPr>
          <p:cNvPr id="44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04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5" name="Picture 91" descr="33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152400" y="723900"/>
            <a:ext cx="89916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BT 1.</a:t>
            </a:r>
            <a:r>
              <a:rPr lang="en-US" sz="2400" b="1" smtClean="0">
                <a:solidFill>
                  <a:srgbClr val="FF0000"/>
                </a:solidFill>
              </a:rPr>
              <a:t> Nối lệnh tương ứng với hành động của Rùa: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4343400" y="1158240"/>
          <a:ext cx="4022754" cy="455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2754"/>
              </a:tblGrid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Hành</a:t>
                      </a:r>
                      <a:r>
                        <a:rPr lang="en-US" sz="1700" baseline="0" smtClean="0"/>
                        <a:t> động của Rùa</a:t>
                      </a:r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smtClean="0"/>
                        <a:t>Quay phải</a:t>
                      </a:r>
                      <a:r>
                        <a:rPr lang="en-US" sz="1700" baseline="0" smtClean="0"/>
                        <a:t> k độ</a:t>
                      </a: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Nhấc</a:t>
                      </a:r>
                      <a:r>
                        <a:rPr lang="en-US" sz="1700" baseline="0" smtClean="0"/>
                        <a:t> bút</a:t>
                      </a:r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baseline="0" smtClean="0"/>
                        <a:t>Lùi lại sau n bước</a:t>
                      </a: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Tiến về</a:t>
                      </a:r>
                      <a:r>
                        <a:rPr lang="en-US" sz="1700" baseline="0" smtClean="0"/>
                        <a:t> trước n bước</a:t>
                      </a:r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Quay trái</a:t>
                      </a:r>
                      <a:r>
                        <a:rPr lang="en-US" sz="1700" baseline="0" smtClean="0"/>
                        <a:t> k độ</a:t>
                      </a:r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Xóa</a:t>
                      </a:r>
                      <a:r>
                        <a:rPr lang="en-US" sz="1700" baseline="0" smtClean="0"/>
                        <a:t> màn hình, Rùa ở vị trí hiện tại</a:t>
                      </a:r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Hạ</a:t>
                      </a:r>
                      <a:r>
                        <a:rPr lang="en-US" sz="1700" baseline="0" smtClean="0"/>
                        <a:t> bút</a:t>
                      </a:r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Về vị</a:t>
                      </a:r>
                      <a:r>
                        <a:rPr lang="en-US" sz="1700" baseline="0" smtClean="0"/>
                        <a:t> trí xuất phát, xóa toàn bộ sân chơi</a:t>
                      </a: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Về vị</a:t>
                      </a:r>
                      <a:r>
                        <a:rPr lang="en-US" sz="1700" baseline="0" smtClean="0"/>
                        <a:t> trí xuất phát</a:t>
                      </a:r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Rùa</a:t>
                      </a:r>
                      <a:r>
                        <a:rPr lang="en-US" sz="1700" baseline="0" smtClean="0"/>
                        <a:t> hiện hình</a:t>
                      </a:r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Thoát</a:t>
                      </a:r>
                      <a:r>
                        <a:rPr lang="en-US" sz="1700" baseline="0" smtClean="0"/>
                        <a:t> khỏi chương trình Logo</a:t>
                      </a:r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Rùa</a:t>
                      </a:r>
                      <a:r>
                        <a:rPr lang="en-US" sz="1700" baseline="0" smtClean="0"/>
                        <a:t> ẩn mình</a:t>
                      </a:r>
                      <a:endParaRPr lang="en-US" sz="17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04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990600" y="1181094"/>
          <a:ext cx="1295400" cy="4533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</a:tblGrid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Lệnh</a:t>
                      </a:r>
                      <a:endParaRPr lang="en-US" sz="1600"/>
                    </a:p>
                  </a:txBody>
                  <a:tcPr/>
                </a:tc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1. FD n </a:t>
                      </a:r>
                      <a:endParaRPr lang="en-US" sz="1600"/>
                    </a:p>
                  </a:txBody>
                  <a:tcPr/>
                </a:tc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2. BK n</a:t>
                      </a:r>
                      <a:endParaRPr lang="en-US" sz="1600"/>
                    </a:p>
                  </a:txBody>
                  <a:tcPr/>
                </a:tc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3. RT k</a:t>
                      </a:r>
                      <a:endParaRPr lang="en-US" sz="1600"/>
                    </a:p>
                  </a:txBody>
                  <a:tcPr/>
                </a:tc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4. LT k</a:t>
                      </a:r>
                      <a:endParaRPr lang="en-US" sz="1600"/>
                    </a:p>
                  </a:txBody>
                  <a:tcPr/>
                </a:tc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5. PU</a:t>
                      </a:r>
                      <a:endParaRPr lang="en-US" sz="1600"/>
                    </a:p>
                  </a:txBody>
                  <a:tcPr/>
                </a:tc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6. PD</a:t>
                      </a:r>
                      <a:endParaRPr lang="en-US" sz="1600"/>
                    </a:p>
                  </a:txBody>
                  <a:tcPr/>
                </a:tc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7. CS</a:t>
                      </a:r>
                      <a:endParaRPr lang="en-US" sz="1600"/>
                    </a:p>
                  </a:txBody>
                  <a:tcPr/>
                </a:tc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8. Clean</a:t>
                      </a:r>
                      <a:endParaRPr lang="en-US" sz="1600"/>
                    </a:p>
                  </a:txBody>
                  <a:tcPr/>
                </a:tc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9.</a:t>
                      </a:r>
                      <a:r>
                        <a:rPr lang="en-US" sz="1600" baseline="0" smtClean="0"/>
                        <a:t> HT</a:t>
                      </a:r>
                      <a:endParaRPr lang="en-US" sz="1600"/>
                    </a:p>
                  </a:txBody>
                  <a:tcPr/>
                </a:tc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10. ST</a:t>
                      </a:r>
                      <a:endParaRPr lang="en-US" sz="1600"/>
                    </a:p>
                  </a:txBody>
                  <a:tcPr/>
                </a:tc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11.Home</a:t>
                      </a:r>
                      <a:endParaRPr lang="en-US" sz="1600"/>
                    </a:p>
                  </a:txBody>
                  <a:tcPr/>
                </a:tc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12.Bye</a:t>
                      </a:r>
                      <a:endParaRPr lang="en-US" sz="160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0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>
          <p:pic>
            <p:nvPicPr>
              <p:cNvPr id="30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876299"/>
            <a:ext cx="8229600" cy="305065"/>
          </a:xfrm>
        </p:spPr>
        <p:txBody>
          <a:bodyPr>
            <a:noAutofit/>
          </a:bodyPr>
          <a:lstStyle/>
          <a:p>
            <a:pPr algn="l"/>
            <a:r>
              <a:rPr lang="en-US" sz="2400" b="1" u="sng" smtClean="0">
                <a:solidFill>
                  <a:srgbClr val="FF0000"/>
                </a:solidFill>
              </a:rPr>
              <a:t>BT 2.</a:t>
            </a:r>
            <a:r>
              <a:rPr lang="en-US" sz="2400" b="1" smtClean="0">
                <a:solidFill>
                  <a:srgbClr val="FF0000"/>
                </a:solidFill>
              </a:rPr>
              <a:t> Viết lệnh Rùa vẽ các hình sau:</a:t>
            </a:r>
            <a:endParaRPr lang="en-US" sz="240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104900"/>
            <a:ext cx="4040188" cy="533135"/>
          </a:xfrm>
        </p:spPr>
        <p:txBody>
          <a:bodyPr/>
          <a:lstStyle/>
          <a:p>
            <a:r>
              <a:rPr lang="en-US" smtClean="0"/>
              <a:t>Không dùng lệnh lặp</a:t>
            </a:r>
            <a:endParaRPr lang="en-US"/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381000" y="1638300"/>
            <a:ext cx="4267200" cy="16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smtClean="0">
                <a:solidFill>
                  <a:srgbClr val="FF0000"/>
                </a:solidFill>
              </a:rPr>
              <a:t>Fd 100 rt 90 fd 200 rt 90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100 rt 90 fd 200 rt 90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228600" y="3314700"/>
            <a:ext cx="4041775" cy="533135"/>
          </a:xfrm>
        </p:spPr>
        <p:txBody>
          <a:bodyPr/>
          <a:lstStyle/>
          <a:p>
            <a:r>
              <a:rPr lang="en-US" smtClean="0"/>
              <a:t>Dùng lệnh lặp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>
          <a:xfrm>
            <a:off x="381000" y="3924300"/>
            <a:ext cx="4876800" cy="1219200"/>
          </a:xfrm>
        </p:spPr>
        <p:txBody>
          <a:bodyPr/>
          <a:lstStyle/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Repeat 2[Fd 100 rt 90 fd 200 rt 90]</a:t>
            </a:r>
          </a:p>
          <a:p>
            <a:endParaRPr lang="en-US"/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04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5334000" y="1866900"/>
            <a:ext cx="3352800" cy="16002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/>
          <p:cNvSpPr/>
          <p:nvPr/>
        </p:nvSpPr>
        <p:spPr>
          <a:xfrm>
            <a:off x="5181600" y="3314700"/>
            <a:ext cx="304800" cy="152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4578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>
          <p:pic>
            <p:nvPicPr>
              <p:cNvPr id="24578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876299"/>
            <a:ext cx="8229600" cy="305065"/>
          </a:xfrm>
        </p:spPr>
        <p:txBody>
          <a:bodyPr>
            <a:noAutofit/>
          </a:bodyPr>
          <a:lstStyle/>
          <a:p>
            <a:pPr algn="l"/>
            <a:r>
              <a:rPr lang="en-US" sz="2400" b="1" u="sng" smtClean="0">
                <a:solidFill>
                  <a:srgbClr val="FF0000"/>
                </a:solidFill>
              </a:rPr>
              <a:t>BT 2.</a:t>
            </a:r>
            <a:r>
              <a:rPr lang="en-US" sz="2400" b="1" smtClean="0">
                <a:solidFill>
                  <a:srgbClr val="FF0000"/>
                </a:solidFill>
              </a:rPr>
              <a:t> Viết lệnh Rùa vẽ các hình sau:</a:t>
            </a:r>
            <a:endParaRPr lang="en-US" sz="240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104900"/>
            <a:ext cx="4040188" cy="533135"/>
          </a:xfrm>
        </p:spPr>
        <p:txBody>
          <a:bodyPr/>
          <a:lstStyle/>
          <a:p>
            <a:r>
              <a:rPr lang="en-US" smtClean="0"/>
              <a:t>Không dùng lệnh lặp</a:t>
            </a:r>
            <a:endParaRPr lang="en-US"/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381000" y="1638300"/>
            <a:ext cx="4267200" cy="175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90 rt 90 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90 rt 90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90 rt 90 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90 rt 90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228600" y="3695700"/>
            <a:ext cx="4041775" cy="533135"/>
          </a:xfrm>
        </p:spPr>
        <p:txBody>
          <a:bodyPr/>
          <a:lstStyle/>
          <a:p>
            <a:r>
              <a:rPr lang="en-US" smtClean="0"/>
              <a:t>Dùng lệnh lặp</a:t>
            </a:r>
            <a:endParaRPr lang="en-US"/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04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5867400" y="1866900"/>
            <a:ext cx="2286000" cy="22860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46"/>
          <p:cNvSpPr>
            <a:spLocks noGrp="1"/>
          </p:cNvSpPr>
          <p:nvPr>
            <p:ph sz="half" idx="2"/>
          </p:nvPr>
        </p:nvSpPr>
        <p:spPr>
          <a:xfrm>
            <a:off x="1219200" y="4114800"/>
            <a:ext cx="4267200" cy="16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smtClean="0">
                <a:solidFill>
                  <a:srgbClr val="FF0000"/>
                </a:solidFill>
              </a:rPr>
              <a:t>Repeat 4[Fd 90 rt 90]</a:t>
            </a:r>
          </a:p>
        </p:txBody>
      </p:sp>
      <p:sp>
        <p:nvSpPr>
          <p:cNvPr id="16" name="Isosceles Triangle 15"/>
          <p:cNvSpPr/>
          <p:nvPr/>
        </p:nvSpPr>
        <p:spPr>
          <a:xfrm>
            <a:off x="5715000" y="4000500"/>
            <a:ext cx="304800" cy="152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5602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>
          <p:pic>
            <p:nvPicPr>
              <p:cNvPr id="25602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876299"/>
            <a:ext cx="8229600" cy="305065"/>
          </a:xfrm>
        </p:spPr>
        <p:txBody>
          <a:bodyPr>
            <a:noAutofit/>
          </a:bodyPr>
          <a:lstStyle/>
          <a:p>
            <a:pPr algn="l"/>
            <a:r>
              <a:rPr lang="en-US" sz="2400" b="1" u="sng" smtClean="0">
                <a:solidFill>
                  <a:srgbClr val="FF0000"/>
                </a:solidFill>
              </a:rPr>
              <a:t>BT 2.</a:t>
            </a:r>
            <a:r>
              <a:rPr lang="en-US" sz="2400" b="1" smtClean="0">
                <a:solidFill>
                  <a:srgbClr val="FF0000"/>
                </a:solidFill>
              </a:rPr>
              <a:t> Viết lệnh Rùa vẽ các hình sau:</a:t>
            </a:r>
            <a:endParaRPr lang="en-US" sz="240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104900"/>
            <a:ext cx="4040188" cy="533135"/>
          </a:xfrm>
        </p:spPr>
        <p:txBody>
          <a:bodyPr/>
          <a:lstStyle/>
          <a:p>
            <a:r>
              <a:rPr lang="en-US" smtClean="0"/>
              <a:t>Không dùng lệnh lặp</a:t>
            </a:r>
            <a:endParaRPr lang="en-US"/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381000" y="1638300"/>
            <a:ext cx="4267200" cy="16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smtClean="0">
                <a:solidFill>
                  <a:srgbClr val="FF0000"/>
                </a:solidFill>
              </a:rPr>
              <a:t>Fd 150 lt 120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150 rt 120</a:t>
            </a:r>
          </a:p>
          <a:p>
            <a:pPr>
              <a:buNone/>
            </a:pPr>
            <a:r>
              <a:rPr lang="en-US" sz="2400" b="1" smtClean="0">
                <a:solidFill>
                  <a:srgbClr val="FF0000"/>
                </a:solidFill>
              </a:rPr>
              <a:t>Fd 150 rt 120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228600" y="3314700"/>
            <a:ext cx="4041775" cy="533135"/>
          </a:xfrm>
        </p:spPr>
        <p:txBody>
          <a:bodyPr/>
          <a:lstStyle/>
          <a:p>
            <a:r>
              <a:rPr lang="en-US" smtClean="0"/>
              <a:t>Dùng lệnh lặp</a:t>
            </a:r>
            <a:endParaRPr lang="en-US"/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04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sp>
        <p:nvSpPr>
          <p:cNvPr id="14" name="Isosceles Triangle 13"/>
          <p:cNvSpPr/>
          <p:nvPr/>
        </p:nvSpPr>
        <p:spPr>
          <a:xfrm rot="16200000">
            <a:off x="5791200" y="2095500"/>
            <a:ext cx="2209800" cy="1905000"/>
          </a:xfrm>
          <a:prstGeom prst="triangl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46"/>
          <p:cNvSpPr>
            <a:spLocks noGrp="1"/>
          </p:cNvSpPr>
          <p:nvPr>
            <p:ph sz="half" idx="2"/>
          </p:nvPr>
        </p:nvSpPr>
        <p:spPr>
          <a:xfrm>
            <a:off x="457200" y="3771900"/>
            <a:ext cx="4267200" cy="16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smtClean="0">
                <a:solidFill>
                  <a:srgbClr val="FF0000"/>
                </a:solidFill>
              </a:rPr>
              <a:t>Repeat 3[Fd 150 lt 120]</a:t>
            </a:r>
          </a:p>
        </p:txBody>
      </p:sp>
      <p:sp>
        <p:nvSpPr>
          <p:cNvPr id="16" name="Isosceles Triangle 15"/>
          <p:cNvSpPr/>
          <p:nvPr/>
        </p:nvSpPr>
        <p:spPr>
          <a:xfrm>
            <a:off x="7696200" y="4000500"/>
            <a:ext cx="304800" cy="152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7650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>
          <p:pic>
            <p:nvPicPr>
              <p:cNvPr id="27650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876299"/>
            <a:ext cx="8229600" cy="305065"/>
          </a:xfrm>
        </p:spPr>
        <p:txBody>
          <a:bodyPr>
            <a:noAutofit/>
          </a:bodyPr>
          <a:lstStyle/>
          <a:p>
            <a:pPr algn="l"/>
            <a:r>
              <a:rPr lang="en-US" sz="2400" b="1" u="sng" smtClean="0">
                <a:solidFill>
                  <a:srgbClr val="FF0000"/>
                </a:solidFill>
              </a:rPr>
              <a:t>BT 2.</a:t>
            </a:r>
            <a:r>
              <a:rPr lang="en-US" sz="2400" b="1" smtClean="0">
                <a:solidFill>
                  <a:srgbClr val="FF0000"/>
                </a:solidFill>
              </a:rPr>
              <a:t> Viết lệnh Rùa vẽ các hình sau:</a:t>
            </a:r>
            <a:endParaRPr lang="en-US" sz="240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104900"/>
            <a:ext cx="4040188" cy="533135"/>
          </a:xfrm>
        </p:spPr>
        <p:txBody>
          <a:bodyPr/>
          <a:lstStyle/>
          <a:p>
            <a:r>
              <a:rPr lang="en-US" smtClean="0"/>
              <a:t>Không dùng lệnh lặp</a:t>
            </a:r>
            <a:endParaRPr lang="en-US"/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381000" y="1638300"/>
            <a:ext cx="4267200" cy="1600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b="1" smtClean="0">
                <a:solidFill>
                  <a:srgbClr val="FF0000"/>
                </a:solidFill>
              </a:rPr>
              <a:t>Rt 90 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100 lt 120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100 lt 120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100 lt 120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228600" y="3314700"/>
            <a:ext cx="4041775" cy="533135"/>
          </a:xfrm>
        </p:spPr>
        <p:txBody>
          <a:bodyPr/>
          <a:lstStyle/>
          <a:p>
            <a:r>
              <a:rPr lang="en-US" smtClean="0"/>
              <a:t>Dùng lệnh lặp</a:t>
            </a:r>
            <a:endParaRPr lang="en-US"/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04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sp>
        <p:nvSpPr>
          <p:cNvPr id="14" name="Isosceles Triangle 13"/>
          <p:cNvSpPr/>
          <p:nvPr/>
        </p:nvSpPr>
        <p:spPr>
          <a:xfrm>
            <a:off x="5867400" y="2095500"/>
            <a:ext cx="1981200" cy="1676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>
            <a:off x="5715000" y="3619500"/>
            <a:ext cx="304800" cy="152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46"/>
          <p:cNvSpPr>
            <a:spLocks noGrp="1"/>
          </p:cNvSpPr>
          <p:nvPr>
            <p:ph sz="half" idx="2"/>
          </p:nvPr>
        </p:nvSpPr>
        <p:spPr>
          <a:xfrm>
            <a:off x="457200" y="3848100"/>
            <a:ext cx="4267200" cy="16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smtClean="0">
                <a:solidFill>
                  <a:srgbClr val="FF0000"/>
                </a:solidFill>
              </a:rPr>
              <a:t>Rt 90 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Repeat 3[Fd 100 lt 120]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6626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>
          <p:pic>
            <p:nvPicPr>
              <p:cNvPr id="26626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1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52400" y="876299"/>
            <a:ext cx="8991600" cy="305065"/>
          </a:xfrm>
        </p:spPr>
        <p:txBody>
          <a:bodyPr>
            <a:noAutofit/>
          </a:bodyPr>
          <a:lstStyle/>
          <a:p>
            <a:pPr algn="l"/>
            <a:r>
              <a:rPr lang="en-US" sz="2400" b="1" u="sng" smtClean="0">
                <a:solidFill>
                  <a:srgbClr val="FF0000"/>
                </a:solidFill>
              </a:rPr>
              <a:t>BT 3.</a:t>
            </a:r>
            <a:r>
              <a:rPr lang="en-US" sz="2400" b="1" smtClean="0">
                <a:solidFill>
                  <a:srgbClr val="FF0000"/>
                </a:solidFill>
              </a:rPr>
              <a:t> Điều khiển Rùa vẽ hình sau, có số bước tương ứng trên hình</a:t>
            </a:r>
            <a:endParaRPr lang="en-US" sz="2400"/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04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1943100"/>
            <a:ext cx="3124200" cy="2748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9"/>
          <p:cNvSpPr/>
          <p:nvPr/>
        </p:nvSpPr>
        <p:spPr>
          <a:xfrm>
            <a:off x="5486400" y="30099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50</a:t>
            </a: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172200" y="24003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50</a:t>
            </a: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858000" y="16383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50</a:t>
            </a:r>
            <a:endParaRPr lang="en-US"/>
          </a:p>
        </p:txBody>
      </p:sp>
      <p:sp>
        <p:nvSpPr>
          <p:cNvPr id="32" name="Content Placeholder 46"/>
          <p:cNvSpPr>
            <a:spLocks noGrp="1"/>
          </p:cNvSpPr>
          <p:nvPr>
            <p:ph sz="half" idx="2"/>
          </p:nvPr>
        </p:nvSpPr>
        <p:spPr>
          <a:xfrm>
            <a:off x="304800" y="1485900"/>
            <a:ext cx="5715000" cy="259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smtClean="0">
                <a:solidFill>
                  <a:schemeClr val="accent3">
                    <a:lumMod val="75000"/>
                  </a:schemeClr>
                </a:solidFill>
              </a:rPr>
              <a:t>Fd 50 rt 90 fd 50 lt 90 fd 50 rt 90</a:t>
            </a:r>
          </a:p>
          <a:p>
            <a:pPr>
              <a:buNone/>
            </a:pPr>
            <a:r>
              <a:rPr lang="en-US" b="1" smtClean="0">
                <a:solidFill>
                  <a:schemeClr val="accent3">
                    <a:lumMod val="75000"/>
                  </a:schemeClr>
                </a:solidFill>
              </a:rPr>
              <a:t>Fd 50 rt 90 fd 50 lt 90 fd 50 rt 90</a:t>
            </a:r>
          </a:p>
          <a:p>
            <a:pPr>
              <a:buNone/>
            </a:pPr>
            <a:r>
              <a:rPr lang="en-US" b="1" smtClean="0">
                <a:solidFill>
                  <a:schemeClr val="accent3">
                    <a:lumMod val="75000"/>
                  </a:schemeClr>
                </a:solidFill>
              </a:rPr>
              <a:t>Fd 50 rt 90 fd 50 lt 90 fd 50 rt 90</a:t>
            </a:r>
          </a:p>
          <a:p>
            <a:pPr>
              <a:buNone/>
            </a:pPr>
            <a:r>
              <a:rPr lang="en-US" b="1" smtClean="0">
                <a:solidFill>
                  <a:schemeClr val="accent3">
                    <a:lumMod val="75000"/>
                  </a:schemeClr>
                </a:solidFill>
              </a:rPr>
              <a:t>Fd 50 rt 90 fd 50 lt 90 fd 50 rt 90</a:t>
            </a:r>
          </a:p>
          <a:p>
            <a:pPr>
              <a:buNone/>
            </a:pPr>
            <a:endParaRPr lang="en-US" b="1" smtClean="0">
              <a:solidFill>
                <a:srgbClr val="FF0000"/>
              </a:solidFill>
            </a:endParaRPr>
          </a:p>
        </p:txBody>
      </p:sp>
      <p:sp>
        <p:nvSpPr>
          <p:cNvPr id="33" name="Content Placeholder 46"/>
          <p:cNvSpPr>
            <a:spLocks noGrp="1"/>
          </p:cNvSpPr>
          <p:nvPr>
            <p:ph sz="half" idx="2"/>
          </p:nvPr>
        </p:nvSpPr>
        <p:spPr>
          <a:xfrm>
            <a:off x="2438400" y="4610100"/>
            <a:ext cx="5715000" cy="68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smtClean="0">
                <a:solidFill>
                  <a:schemeClr val="accent3">
                    <a:lumMod val="75000"/>
                  </a:schemeClr>
                </a:solidFill>
              </a:rPr>
              <a:t>Repeat 4[50 rt 90 fd 50 lt 90 fd 50 rt 90]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86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>
          <p:pic>
            <p:nvPicPr>
              <p:cNvPr id="286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/>
      <p:bldP spid="3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457200" y="2628900"/>
            <a:ext cx="8534400" cy="1219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Nắm vững các lệnh trong Logo</a:t>
            </a:r>
          </a:p>
          <a:p>
            <a:r>
              <a:rPr lang="en-US" sz="2400" smtClean="0">
                <a:solidFill>
                  <a:srgbClr val="0070C0"/>
                </a:solidFill>
              </a:rPr>
              <a:t>Xem lại các bài tập đã làm </a:t>
            </a:r>
            <a:endParaRPr lang="en-US" sz="240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smtClean="0">
              <a:solidFill>
                <a:srgbClr val="FF0000"/>
              </a:solidFill>
            </a:endParaRPr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3400" y="1409700"/>
            <a:ext cx="26630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CỦNG CỐ - DẶN DÒ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sáu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03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1725</TotalTime>
  <Words>502</Words>
  <Application>Microsoft Office PowerPoint</Application>
  <PresentationFormat>On-screen Show (16:10)</PresentationFormat>
  <Paragraphs>90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BT 2. Viết lệnh Rùa vẽ các hình sau:</vt:lpstr>
      <vt:lpstr>BT 2. Viết lệnh Rùa vẽ các hình sau:</vt:lpstr>
      <vt:lpstr>BT 2. Viết lệnh Rùa vẽ các hình sau:</vt:lpstr>
      <vt:lpstr>BT 2. Viết lệnh Rùa vẽ các hình sau:</vt:lpstr>
      <vt:lpstr>BT 3. Điều khiển Rùa vẽ hình sau, có số bước tương ứng trên hình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SKY</cp:lastModifiedBy>
  <cp:revision>48</cp:revision>
  <dcterms:created xsi:type="dcterms:W3CDTF">2018-01-11T01:40:17Z</dcterms:created>
  <dcterms:modified xsi:type="dcterms:W3CDTF">2021-02-25T14:43:49Z</dcterms:modified>
</cp:coreProperties>
</file>