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7" r:id="rId3"/>
    <p:sldId id="291" r:id="rId4"/>
    <p:sldId id="260" r:id="rId5"/>
    <p:sldId id="274" r:id="rId6"/>
    <p:sldId id="289" r:id="rId7"/>
    <p:sldId id="288" r:id="rId8"/>
    <p:sldId id="278" r:id="rId9"/>
    <p:sldId id="292" r:id="rId10"/>
    <p:sldId id="279" r:id="rId11"/>
    <p:sldId id="280" r:id="rId12"/>
    <p:sldId id="281" r:id="rId13"/>
    <p:sldId id="293" r:id="rId14"/>
    <p:sldId id="28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E1637"/>
    <a:srgbClr val="6AA818"/>
    <a:srgbClr val="AC14AC"/>
    <a:srgbClr val="A51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0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9E604-B425-4280-86A0-C058168C906A}" type="datetimeFigureOut">
              <a:rPr lang="en-US" smtClean="0"/>
              <a:pPr/>
              <a:t>26/02/2021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13FA7-D5D6-4B2C-979A-694C7D8CD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90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baseline="0" dirty="0" smtClean="0"/>
              <a:t>*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ỔN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ĐỊNH LỚP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</a:t>
            </a:r>
          </a:p>
          <a:p>
            <a:r>
              <a:rPr lang="en-US" sz="12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    - GV</a:t>
            </a:r>
            <a:r>
              <a:rPr lang="en-US" sz="1200" b="1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b="1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trưởng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SĨ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SỐ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nay?                  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-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ơn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GHI SĨ SỐ, SỐ LƯỢNG VẮNG, TÊN HS VẮNG LÊN BẢNG (NẾU CÓ)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HOẠT ĐỘNG KHỞI ĐỘNG, GIỚI THIỆU BÀI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sẵn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trình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bày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Biển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đẹp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sẵn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máy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thích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Thời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2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- 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xong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01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GV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mời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trình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bày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máy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?”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(*GV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thao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tác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đang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-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xong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thao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tác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viên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ngợi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khuyến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khích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nếu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nếu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2/ GV DẪN</a:t>
            </a:r>
            <a:r>
              <a:rPr lang="en-US" b="1" baseline="0" dirty="0" smtClean="0"/>
              <a:t> GIẢI VÀ HỎI: </a:t>
            </a:r>
            <a:r>
              <a:rPr lang="en-US" baseline="0" dirty="0" smtClean="0"/>
              <a:t> </a:t>
            </a:r>
          </a:p>
          <a:p>
            <a:r>
              <a:rPr lang="en-US" i="1" baseline="0" dirty="0" smtClean="0"/>
              <a:t>  </a:t>
            </a:r>
            <a:r>
              <a:rPr lang="en-US" i="0" baseline="0" dirty="0" smtClean="0"/>
              <a:t>- </a:t>
            </a:r>
            <a:r>
              <a:rPr lang="en-US" i="0" baseline="0" dirty="0" err="1" smtClean="0"/>
              <a:t>Các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em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hãy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quan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sát</a:t>
            </a:r>
            <a:r>
              <a:rPr lang="en-US" i="0" baseline="0" dirty="0" smtClean="0"/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màn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tức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sánh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CÓ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THỂ GỢI Ý</a:t>
            </a:r>
            <a:r>
              <a:rPr lang="en-US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xem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hay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nằm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kẻ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quanh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màu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nền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hay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nằm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kẻ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quanh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màu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nền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baseline="0" dirty="0" smtClean="0"/>
          </a:p>
          <a:p>
            <a:r>
              <a:rPr lang="en-US" baseline="0" dirty="0" smtClean="0"/>
              <a:t>  - </a:t>
            </a:r>
            <a:r>
              <a:rPr lang="en-US" b="1" baseline="0" dirty="0" smtClean="0"/>
              <a:t>GV HỎI: </a:t>
            </a:r>
            <a:r>
              <a:rPr lang="en-US" baseline="0" dirty="0" smtClean="0"/>
              <a:t>“</a:t>
            </a:r>
            <a:r>
              <a:rPr lang="en-US" b="1" baseline="0" dirty="0" err="1" smtClean="0"/>
              <a:t>Bạn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nào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có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nhận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xét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của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bạn</a:t>
            </a:r>
            <a:r>
              <a:rPr lang="en-US" b="1" baseline="0" dirty="0" smtClean="0"/>
              <a:t>?” </a:t>
            </a:r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GV </a:t>
            </a:r>
            <a:r>
              <a:rPr lang="en-US" b="1" baseline="0" dirty="0" err="1" smtClean="0"/>
              <a:t>chốt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lại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của</a:t>
            </a:r>
            <a:r>
              <a:rPr lang="en-US" b="1" baseline="0" dirty="0" smtClean="0"/>
              <a:t> HS: </a:t>
            </a:r>
            <a:r>
              <a:rPr lang="en-US" b="1" baseline="0" dirty="0" err="1" smtClean="0"/>
              <a:t>Như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vậy</a:t>
            </a:r>
            <a:r>
              <a:rPr lang="en-US" b="1" baseline="0" dirty="0" smtClean="0"/>
              <a:t>, </a:t>
            </a:r>
          </a:p>
          <a:p>
            <a:pPr marL="0" indent="0">
              <a:buFontTx/>
              <a:buNone/>
            </a:pP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+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+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nằm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b="1" i="1" baseline="0" dirty="0" smtClean="0"/>
              <a:t>- GV </a:t>
            </a:r>
            <a:r>
              <a:rPr lang="en-US" b="1" i="1" baseline="0" dirty="0" err="1" smtClean="0"/>
              <a:t>hỏi</a:t>
            </a:r>
            <a:r>
              <a:rPr lang="en-US" b="1" i="1" baseline="0" dirty="0" smtClean="0"/>
              <a:t>:  “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trình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bày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đẹp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dễ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nhìn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?”    </a:t>
            </a:r>
            <a:endParaRPr lang="en-US" b="0" i="1" baseline="0" dirty="0" smtClean="0"/>
          </a:p>
          <a:p>
            <a:r>
              <a:rPr lang="en-US" b="1" baseline="0" dirty="0" smtClean="0"/>
              <a:t>  - GV </a:t>
            </a:r>
            <a:r>
              <a:rPr lang="en-US" b="1" baseline="0" dirty="0" err="1" smtClean="0"/>
              <a:t>kết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luận</a:t>
            </a:r>
            <a:r>
              <a:rPr lang="en-US" b="1" baseline="0" dirty="0" smtClean="0"/>
              <a:t>: </a:t>
            </a:r>
            <a:r>
              <a:rPr lang="en-US" b="1" baseline="0" dirty="0" err="1" smtClean="0"/>
              <a:t>Như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vậy</a:t>
            </a:r>
            <a:r>
              <a:rPr lang="en-US" b="1" baseline="0" dirty="0" smtClean="0"/>
              <a:t>,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đẹp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đẹp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hiểu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“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4: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đánh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vở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nhé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3FA7-D5D6-4B2C-979A-694C7D8CD6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64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3FA7-D5D6-4B2C-979A-694C7D8CD6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51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trắng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đôi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nhiệm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+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Gợi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HS: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hiểu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SGK)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GV.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phần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trắng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chốt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trắng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bằng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giữ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phím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phím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lần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 </a:t>
            </a:r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3FA7-D5D6-4B2C-979A-694C7D8CD6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86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HĐ2.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nhiệm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tập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bước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en-US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ãy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hiểu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tin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SGK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(ta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chọn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thẻ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)? 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mẫu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nhiệm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trước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mẫu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viên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tập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trắc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nghiệm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BT1.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nút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lệnh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thích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đánh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chỗ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trống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(…) ở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bên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0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b="1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nút</a:t>
            </a:r>
            <a:r>
              <a:rPr lang="en-US" dirty="0" smtClean="0"/>
              <a:t> </a:t>
            </a:r>
            <a:r>
              <a:rPr lang="en-US" dirty="0" err="1" smtClean="0"/>
              <a:t>lệnh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trắc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:</a:t>
            </a:r>
          </a:p>
          <a:p>
            <a:r>
              <a:rPr lang="en-US" b="1" i="1" dirty="0" smtClean="0"/>
              <a:t>BÀI</a:t>
            </a:r>
            <a:r>
              <a:rPr lang="en-US" b="1" i="1" baseline="0" dirty="0" smtClean="0"/>
              <a:t> TẬP </a:t>
            </a:r>
            <a:r>
              <a:rPr lang="en-US" b="1" i="1" dirty="0" smtClean="0"/>
              <a:t>1:</a:t>
            </a:r>
            <a:r>
              <a:rPr lang="en-US" i="1" dirty="0" smtClean="0"/>
              <a:t> </a:t>
            </a:r>
            <a:r>
              <a:rPr lang="en-US" i="1" dirty="0" err="1" smtClean="0"/>
              <a:t>Hãy</a:t>
            </a:r>
            <a:r>
              <a:rPr lang="en-US" i="1" dirty="0" smtClean="0"/>
              <a:t> </a:t>
            </a:r>
            <a:r>
              <a:rPr lang="en-US" i="1" dirty="0" err="1" smtClean="0"/>
              <a:t>điền</a:t>
            </a:r>
            <a:r>
              <a:rPr lang="en-US" i="1" dirty="0" smtClean="0"/>
              <a:t> </a:t>
            </a:r>
            <a:r>
              <a:rPr lang="en-US" i="1" dirty="0" err="1" smtClean="0"/>
              <a:t>các</a:t>
            </a:r>
            <a:r>
              <a:rPr lang="en-US" i="1" dirty="0" smtClean="0"/>
              <a:t> </a:t>
            </a:r>
            <a:r>
              <a:rPr lang="en-US" i="1" dirty="0" err="1" smtClean="0"/>
              <a:t>nút</a:t>
            </a:r>
            <a:r>
              <a:rPr lang="en-US" i="1" dirty="0" smtClean="0"/>
              <a:t> </a:t>
            </a:r>
            <a:r>
              <a:rPr lang="en-US" i="1" dirty="0" err="1" smtClean="0"/>
              <a:t>lệnh</a:t>
            </a:r>
            <a:r>
              <a:rPr lang="en-US" i="1" dirty="0" smtClean="0"/>
              <a:t> </a:t>
            </a:r>
            <a:r>
              <a:rPr lang="en-US" i="1" dirty="0" err="1" smtClean="0"/>
              <a:t>thích</a:t>
            </a:r>
            <a:r>
              <a:rPr lang="en-US" i="1" dirty="0" smtClean="0"/>
              <a:t> </a:t>
            </a:r>
            <a:r>
              <a:rPr lang="en-US" i="1" dirty="0" err="1" smtClean="0"/>
              <a:t>hợp</a:t>
            </a:r>
            <a:r>
              <a:rPr lang="en-US" i="1" dirty="0" smtClean="0"/>
              <a:t> </a:t>
            </a:r>
            <a:r>
              <a:rPr lang="en-US" i="1" dirty="0" err="1" smtClean="0"/>
              <a:t>đã</a:t>
            </a:r>
            <a:r>
              <a:rPr lang="en-US" i="1" dirty="0" smtClean="0"/>
              <a:t> </a:t>
            </a:r>
            <a:r>
              <a:rPr lang="en-US" i="1" dirty="0" err="1" smtClean="0"/>
              <a:t>được</a:t>
            </a:r>
            <a:r>
              <a:rPr lang="en-US" i="1" dirty="0" smtClean="0"/>
              <a:t> </a:t>
            </a:r>
            <a:r>
              <a:rPr lang="en-US" i="1" dirty="0" err="1" smtClean="0"/>
              <a:t>đánh</a:t>
            </a:r>
            <a:r>
              <a:rPr lang="en-US" i="1" dirty="0" smtClean="0"/>
              <a:t> </a:t>
            </a:r>
            <a:r>
              <a:rPr lang="en-US" i="1" dirty="0" err="1" smtClean="0"/>
              <a:t>số</a:t>
            </a:r>
            <a:r>
              <a:rPr lang="en-US" i="1" dirty="0" smtClean="0"/>
              <a:t> </a:t>
            </a:r>
            <a:r>
              <a:rPr lang="en-US" i="1" dirty="0" err="1" smtClean="0"/>
              <a:t>dưới</a:t>
            </a:r>
            <a:r>
              <a:rPr lang="en-US" i="1" dirty="0" smtClean="0"/>
              <a:t> </a:t>
            </a:r>
            <a:r>
              <a:rPr lang="en-US" i="1" dirty="0" err="1" smtClean="0"/>
              <a:t>đây</a:t>
            </a:r>
            <a:r>
              <a:rPr lang="en-US" i="1" dirty="0" smtClean="0"/>
              <a:t> </a:t>
            </a:r>
            <a:r>
              <a:rPr lang="en-US" i="1" dirty="0" err="1" smtClean="0"/>
              <a:t>vào</a:t>
            </a:r>
            <a:r>
              <a:rPr lang="en-US" i="1" dirty="0" smtClean="0"/>
              <a:t> </a:t>
            </a:r>
            <a:r>
              <a:rPr lang="en-US" i="1" dirty="0" err="1" smtClean="0"/>
              <a:t>chỗ</a:t>
            </a:r>
            <a:r>
              <a:rPr lang="en-US" i="1" dirty="0" smtClean="0"/>
              <a:t> </a:t>
            </a:r>
            <a:r>
              <a:rPr lang="en-US" i="1" dirty="0" err="1" smtClean="0"/>
              <a:t>trống</a:t>
            </a:r>
            <a:r>
              <a:rPr lang="en-US" i="1" dirty="0" smtClean="0"/>
              <a:t> (…) ở </a:t>
            </a:r>
            <a:r>
              <a:rPr lang="en-US" i="1" dirty="0" err="1" smtClean="0"/>
              <a:t>các</a:t>
            </a:r>
            <a:r>
              <a:rPr lang="en-US" i="1" dirty="0" smtClean="0"/>
              <a:t> </a:t>
            </a:r>
            <a:r>
              <a:rPr lang="en-US" i="1" dirty="0" err="1" smtClean="0"/>
              <a:t>dòng</a:t>
            </a:r>
            <a:r>
              <a:rPr lang="en-US" i="1" dirty="0" smtClean="0"/>
              <a:t> </a:t>
            </a:r>
            <a:r>
              <a:rPr lang="en-US" i="1" dirty="0" err="1" smtClean="0"/>
              <a:t>bên</a:t>
            </a:r>
            <a:r>
              <a:rPr lang="en-US" i="1" dirty="0" smtClean="0"/>
              <a:t> </a:t>
            </a:r>
            <a:r>
              <a:rPr lang="en-US" i="1" dirty="0" err="1" smtClean="0"/>
              <a:t>dưới</a:t>
            </a:r>
            <a:r>
              <a:rPr lang="en-US" i="1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3FA7-D5D6-4B2C-979A-694C7D8CD6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0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Cột</a:t>
            </a:r>
            <a:endParaRPr lang="en-US" dirty="0" smtClean="0"/>
          </a:p>
          <a:p>
            <a:r>
              <a:rPr lang="en-US" dirty="0" err="1" smtClean="0"/>
              <a:t>hàng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3FA7-D5D6-4B2C-979A-694C7D8CD6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68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44D829-CAED-4192-9035-87819003E64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2250C5E2-5145-4F20-ABCD-210D2DBC297E}" type="slidenum">
              <a:rPr lang="en-US" sz="1200">
                <a:latin typeface="+mn-lt"/>
              </a:rPr>
              <a:pPr>
                <a:defRPr/>
              </a:pPr>
              <a:t>14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467F7-54BC-4904-8B59-7862A3BD21A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26/02/2021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26/02/2021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26/02/2021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26/02/2021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26/02/2021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0EF-B06E-4C70-ACF5-0E651995210D}" type="datetimeFigureOut">
              <a:rPr lang="en-US" smtClean="0"/>
              <a:pPr/>
              <a:t>26/02/2021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080EF-B06E-4C70-ACF5-0E651995210D}" type="datetimeFigureOut">
              <a:rPr lang="en-US" smtClean="0"/>
              <a:pPr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ABA06-B955-4565-9FAB-EF0B1D9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9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8.gif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2.wmf"/><Relationship Id="rId1" Type="http://schemas.openxmlformats.org/officeDocument/2006/relationships/audio" Target="file:///D:\CH&#7840;Y(%202010-2011)\NH&#7840;C%20THI&#7870;U%20NHI\Em%20Yeu%20Truong%20Em%20-%20Top%20Ca%20%5bNCT%2078634184931593125000%5d.mp3" TargetMode="External"/><Relationship Id="rId6" Type="http://schemas.openxmlformats.org/officeDocument/2006/relationships/image" Target="../media/image3.wmf"/><Relationship Id="rId11" Type="http://schemas.openxmlformats.org/officeDocument/2006/relationships/image" Target="../media/image7.gif"/><Relationship Id="rId5" Type="http://schemas.openxmlformats.org/officeDocument/2006/relationships/image" Target="../media/image2.gif"/><Relationship Id="rId15" Type="http://schemas.openxmlformats.org/officeDocument/2006/relationships/image" Target="../media/image11.gif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OAN2011-2012\quyen3\tambiet%20-%20Copy.wav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WordArt 3"/>
          <p:cNvSpPr>
            <a:spLocks noChangeArrowheads="1" noChangeShapeType="1" noTextEdit="1"/>
          </p:cNvSpPr>
          <p:nvPr/>
        </p:nvSpPr>
        <p:spPr bwMode="auto">
          <a:xfrm>
            <a:off x="609600" y="1371600"/>
            <a:ext cx="7772400" cy="693419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</a:t>
            </a:r>
            <a:r>
              <a:rPr lang="en-US" sz="48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MỪNG </a:t>
            </a:r>
            <a:r>
              <a:rPr lang="en-US" sz="4800" kern="1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 QUÝ </a:t>
            </a:r>
            <a:r>
              <a:rPr lang="en-US" sz="48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THẦY CÔ GIÁO </a:t>
            </a:r>
            <a:r>
              <a:rPr lang="en-US" sz="4800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 CÁC EM HỌC SINH</a:t>
            </a:r>
            <a:endParaRPr lang="en-US" sz="4800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>
            <a:off x="2487613" y="5148263"/>
            <a:ext cx="3733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 new roman"/>
              </a:rPr>
              <a:t>Lớp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 5</a:t>
            </a:r>
            <a:endParaRPr lang="en-US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"/>
            </a:endParaRPr>
          </a:p>
        </p:txBody>
      </p:sp>
      <p:pic>
        <p:nvPicPr>
          <p:cNvPr id="2054" name="Picture 7" descr="4BBA602C35F54366BA7FB0CF427957F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 descr="4BBA602C35F54366BA7FB0CF427957F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9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92463"/>
            <a:ext cx="152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10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71800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8" name="Picture 12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Picture 13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54075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0" name="Em Yeu Truong Em - Top Ca [NCT 78634184931593125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1" name="Picture 15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17988"/>
            <a:ext cx="6873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2" name="Picture 16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42100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3" name="Picture 17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1497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4" name="Picture 18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4129088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5" name="Picture 19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41148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6" name="Picture 20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4170363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book_page_flip_hb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17526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5" descr="Picture1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-15240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5" descr="Picture1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5400000">
            <a:off x="7617619" y="23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5" descr="Picture1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16200000">
            <a:off x="-186352" y="5304677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5" descr="Picture1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10800000">
            <a:off x="7467600" y="533400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 descr="bar0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n 3"/>
          <p:cNvSpPr/>
          <p:nvPr/>
        </p:nvSpPr>
        <p:spPr>
          <a:xfrm>
            <a:off x="8458201" y="5376864"/>
            <a:ext cx="675408" cy="667182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387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23" fill="hold"/>
                                        <p:tgtEl>
                                          <p:spTgt spid="1013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8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mph" presetSubtype="2" repeatCount="indefinite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xit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90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1379" grpId="0" animBg="1"/>
      <p:bldP spid="101381" grpId="0" animBg="1"/>
      <p:bldP spid="101381" grpId="1" animBg="1"/>
      <p:bldP spid="101381" grpId="2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312" y="228600"/>
            <a:ext cx="519508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8305800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 new roman"/>
              </a:rPr>
              <a:t>Để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đánh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số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trang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văn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bản</a:t>
            </a:r>
            <a:r>
              <a:rPr lang="en-US" sz="3200" dirty="0" smtClean="0">
                <a:latin typeface="time new roman"/>
              </a:rPr>
              <a:t> ta </a:t>
            </a:r>
            <a:r>
              <a:rPr lang="en-US" sz="3200" dirty="0" err="1" smtClean="0">
                <a:latin typeface="time new roman"/>
              </a:rPr>
              <a:t>thực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hiện</a:t>
            </a:r>
            <a:r>
              <a:rPr lang="en-US" sz="3200" dirty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như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sau</a:t>
            </a:r>
            <a:r>
              <a:rPr lang="en-US" sz="3200" dirty="0" smtClean="0">
                <a:latin typeface="time new roman"/>
              </a:rPr>
              <a:t>: </a:t>
            </a:r>
            <a:endParaRPr lang="en-US" sz="3200" dirty="0">
              <a:latin typeface="time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266" y="2432020"/>
            <a:ext cx="6680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Bước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1.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Insert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266" y="4353818"/>
            <a:ext cx="72044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Bước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3.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vị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trí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số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trang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trong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hộp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time new roman"/>
            </a:endParaRPr>
          </a:p>
          <a:p>
            <a:endParaRPr lang="en-US" sz="3200" dirty="0" smtClean="0">
              <a:solidFill>
                <a:schemeClr val="tx2">
                  <a:lumMod val="50000"/>
                </a:schemeClr>
              </a:solidFill>
              <a:latin typeface="time new roman"/>
            </a:endParaRPr>
          </a:p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thoại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Simple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                 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để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vị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trí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time new roman"/>
            </a:endParaRPr>
          </a:p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số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trang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ở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dưới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của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trang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266" y="3276600"/>
            <a:ext cx="8030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Bước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2.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Page Number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       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Bottom of Page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 new roman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011" y="4953000"/>
            <a:ext cx="168314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171" y="3303740"/>
            <a:ext cx="742951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29230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 new roman"/>
              </a:rPr>
              <a:t>B. HOẠT ĐỘNG THỰC HÀNH</a:t>
            </a:r>
            <a:endParaRPr lang="en-US" sz="40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8600" y="1066800"/>
            <a:ext cx="8915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bản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4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trắng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 new roman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a)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nằm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ngang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 new roman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b)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trí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muốn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 new roman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2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chèn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bảng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trống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(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ghi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liệu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dạng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 new roman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326800"/>
              </p:ext>
            </p:extLst>
          </p:nvPr>
        </p:nvGraphicFramePr>
        <p:xfrm>
          <a:off x="228600" y="3810000"/>
          <a:ext cx="8686800" cy="28955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7453">
                <a:tc gridSpan="5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latin typeface="time new roman"/>
                        </a:rPr>
                        <a:t>Bảng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time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time new roman"/>
                        </a:rPr>
                        <a:t>thống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time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time new roman"/>
                        </a:rPr>
                        <a:t>kê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time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time new roman"/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time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time new roman"/>
                        </a:rPr>
                        <a:t>liệu</a:t>
                      </a:r>
                      <a:endParaRPr lang="en-US" sz="2800" dirty="0">
                        <a:solidFill>
                          <a:srgbClr val="00B050"/>
                        </a:solidFill>
                        <a:latin typeface="time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6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96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96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96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96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533400"/>
            <a:ext cx="89899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 new roman"/>
                <a:ea typeface="Times New Roman" pitchFamily="18" charset="0"/>
                <a:cs typeface="Times New Roman" pitchFamily="18" charset="0"/>
              </a:rPr>
              <a:t>C. HOẠT ĐỘNG ỨNG DỤNG, MỞ RỘNG</a:t>
            </a:r>
            <a:endParaRPr kumimoji="0" lang="en-US" sz="360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 new roman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5240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Cách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tạo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tiêu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đề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:</a:t>
            </a:r>
          </a:p>
          <a:p>
            <a:pPr>
              <a:buFontTx/>
              <a:buChar char="-"/>
            </a:pP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Nháy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vào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thẻ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Insert,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chọn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Header</a:t>
            </a:r>
          </a:p>
          <a:p>
            <a:pPr>
              <a:buFontTx/>
              <a:buChar char="-"/>
            </a:pPr>
            <a:endParaRPr lang="en-US" sz="3600" dirty="0" smtClean="0">
              <a:solidFill>
                <a:schemeClr val="accent5">
                  <a:lumMod val="75000"/>
                </a:schemeClr>
              </a:solidFill>
              <a:latin typeface="time new roman"/>
            </a:endParaRPr>
          </a:p>
          <a:p>
            <a:pPr>
              <a:buFontTx/>
              <a:buChar char="-"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Chọn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Exit Header                 .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Gõ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vào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nội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dung</a:t>
            </a:r>
          </a:p>
          <a:p>
            <a:pPr>
              <a:buFontTx/>
              <a:buChar char="-"/>
            </a:pPr>
            <a:endParaRPr lang="en-US" sz="3600" dirty="0" smtClean="0">
              <a:solidFill>
                <a:schemeClr val="accent5">
                  <a:lumMod val="75000"/>
                </a:schemeClr>
              </a:solidFill>
              <a:latin typeface="time new roman"/>
            </a:endParaRPr>
          </a:p>
          <a:p>
            <a:pPr>
              <a:buFontTx/>
              <a:buChar char="-"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Bấm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Esc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để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quay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về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trang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soạn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 new roman"/>
              </a:rPr>
              <a:t>thảo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time new roman"/>
            </a:endParaRP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4192" y="2057400"/>
            <a:ext cx="129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8054" y="3315998"/>
            <a:ext cx="17573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6858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 new roman"/>
              </a:rPr>
              <a:t>V. CỦNG CỐ, DẶN DÒ</a:t>
            </a:r>
            <a:endParaRPr lang="en-US" sz="44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680" y="2326245"/>
            <a:ext cx="67313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5400" b="1" spc="50" dirty="0" err="1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b="1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spc="50" dirty="0" err="1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5400" b="1" spc="50" dirty="0">
              <a:ln w="11430"/>
              <a:solidFill>
                <a:srgbClr val="FF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548" y="3962400"/>
            <a:ext cx="764392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 new roman"/>
              </a:rPr>
              <a:t>Thực</a:t>
            </a:r>
            <a:r>
              <a:rPr lang="en-US" sz="3600" dirty="0" smtClean="0">
                <a:latin typeface="time new roman"/>
              </a:rPr>
              <a:t> </a:t>
            </a:r>
            <a:r>
              <a:rPr lang="en-US" sz="3600" dirty="0" err="1" smtClean="0">
                <a:latin typeface="time new roman"/>
              </a:rPr>
              <a:t>hành</a:t>
            </a:r>
            <a:r>
              <a:rPr lang="en-US" sz="3600" dirty="0" smtClean="0">
                <a:latin typeface="time new roman"/>
              </a:rPr>
              <a:t> </a:t>
            </a:r>
            <a:r>
              <a:rPr lang="en-US" sz="3600" dirty="0" err="1" smtClean="0">
                <a:latin typeface="time new roman"/>
              </a:rPr>
              <a:t>định</a:t>
            </a:r>
            <a:r>
              <a:rPr lang="en-US" sz="3600" dirty="0" smtClean="0">
                <a:latin typeface="time new roman"/>
              </a:rPr>
              <a:t> </a:t>
            </a:r>
            <a:r>
              <a:rPr lang="en-US" sz="3600" dirty="0" err="1" smtClean="0">
                <a:latin typeface="time new roman"/>
              </a:rPr>
              <a:t>dạng</a:t>
            </a:r>
            <a:r>
              <a:rPr lang="en-US" sz="3600" dirty="0" smtClean="0">
                <a:latin typeface="time new roman"/>
              </a:rPr>
              <a:t> </a:t>
            </a:r>
            <a:r>
              <a:rPr lang="en-US" sz="3600" dirty="0" err="1">
                <a:latin typeface="time new roman"/>
              </a:rPr>
              <a:t>V</a:t>
            </a:r>
            <a:r>
              <a:rPr lang="en-US" sz="3600" dirty="0" err="1" smtClean="0">
                <a:latin typeface="time new roman"/>
              </a:rPr>
              <a:t>ăn</a:t>
            </a:r>
            <a:r>
              <a:rPr lang="en-US" sz="3600" dirty="0" smtClean="0">
                <a:latin typeface="time new roman"/>
              </a:rPr>
              <a:t> </a:t>
            </a:r>
            <a:r>
              <a:rPr lang="en-US" sz="3600" dirty="0" err="1" smtClean="0">
                <a:latin typeface="time new roman"/>
              </a:rPr>
              <a:t>bản</a:t>
            </a:r>
            <a:r>
              <a:rPr lang="en-US" sz="3600" dirty="0" smtClean="0">
                <a:latin typeface="time new roman"/>
              </a:rPr>
              <a:t> 1 </a:t>
            </a:r>
            <a:r>
              <a:rPr lang="en-US" sz="3600" dirty="0" err="1" smtClean="0">
                <a:latin typeface="time new roman"/>
              </a:rPr>
              <a:t>giống</a:t>
            </a:r>
            <a:r>
              <a:rPr lang="en-US" sz="3600" dirty="0" smtClean="0">
                <a:latin typeface="time new roman"/>
              </a:rPr>
              <a:t> </a:t>
            </a:r>
            <a:r>
              <a:rPr lang="en-US" sz="3600" dirty="0" err="1">
                <a:latin typeface="time new roman"/>
              </a:rPr>
              <a:t>V</a:t>
            </a:r>
            <a:r>
              <a:rPr lang="en-US" sz="3600" dirty="0" err="1" smtClean="0">
                <a:latin typeface="time new roman"/>
              </a:rPr>
              <a:t>ăn</a:t>
            </a:r>
            <a:r>
              <a:rPr lang="en-US" sz="3600" dirty="0" smtClean="0">
                <a:latin typeface="time new roman"/>
              </a:rPr>
              <a:t> </a:t>
            </a:r>
            <a:r>
              <a:rPr lang="en-US" sz="3600" dirty="0" err="1" smtClean="0">
                <a:latin typeface="time new roman"/>
              </a:rPr>
              <a:t>bản</a:t>
            </a:r>
            <a:r>
              <a:rPr lang="en-US" sz="3600" dirty="0" smtClean="0">
                <a:latin typeface="time new roman"/>
              </a:rPr>
              <a:t> 2 ở </a:t>
            </a:r>
            <a:r>
              <a:rPr lang="en-US" sz="3600" dirty="0" err="1" smtClean="0">
                <a:latin typeface="time new roman"/>
              </a:rPr>
              <a:t>phần</a:t>
            </a:r>
            <a:r>
              <a:rPr lang="en-US" sz="3600" dirty="0" smtClean="0">
                <a:latin typeface="time new roman"/>
              </a:rPr>
              <a:t> </a:t>
            </a:r>
            <a:r>
              <a:rPr lang="en-US" sz="3600" dirty="0" err="1" smtClean="0">
                <a:latin typeface="time new roman"/>
              </a:rPr>
              <a:t>đầu</a:t>
            </a:r>
            <a:r>
              <a:rPr lang="en-US" sz="3600" dirty="0" smtClean="0">
                <a:latin typeface="time new roman"/>
              </a:rPr>
              <a:t> </a:t>
            </a:r>
            <a:r>
              <a:rPr lang="en-US" sz="3600" dirty="0" err="1" smtClean="0">
                <a:latin typeface="time new roman"/>
              </a:rPr>
              <a:t>bài</a:t>
            </a:r>
            <a:r>
              <a:rPr lang="en-US" sz="3600" dirty="0" smtClean="0">
                <a:latin typeface="time new roman"/>
              </a:rPr>
              <a:t> </a:t>
            </a:r>
            <a:r>
              <a:rPr lang="en-US" sz="3600" dirty="0" err="1" smtClean="0">
                <a:latin typeface="time new roman"/>
              </a:rPr>
              <a:t>học</a:t>
            </a:r>
            <a:r>
              <a:rPr lang="en-US" sz="3600" dirty="0" smtClean="0">
                <a:latin typeface="time new roman"/>
              </a:rPr>
              <a:t> </a:t>
            </a:r>
            <a:endParaRPr lang="en-US" sz="3600" dirty="0"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55912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E:\hinh\khunghinh\muare_asia_babyvol29_1_93642792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91966" y="0"/>
            <a:ext cx="76113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5400" b="1" spc="50" dirty="0" err="1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5400" b="1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5400" b="1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5400" b="1" spc="50" dirty="0" err="1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5400" b="1" spc="50" dirty="0">
              <a:ln w="11430"/>
              <a:solidFill>
                <a:srgbClr val="FF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ambiet - Copy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4478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85202" y="23622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-Về nhà tập tạo đường viền cho trang, tạo bảng, chèn hình ảnh, đánh số trang và tạo tiêu đề đầu, cuối trang.</a:t>
            </a:r>
          </a:p>
          <a:p>
            <a:r>
              <a:rPr lang="nl-NL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Đọc trước Bài 5:Thực hành tổng hợp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5" name="Bitmap Image" r:id="rId5" imgW="6304762" imgH="5180952" progId="PBrush">
                  <p:embed/>
                </p:oleObj>
              </mc:Choice>
              <mc:Fallback>
                <p:oleObj name="Bitmap Image" r:id="rId5" imgW="6304762" imgH="5180952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WordArt 15"/>
          <p:cNvSpPr>
            <a:spLocks noChangeArrowheads="1" noChangeShapeType="1" noTextEdit="1"/>
          </p:cNvSpPr>
          <p:nvPr/>
        </p:nvSpPr>
        <p:spPr bwMode="auto">
          <a:xfrm>
            <a:off x="1524000" y="1458913"/>
            <a:ext cx="6477000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5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CC"/>
                    </a:gs>
                    <a:gs pos="100000">
                      <a:srgbClr val="99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Xin chân thành cảm ơn quý thầy cô và các em học sinh !</a:t>
            </a:r>
            <a:endParaRPr lang="en-US" sz="54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33CC"/>
                  </a:gs>
                  <a:gs pos="100000">
                    <a:srgbClr val="9900FF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2" name="Sun 1"/>
          <p:cNvSpPr/>
          <p:nvPr/>
        </p:nvSpPr>
        <p:spPr>
          <a:xfrm>
            <a:off x="6248400" y="5791200"/>
            <a:ext cx="838200" cy="609600"/>
          </a:xfrm>
          <a:prstGeom prst="su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76400" y="34161"/>
            <a:ext cx="6934200" cy="59574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chemeClr val="bg1"/>
                </a:solidFill>
                <a:latin typeface="time new roman"/>
              </a:rPr>
              <a:t>Quan</a:t>
            </a:r>
            <a:r>
              <a:rPr lang="en-US" sz="3600" b="1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 new roman"/>
              </a:rPr>
              <a:t>sát</a:t>
            </a:r>
            <a:r>
              <a:rPr lang="en-US" sz="3600" b="1" i="1" dirty="0" smtClean="0">
                <a:solidFill>
                  <a:schemeClr val="bg1"/>
                </a:solidFill>
                <a:latin typeface="time new roman"/>
              </a:rPr>
              <a:t> 2 </a:t>
            </a:r>
            <a:r>
              <a:rPr lang="en-US" sz="3600" b="1" i="1" dirty="0" err="1" smtClean="0">
                <a:solidFill>
                  <a:schemeClr val="bg1"/>
                </a:solidFill>
                <a:latin typeface="time new roman"/>
              </a:rPr>
              <a:t>văn</a:t>
            </a:r>
            <a:r>
              <a:rPr lang="en-US" sz="3600" b="1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 new roman"/>
              </a:rPr>
              <a:t>bản</a:t>
            </a:r>
            <a:endParaRPr lang="en-US" sz="3600" b="1" i="1" dirty="0">
              <a:solidFill>
                <a:schemeClr val="bg1"/>
              </a:solidFill>
              <a:latin typeface="time new roman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5990" t="21585" r="65312" b="8470"/>
          <a:stretch/>
        </p:blipFill>
        <p:spPr bwMode="auto">
          <a:xfrm>
            <a:off x="-76200" y="748145"/>
            <a:ext cx="3962400" cy="496685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/>
          <a:srcRect l="22272" t="22405" r="21970" b="7650"/>
          <a:stretch/>
        </p:blipFill>
        <p:spPr bwMode="auto">
          <a:xfrm>
            <a:off x="3886200" y="748145"/>
            <a:ext cx="5099137" cy="4966855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5818216"/>
            <a:ext cx="335279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 new roman"/>
              </a:rPr>
              <a:t>VĂN BẢN 1</a:t>
            </a:r>
            <a:endParaRPr lang="en-US" sz="28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51332" y="5828654"/>
            <a:ext cx="31242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 new roman"/>
              </a:rPr>
              <a:t>VĂN BẢN 2</a:t>
            </a:r>
            <a:endParaRPr lang="en-US" sz="2800" dirty="0"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1419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1"/>
            <a:ext cx="7239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2888"/>
            <a:ext cx="1219200" cy="128587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43000" y="5100962"/>
            <a:ext cx="7545496" cy="1447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Văn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bản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2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đã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được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định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dạng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trang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văn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bản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nên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đẹp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hơn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dễ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nhìn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hơn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 new roman"/>
              </a:rPr>
              <a:t>.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26231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86800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 new roman"/>
              </a:rPr>
              <a:t>BÀI 4: </a:t>
            </a:r>
          </a:p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 new roman"/>
              </a:rPr>
              <a:t>ĐỊNH DẠNG TRANG VĂN BẢN, ĐÁNH SỐ TRANG TRONG VĂN BẢN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time new roman"/>
            </a:endParaRPr>
          </a:p>
        </p:txBody>
      </p:sp>
      <p:pic>
        <p:nvPicPr>
          <p:cNvPr id="3" name="Picture 25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-15240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Picture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-2795587" y="3252787"/>
            <a:ext cx="6097587" cy="4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Picture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381000" y="6477000"/>
            <a:ext cx="8564563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Picture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5845969" y="3374231"/>
            <a:ext cx="6188075" cy="4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8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50187" y="1588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2170052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time new roman"/>
              </a:rPr>
              <a:t>A.HOẠT ĐỘNG CƠ BẢN</a:t>
            </a:r>
            <a:endParaRPr lang="en-US" sz="4000" dirty="0">
              <a:solidFill>
                <a:srgbClr val="00B0F0"/>
              </a:solidFill>
              <a:latin typeface="time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920735"/>
            <a:ext cx="8382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1. Tạo một văn bản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</a:rPr>
              <a:t>mới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</a:rPr>
              <a:t>nhiều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</a:rPr>
              <a:t>trắng</a:t>
            </a:r>
            <a:endParaRPr lang="en-US" sz="36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574" y="4509998"/>
            <a:ext cx="7888286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Để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tạo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được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nhiều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trang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trắng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liên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tiếp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em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giữ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phím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Ctrl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và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 new roman"/>
              </a:rPr>
              <a:t>nhấn</a:t>
            </a:r>
            <a:r>
              <a:rPr lang="en-US" sz="3600" dirty="0" smtClean="0">
                <a:solidFill>
                  <a:srgbClr val="FFFF00"/>
                </a:solidFill>
                <a:latin typeface="time new roman"/>
              </a:rPr>
              <a:t> Enter</a:t>
            </a:r>
            <a:endParaRPr lang="en-US" sz="3600" dirty="0">
              <a:solidFill>
                <a:srgbClr val="FFFF00"/>
              </a:solidFill>
              <a:latin typeface="time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43200"/>
            <a:ext cx="7110413" cy="2286000"/>
          </a:xfrm>
        </p:spPr>
      </p:pic>
      <p:sp>
        <p:nvSpPr>
          <p:cNvPr id="5" name="TextBox 4"/>
          <p:cNvSpPr txBox="1"/>
          <p:nvPr/>
        </p:nvSpPr>
        <p:spPr>
          <a:xfrm>
            <a:off x="7010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381000"/>
            <a:ext cx="7239000" cy="7078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</a:rPr>
              <a:t>2. Định dạng trang văn bản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5562600"/>
            <a:ext cx="5181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Page Layout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048000" y="3276600"/>
            <a:ext cx="1509245" cy="2072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" y="1371599"/>
            <a:ext cx="82296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Để định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dạng trang văn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bản ta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( ta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thẻ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) ?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4" name="Picture 13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41132"/>
            <a:ext cx="685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98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862694"/>
            <a:ext cx="889685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7030A0"/>
                </a:solidFill>
              </a:rPr>
              <a:t>*BÀI TẬP 1 (NHÓM 1, 2), </a:t>
            </a:r>
            <a:r>
              <a:rPr lang="en-US" sz="3600" b="1" i="1" dirty="0" smtClean="0">
                <a:solidFill>
                  <a:srgbClr val="FF0000"/>
                </a:solidFill>
              </a:rPr>
              <a:t>BÀI TẬP 2 ( NHÓM 3, 4)</a:t>
            </a:r>
            <a:endParaRPr lang="en-US" sz="3600" i="1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304800"/>
            <a:ext cx="43434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 new roman"/>
              </a:rPr>
              <a:t>BÀI TẬP TRẮC NGHIỆM</a:t>
            </a:r>
            <a:endParaRPr lang="en-US" sz="2800" dirty="0">
              <a:latin typeface="time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76400"/>
            <a:ext cx="4343400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 new roman"/>
              </a:rPr>
              <a:t>BT1. </a:t>
            </a:r>
            <a:r>
              <a:rPr lang="en-US" dirty="0" err="1" smtClean="0">
                <a:latin typeface="time new roman"/>
              </a:rPr>
              <a:t>Hãy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điền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các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thích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hợp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đã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được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đánh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số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dưới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đây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vào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chỗ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trống</a:t>
            </a:r>
            <a:r>
              <a:rPr lang="en-US" dirty="0" smtClean="0">
                <a:latin typeface="time new roman"/>
              </a:rPr>
              <a:t> (…) ở </a:t>
            </a:r>
            <a:r>
              <a:rPr lang="en-US" dirty="0" err="1" smtClean="0">
                <a:latin typeface="time new roman"/>
              </a:rPr>
              <a:t>dòng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các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dòng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bên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dưới</a:t>
            </a:r>
            <a:r>
              <a:rPr lang="en-US" dirty="0" smtClean="0">
                <a:latin typeface="time new roman"/>
              </a:rPr>
              <a:t>: </a:t>
            </a:r>
          </a:p>
          <a:p>
            <a:r>
              <a:rPr lang="en-US" dirty="0" smtClean="0">
                <a:latin typeface="time new roman"/>
              </a:rPr>
              <a:t>                                                          </a:t>
            </a:r>
          </a:p>
          <a:p>
            <a:r>
              <a:rPr lang="en-US" dirty="0" smtClean="0">
                <a:latin typeface="time new roman"/>
              </a:rPr>
              <a:t>            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</a:t>
            </a:r>
            <a:r>
              <a:rPr lang="en-US" b="1" dirty="0" smtClean="0">
                <a:latin typeface="time new roman"/>
              </a:rPr>
              <a:t>1            2             3                4</a:t>
            </a:r>
          </a:p>
          <a:p>
            <a:endParaRPr lang="en-US" b="1" dirty="0" smtClean="0">
              <a:latin typeface="time new roman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tạo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đường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viền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ta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: ………………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tạo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màu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nền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ta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: ………………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 …………….. </a:t>
            </a:r>
            <a:r>
              <a:rPr lang="en-US" dirty="0" err="1" smtClean="0">
                <a:latin typeface="time new roman"/>
              </a:rPr>
              <a:t>dùng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thay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đổi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hướng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giấy</a:t>
            </a:r>
            <a:r>
              <a:rPr lang="en-US" dirty="0" smtClean="0">
                <a:latin typeface="time new roman"/>
              </a:rPr>
              <a:t> .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 new roman"/>
              </a:rPr>
              <a:t>Ta </a:t>
            </a:r>
            <a:r>
              <a:rPr lang="en-US" dirty="0" err="1" smtClean="0">
                <a:latin typeface="time new roman"/>
              </a:rPr>
              <a:t>có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thêt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thay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đổi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kích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cỡ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giấy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bằng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cách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sử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dụng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: ….........</a:t>
            </a:r>
          </a:p>
          <a:p>
            <a:pPr marL="342900" indent="-342900">
              <a:buAutoNum type="arabicPeriod"/>
            </a:pPr>
            <a:endParaRPr lang="en-US" dirty="0">
              <a:latin typeface="time new roman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01266"/>
            <a:ext cx="48101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35" y="2514103"/>
            <a:ext cx="369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2565040"/>
            <a:ext cx="600075" cy="58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2561591"/>
            <a:ext cx="509587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24627" y="1706671"/>
            <a:ext cx="4448429" cy="4524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 new roman"/>
              </a:rPr>
              <a:t>BT2. </a:t>
            </a:r>
            <a:r>
              <a:rPr lang="en-US" dirty="0" err="1" smtClean="0">
                <a:latin typeface="time new roman"/>
              </a:rPr>
              <a:t>Hãy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đáp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án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đúng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trong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các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câu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sau</a:t>
            </a:r>
            <a:r>
              <a:rPr lang="en-US" dirty="0" smtClean="0">
                <a:latin typeface="time new roman"/>
              </a:rPr>
              <a:t>:</a:t>
            </a:r>
          </a:p>
          <a:p>
            <a:r>
              <a:rPr lang="en-US" dirty="0" smtClean="0">
                <a:latin typeface="time new roman"/>
              </a:rPr>
              <a:t>1. </a:t>
            </a:r>
            <a:r>
              <a:rPr lang="en-US" dirty="0" err="1" smtClean="0">
                <a:latin typeface="time new roman"/>
              </a:rPr>
              <a:t>Hướng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mặc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định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của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giấy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là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hướng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nằm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ngang</a:t>
            </a:r>
            <a:r>
              <a:rPr lang="en-US" dirty="0" smtClean="0">
                <a:latin typeface="time new roman"/>
              </a:rPr>
              <a:t>.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     A. </a:t>
            </a:r>
            <a:r>
              <a:rPr lang="en-US" dirty="0" err="1" smtClean="0">
                <a:latin typeface="time new roman"/>
              </a:rPr>
              <a:t>Đúng</a:t>
            </a:r>
            <a:r>
              <a:rPr lang="en-US" dirty="0" smtClean="0">
                <a:latin typeface="time new roman"/>
              </a:rPr>
              <a:t>                         B. </a:t>
            </a:r>
            <a:r>
              <a:rPr lang="en-US" dirty="0" err="1" smtClean="0">
                <a:latin typeface="time new roman"/>
              </a:rPr>
              <a:t>Sai</a:t>
            </a:r>
            <a:endParaRPr lang="en-US" dirty="0" smtClean="0">
              <a:latin typeface="time new roman"/>
            </a:endParaRPr>
          </a:p>
          <a:p>
            <a:pPr marL="342900" indent="-342900">
              <a:buAutoNum type="arabicPeriod" startAt="2"/>
            </a:pP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thay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đổi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hướng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của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là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nằm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ngang</a:t>
            </a:r>
            <a:r>
              <a:rPr lang="en-US" dirty="0" smtClean="0">
                <a:latin typeface="time new roman"/>
              </a:rPr>
              <a:t> ta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: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      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        A.                                  B. </a:t>
            </a:r>
          </a:p>
          <a:p>
            <a:r>
              <a:rPr lang="en-US" dirty="0" smtClean="0">
                <a:latin typeface="time new roman"/>
              </a:rPr>
              <a:t>3. </a:t>
            </a:r>
            <a:r>
              <a:rPr lang="en-US" dirty="0" err="1" smtClean="0">
                <a:latin typeface="time new roman"/>
              </a:rPr>
              <a:t>Khổ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giấy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thường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được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khi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soạn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thảo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là</a:t>
            </a:r>
            <a:r>
              <a:rPr lang="en-US" dirty="0" smtClean="0">
                <a:latin typeface="time new roman"/>
              </a:rPr>
              <a:t>: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        A. Letter        B. A4       C. </a:t>
            </a:r>
            <a:r>
              <a:rPr lang="en-US" dirty="0" err="1" smtClean="0">
                <a:latin typeface="time new roman"/>
              </a:rPr>
              <a:t>Cả</a:t>
            </a:r>
            <a:r>
              <a:rPr lang="en-US" dirty="0" smtClean="0">
                <a:latin typeface="time new roman"/>
              </a:rPr>
              <a:t> A </a:t>
            </a:r>
            <a:r>
              <a:rPr lang="en-US" dirty="0" err="1" smtClean="0">
                <a:latin typeface="time new roman"/>
              </a:rPr>
              <a:t>và</a:t>
            </a:r>
            <a:r>
              <a:rPr lang="en-US" dirty="0" smtClean="0">
                <a:latin typeface="time new roman"/>
              </a:rPr>
              <a:t> B</a:t>
            </a:r>
          </a:p>
          <a:p>
            <a:r>
              <a:rPr lang="en-US" dirty="0" smtClean="0">
                <a:latin typeface="time new roman"/>
              </a:rPr>
              <a:t>4. </a:t>
            </a:r>
            <a:r>
              <a:rPr lang="en-US" dirty="0" err="1" smtClean="0">
                <a:latin typeface="time new roman"/>
              </a:rPr>
              <a:t>Màu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nền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mặc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định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của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là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màu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trắng</a:t>
            </a:r>
            <a:r>
              <a:rPr lang="en-US" dirty="0" smtClean="0">
                <a:latin typeface="time new roman"/>
              </a:rPr>
              <a:t>.</a:t>
            </a:r>
          </a:p>
          <a:p>
            <a:r>
              <a:rPr lang="en-US" dirty="0" smtClean="0">
                <a:latin typeface="time new roman"/>
              </a:rPr>
              <a:t>           A. </a:t>
            </a:r>
            <a:r>
              <a:rPr lang="en-US" dirty="0" err="1" smtClean="0">
                <a:latin typeface="time new roman"/>
              </a:rPr>
              <a:t>Đúng</a:t>
            </a:r>
            <a:r>
              <a:rPr lang="en-US" dirty="0" smtClean="0">
                <a:latin typeface="time new roman"/>
              </a:rPr>
              <a:t>                          B. </a:t>
            </a:r>
            <a:r>
              <a:rPr lang="en-US" dirty="0" err="1" smtClean="0">
                <a:latin typeface="time new roman"/>
              </a:rPr>
              <a:t>Sai</a:t>
            </a:r>
            <a:endParaRPr lang="en-US" dirty="0">
              <a:latin typeface="time new roman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67" y="3800869"/>
            <a:ext cx="11112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43" y="3806833"/>
            <a:ext cx="11414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04800"/>
            <a:ext cx="43434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 new roman"/>
              </a:rPr>
              <a:t>BÀI TẬP TRẮC NGHIỆM</a:t>
            </a:r>
            <a:endParaRPr lang="en-US" sz="2800" dirty="0">
              <a:latin typeface="time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752599"/>
            <a:ext cx="4343400" cy="49244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 new roman"/>
              </a:rPr>
              <a:t>BT1. </a:t>
            </a:r>
            <a:r>
              <a:rPr lang="en-US" dirty="0" err="1" smtClean="0">
                <a:latin typeface="time new roman"/>
              </a:rPr>
              <a:t>Hãy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điền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các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thích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hợp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đã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được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đánh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số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dưới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đây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vào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chỗ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trống</a:t>
            </a:r>
            <a:r>
              <a:rPr lang="en-US" dirty="0" smtClean="0">
                <a:latin typeface="time new roman"/>
              </a:rPr>
              <a:t> (…) ở </a:t>
            </a:r>
            <a:r>
              <a:rPr lang="en-US" dirty="0" err="1" smtClean="0">
                <a:latin typeface="time new roman"/>
              </a:rPr>
              <a:t>dòng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các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dòng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bên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dưới</a:t>
            </a:r>
            <a:r>
              <a:rPr lang="en-US" dirty="0" smtClean="0">
                <a:latin typeface="time new roman"/>
              </a:rPr>
              <a:t>: </a:t>
            </a:r>
          </a:p>
          <a:p>
            <a:r>
              <a:rPr lang="en-US" dirty="0" smtClean="0">
                <a:latin typeface="time new roman"/>
              </a:rPr>
              <a:t>                                                          </a:t>
            </a:r>
          </a:p>
          <a:p>
            <a:r>
              <a:rPr lang="en-US" dirty="0" smtClean="0">
                <a:latin typeface="time new roman"/>
              </a:rPr>
              <a:t>                                                  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</a:t>
            </a:r>
            <a:r>
              <a:rPr lang="en-US" b="1" dirty="0" smtClean="0">
                <a:latin typeface="time new roman"/>
              </a:rPr>
              <a:t>1            2             3                4</a:t>
            </a:r>
          </a:p>
          <a:p>
            <a:endParaRPr lang="en-US" b="1" dirty="0" smtClean="0">
              <a:latin typeface="time new roman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tạo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đường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viền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ta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: …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4</a:t>
            </a:r>
            <a:r>
              <a:rPr lang="en-US" sz="2400" dirty="0" smtClean="0">
                <a:latin typeface="time new roman"/>
              </a:rPr>
              <a:t>…</a:t>
            </a:r>
            <a:r>
              <a:rPr lang="en-US" dirty="0" smtClean="0">
                <a:latin typeface="time new roman"/>
              </a:rPr>
              <a:t>…………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tạo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màu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nền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ta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: ……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1</a:t>
            </a:r>
            <a:r>
              <a:rPr lang="en-US" sz="2400" dirty="0" smtClean="0">
                <a:latin typeface="time new roman"/>
              </a:rPr>
              <a:t>…</a:t>
            </a:r>
            <a:r>
              <a:rPr lang="en-US" dirty="0" smtClean="0">
                <a:latin typeface="time new roman"/>
              </a:rPr>
              <a:t>………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 …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3</a:t>
            </a:r>
            <a:r>
              <a:rPr lang="en-US" b="1" dirty="0" smtClean="0">
                <a:latin typeface="time new roman"/>
              </a:rPr>
              <a:t>…</a:t>
            </a:r>
            <a:r>
              <a:rPr lang="en-US" dirty="0" smtClean="0">
                <a:latin typeface="time new roman"/>
              </a:rPr>
              <a:t>……….. </a:t>
            </a:r>
            <a:r>
              <a:rPr lang="en-US" dirty="0" err="1" smtClean="0">
                <a:latin typeface="time new roman"/>
              </a:rPr>
              <a:t>dùng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thay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đổi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hướng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giấy</a:t>
            </a:r>
            <a:r>
              <a:rPr lang="en-US" dirty="0" smtClean="0">
                <a:latin typeface="time new roman"/>
              </a:rPr>
              <a:t> .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 new roman"/>
              </a:rPr>
              <a:t>Ta </a:t>
            </a:r>
            <a:r>
              <a:rPr lang="en-US" dirty="0" err="1" smtClean="0">
                <a:latin typeface="time new roman"/>
              </a:rPr>
              <a:t>có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thêt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thay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đổi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kích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cỡ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giấy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bằng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cách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sử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dụng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nút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lệnh</a:t>
            </a:r>
            <a:r>
              <a:rPr lang="en-US" dirty="0" smtClean="0">
                <a:latin typeface="time new roman"/>
              </a:rPr>
              <a:t>: …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2</a:t>
            </a:r>
            <a:r>
              <a:rPr lang="en-US" sz="2400" b="1" dirty="0" smtClean="0">
                <a:latin typeface="time new roman"/>
              </a:rPr>
              <a:t>.</a:t>
            </a:r>
            <a:r>
              <a:rPr lang="en-US" sz="2400" dirty="0" smtClean="0">
                <a:latin typeface="time new roman"/>
              </a:rPr>
              <a:t>........</a:t>
            </a:r>
            <a:endParaRPr lang="en-US" sz="2400" dirty="0">
              <a:latin typeface="time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40" y="2602932"/>
            <a:ext cx="481013" cy="54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075" y="2743200"/>
            <a:ext cx="369887" cy="40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19" y="2612465"/>
            <a:ext cx="600075" cy="58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609" y="2612465"/>
            <a:ext cx="509587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" y="862694"/>
            <a:ext cx="889685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7030A0"/>
                </a:solidFill>
              </a:rPr>
              <a:t>*BÀI TẬP 1 (NHÓM 1, 2), </a:t>
            </a:r>
            <a:r>
              <a:rPr lang="en-US" sz="3600" b="1" i="1" dirty="0" smtClean="0">
                <a:solidFill>
                  <a:srgbClr val="FF0000"/>
                </a:solidFill>
              </a:rPr>
              <a:t>BÀI TẬP 2 ( NHÓM 3, 4)</a:t>
            </a:r>
            <a:endParaRPr lang="en-US" sz="3600" i="1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3391" y="1779981"/>
            <a:ext cx="4448429" cy="49244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 new roman"/>
              </a:rPr>
              <a:t>BT2. </a:t>
            </a:r>
            <a:r>
              <a:rPr lang="en-US" dirty="0" err="1" smtClean="0">
                <a:latin typeface="time new roman"/>
              </a:rPr>
              <a:t>Hãy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đáp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án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đúng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trong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các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câu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sau</a:t>
            </a:r>
            <a:r>
              <a:rPr lang="en-US" dirty="0" smtClean="0">
                <a:latin typeface="time new roman"/>
              </a:rPr>
              <a:t>:</a:t>
            </a:r>
          </a:p>
          <a:p>
            <a:r>
              <a:rPr lang="en-US" dirty="0" smtClean="0">
                <a:latin typeface="time new roman"/>
              </a:rPr>
              <a:t>1. </a:t>
            </a:r>
            <a:r>
              <a:rPr lang="en-US" dirty="0" err="1" smtClean="0">
                <a:latin typeface="time new roman"/>
              </a:rPr>
              <a:t>Hướng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mặc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định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của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giấy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là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hướng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nằm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ngang</a:t>
            </a:r>
            <a:r>
              <a:rPr lang="en-US" dirty="0" smtClean="0">
                <a:latin typeface="time new roman"/>
              </a:rPr>
              <a:t>.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     A. </a:t>
            </a:r>
            <a:r>
              <a:rPr lang="en-US" dirty="0" err="1" smtClean="0">
                <a:latin typeface="time new roman"/>
              </a:rPr>
              <a:t>Đúng</a:t>
            </a:r>
            <a:r>
              <a:rPr lang="en-US" dirty="0" smtClean="0">
                <a:latin typeface="time new roman"/>
              </a:rPr>
              <a:t>                       </a:t>
            </a:r>
            <a:r>
              <a:rPr lang="en-US" sz="2000" b="1" dirty="0" smtClean="0">
                <a:solidFill>
                  <a:srgbClr val="FF0000"/>
                </a:solidFill>
                <a:latin typeface="time new roman"/>
              </a:rPr>
              <a:t>B. </a:t>
            </a:r>
            <a:r>
              <a:rPr lang="en-US" sz="2000" b="1" dirty="0" err="1" smtClean="0">
                <a:solidFill>
                  <a:srgbClr val="FF0000"/>
                </a:solidFill>
                <a:latin typeface="time new roman"/>
              </a:rPr>
              <a:t>Sai</a:t>
            </a:r>
            <a:endParaRPr lang="en-US" sz="2000" b="1" dirty="0" smtClean="0">
              <a:solidFill>
                <a:srgbClr val="FF0000"/>
              </a:solidFill>
              <a:latin typeface="time new roman"/>
            </a:endParaRPr>
          </a:p>
          <a:p>
            <a:pPr marL="342900" indent="-342900">
              <a:buAutoNum type="arabicPeriod" startAt="2"/>
            </a:pP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thay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đổi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hướng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của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là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nằm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ngang</a:t>
            </a:r>
            <a:r>
              <a:rPr lang="en-US" dirty="0" smtClean="0">
                <a:latin typeface="time new roman"/>
              </a:rPr>
              <a:t> ta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: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      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      A</a:t>
            </a:r>
            <a:r>
              <a:rPr lang="en-US" dirty="0" smtClean="0">
                <a:solidFill>
                  <a:srgbClr val="FF0000"/>
                </a:solidFill>
                <a:latin typeface="time new roman"/>
              </a:rPr>
              <a:t>.                              </a:t>
            </a:r>
            <a:r>
              <a:rPr lang="en-US" sz="2000" b="1" dirty="0" smtClean="0">
                <a:solidFill>
                  <a:srgbClr val="FF0000"/>
                </a:solidFill>
                <a:latin typeface="time new roman"/>
              </a:rPr>
              <a:t> B. </a:t>
            </a:r>
          </a:p>
          <a:p>
            <a:r>
              <a:rPr lang="en-US" dirty="0" smtClean="0">
                <a:latin typeface="time new roman"/>
              </a:rPr>
              <a:t>3. </a:t>
            </a:r>
            <a:r>
              <a:rPr lang="en-US" dirty="0" err="1" smtClean="0">
                <a:latin typeface="time new roman"/>
              </a:rPr>
              <a:t>Khổ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giấy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thường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được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chọn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khi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soạn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thảo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là</a:t>
            </a:r>
            <a:r>
              <a:rPr lang="en-US" dirty="0" smtClean="0">
                <a:latin typeface="time new roman"/>
              </a:rPr>
              <a:t>:</a:t>
            </a:r>
          </a:p>
          <a:p>
            <a:r>
              <a:rPr lang="en-US" dirty="0">
                <a:latin typeface="time new roman"/>
              </a:rPr>
              <a:t> </a:t>
            </a:r>
            <a:r>
              <a:rPr lang="en-US" dirty="0" smtClean="0">
                <a:latin typeface="time new roman"/>
              </a:rPr>
              <a:t>      A. Letter        B. A4      </a:t>
            </a:r>
            <a:r>
              <a:rPr lang="en-US" sz="2000" b="1" dirty="0" smtClean="0">
                <a:solidFill>
                  <a:srgbClr val="FF0000"/>
                </a:solidFill>
                <a:latin typeface="time new roman"/>
              </a:rPr>
              <a:t>C. </a:t>
            </a:r>
            <a:r>
              <a:rPr lang="en-US" sz="2000" b="1" dirty="0" err="1" smtClean="0">
                <a:solidFill>
                  <a:srgbClr val="FF0000"/>
                </a:solidFill>
                <a:latin typeface="time new roman"/>
              </a:rPr>
              <a:t>Cả</a:t>
            </a:r>
            <a:r>
              <a:rPr lang="en-US" sz="2000" b="1" dirty="0" smtClean="0">
                <a:solidFill>
                  <a:srgbClr val="FF0000"/>
                </a:solidFill>
                <a:latin typeface="time new roman"/>
              </a:rPr>
              <a:t> A </a:t>
            </a:r>
            <a:r>
              <a:rPr lang="en-US" sz="2000" b="1" dirty="0" err="1" smtClean="0">
                <a:solidFill>
                  <a:srgbClr val="FF0000"/>
                </a:solidFill>
                <a:latin typeface="time new roman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 new roman"/>
              </a:rPr>
              <a:t> B</a:t>
            </a:r>
          </a:p>
          <a:p>
            <a:r>
              <a:rPr lang="en-US" dirty="0" smtClean="0">
                <a:latin typeface="time new roman"/>
              </a:rPr>
              <a:t>4. </a:t>
            </a:r>
            <a:r>
              <a:rPr lang="en-US" dirty="0" err="1" smtClean="0">
                <a:latin typeface="time new roman"/>
              </a:rPr>
              <a:t>Màu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nền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để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mặc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định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của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trang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văn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bản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là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màu</a:t>
            </a:r>
            <a:r>
              <a:rPr lang="en-US" dirty="0" smtClean="0">
                <a:latin typeface="time new roman"/>
              </a:rPr>
              <a:t> </a:t>
            </a:r>
            <a:r>
              <a:rPr lang="en-US" dirty="0" err="1" smtClean="0">
                <a:latin typeface="time new roman"/>
              </a:rPr>
              <a:t>trắng</a:t>
            </a:r>
            <a:r>
              <a:rPr lang="en-US" dirty="0" smtClean="0">
                <a:latin typeface="time new roman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 new roman"/>
              </a:rPr>
              <a:t>           A. </a:t>
            </a:r>
            <a:r>
              <a:rPr lang="en-US" sz="2000" b="1" dirty="0" err="1" smtClean="0">
                <a:solidFill>
                  <a:srgbClr val="FF0000"/>
                </a:solidFill>
                <a:latin typeface="time new roman"/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latin typeface="time new roman"/>
              </a:rPr>
              <a:t>                          </a:t>
            </a:r>
            <a:r>
              <a:rPr lang="en-US" dirty="0" smtClean="0">
                <a:latin typeface="time new roman"/>
              </a:rPr>
              <a:t>B. </a:t>
            </a:r>
            <a:r>
              <a:rPr lang="en-US" dirty="0" err="1" smtClean="0">
                <a:latin typeface="time new roman"/>
              </a:rPr>
              <a:t>Sai</a:t>
            </a:r>
            <a:endParaRPr lang="en-US" dirty="0" smtClean="0">
              <a:latin typeface="time new roman"/>
            </a:endParaRPr>
          </a:p>
          <a:p>
            <a:endParaRPr lang="en-US" dirty="0" smtClean="0">
              <a:latin typeface="time new roman"/>
            </a:endParaRPr>
          </a:p>
          <a:p>
            <a:endParaRPr lang="en-US" dirty="0">
              <a:latin typeface="time new roman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67" y="3800869"/>
            <a:ext cx="11112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104" y="3998912"/>
            <a:ext cx="11414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9366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2312" y="228600"/>
            <a:ext cx="519508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ag0031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" y="4724400"/>
            <a:ext cx="138906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Dauho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13" y="4368403"/>
            <a:ext cx="1628775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152400" y="936486"/>
            <a:ext cx="4952999" cy="3135662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Khi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nào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em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cần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đánh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số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trang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?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Đánh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số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trang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văn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bản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để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làm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 new roman"/>
              </a:rPr>
              <a:t>gì</a:t>
            </a:r>
            <a:r>
              <a:rPr lang="en-US" sz="3200" i="1" dirty="0" smtClean="0">
                <a:solidFill>
                  <a:schemeClr val="bg1"/>
                </a:solidFill>
                <a:latin typeface="time new roman"/>
              </a:rPr>
              <a:t>?</a:t>
            </a:r>
            <a:endParaRPr lang="en-US" sz="3200" i="1" dirty="0">
              <a:solidFill>
                <a:schemeClr val="bg1"/>
              </a:solidFill>
              <a:latin typeface="time new roman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4343400" y="1066800"/>
            <a:ext cx="4572000" cy="4724400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Khi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nhiều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hơn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1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cần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đánh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văn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bản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tiện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dõi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kiếm</a:t>
            </a:r>
            <a:endParaRPr lang="en-US" sz="3600" dirty="0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158107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19200"/>
            <a:ext cx="8305800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 new roman"/>
              </a:rPr>
              <a:t>Để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đánh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số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trang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văn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bản</a:t>
            </a:r>
            <a:r>
              <a:rPr lang="en-US" sz="3200" dirty="0" smtClean="0">
                <a:latin typeface="time new roman"/>
              </a:rPr>
              <a:t> ta </a:t>
            </a:r>
            <a:r>
              <a:rPr lang="en-US" sz="3200" dirty="0" err="1" smtClean="0">
                <a:latin typeface="time new roman"/>
              </a:rPr>
              <a:t>thực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hiện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những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thao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tác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nào</a:t>
            </a:r>
            <a:r>
              <a:rPr lang="en-US" sz="3200" dirty="0" smtClean="0">
                <a:latin typeface="time new roman"/>
              </a:rPr>
              <a:t>? </a:t>
            </a:r>
            <a:r>
              <a:rPr lang="en-US" sz="3200" dirty="0" err="1" smtClean="0">
                <a:latin typeface="time new roman"/>
              </a:rPr>
              <a:t>Hãy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sắp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xếp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thứ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tự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các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thao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tác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sau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cho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đúng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trình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tự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thực</a:t>
            </a:r>
            <a:r>
              <a:rPr lang="en-US" sz="3200" dirty="0" smtClean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hiện</a:t>
            </a:r>
            <a:r>
              <a:rPr lang="en-US" sz="3200" dirty="0" smtClean="0">
                <a:latin typeface="time new roman"/>
              </a:rPr>
              <a:t>.</a:t>
            </a:r>
            <a:endParaRPr lang="en-US" sz="3200" dirty="0">
              <a:latin typeface="time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312" y="228600"/>
            <a:ext cx="519508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250515"/>
            <a:ext cx="1044970" cy="1181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833" y="29718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Bước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1.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Insert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833" y="3513458"/>
            <a:ext cx="71762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Bước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2.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vị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trí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số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trang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trong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hộp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time new roman"/>
            </a:endParaRPr>
          </a:p>
          <a:p>
            <a:endParaRPr lang="en-US" sz="3200" dirty="0" smtClean="0">
              <a:solidFill>
                <a:schemeClr val="tx2">
                  <a:lumMod val="50000"/>
                </a:schemeClr>
              </a:solidFill>
              <a:latin typeface="time new roman"/>
            </a:endParaRPr>
          </a:p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thoại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Simple                  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để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vị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trí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số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trang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ở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dưới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của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trang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 new roman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613" y="4011109"/>
            <a:ext cx="168314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115" y="5486400"/>
            <a:ext cx="7938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Bước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3.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Page Number       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chọn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 new roman"/>
              </a:rPr>
              <a:t> Bottom of Page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 new roman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575561"/>
            <a:ext cx="742951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17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2267</TotalTime>
  <Words>1884</Words>
  <Application>Microsoft Office PowerPoint</Application>
  <PresentationFormat>On-screen Show (4:3)</PresentationFormat>
  <Paragraphs>143</Paragraphs>
  <Slides>15</Slides>
  <Notes>9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nguyenthao</dc:creator>
  <cp:lastModifiedBy>SKY</cp:lastModifiedBy>
  <cp:revision>175</cp:revision>
  <dcterms:created xsi:type="dcterms:W3CDTF">2018-10-03T13:53:52Z</dcterms:created>
  <dcterms:modified xsi:type="dcterms:W3CDTF">2021-02-26T02:05:31Z</dcterms:modified>
</cp:coreProperties>
</file>