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7" r:id="rId3"/>
    <p:sldId id="291" r:id="rId4"/>
    <p:sldId id="260" r:id="rId5"/>
    <p:sldId id="274" r:id="rId6"/>
    <p:sldId id="289" r:id="rId7"/>
    <p:sldId id="288" r:id="rId8"/>
    <p:sldId id="278" r:id="rId9"/>
    <p:sldId id="292" r:id="rId10"/>
    <p:sldId id="279" r:id="rId11"/>
    <p:sldId id="280" r:id="rId12"/>
    <p:sldId id="281" r:id="rId13"/>
    <p:sldId id="293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E1637"/>
    <a:srgbClr val="6AA818"/>
    <a:srgbClr val="AC14AC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9E604-B425-4280-86A0-C058168C906A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13FA7-D5D6-4B2C-979A-694C7D8C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9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*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ỔN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ĐỊNH LỚP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</a:p>
          <a:p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- GV</a:t>
            </a:r>
            <a:r>
              <a:rPr lang="en-US" sz="1200" b="1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1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trưởng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SĨ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SỐ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nay?                  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-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ơn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 SĨ SỐ, SỐ LƯỢNG VẮNG, TÊN HS VẮNG LÊN BẢNG (NẾU CÓ)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HOẠT ĐỘNG KHỞI ĐỘNG, GIỚI THIỆU BÀI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sẵn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sẵn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- 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xong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01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bày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(*GV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-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xong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khuyến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khích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2/ GV DẪN</a:t>
            </a:r>
            <a:r>
              <a:rPr lang="en-US" b="1" baseline="0" dirty="0" smtClean="0"/>
              <a:t> GIẢI VÀ HỎI: </a:t>
            </a:r>
            <a:r>
              <a:rPr lang="en-US" baseline="0" dirty="0" smtClean="0"/>
              <a:t> </a:t>
            </a:r>
          </a:p>
          <a:p>
            <a:r>
              <a:rPr lang="en-US" i="1" baseline="0" dirty="0" smtClean="0"/>
              <a:t>  </a:t>
            </a:r>
            <a:r>
              <a:rPr lang="en-US" i="0" baseline="0" dirty="0" smtClean="0"/>
              <a:t>- </a:t>
            </a:r>
            <a:r>
              <a:rPr lang="en-US" i="0" baseline="0" dirty="0" err="1" smtClean="0"/>
              <a:t>Các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em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hãy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quan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sát</a:t>
            </a:r>
            <a:r>
              <a:rPr lang="en-US" i="0" baseline="0" dirty="0" smtClean="0"/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tức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sánh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CÓ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THỂ GỢI Ý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nằm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nằm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baseline="0" dirty="0" smtClean="0"/>
          </a:p>
          <a:p>
            <a:r>
              <a:rPr lang="en-US" baseline="0" dirty="0" smtClean="0"/>
              <a:t>  - </a:t>
            </a:r>
            <a:r>
              <a:rPr lang="en-US" b="1" baseline="0" dirty="0" smtClean="0"/>
              <a:t>GV HỎI: </a:t>
            </a:r>
            <a:r>
              <a:rPr lang="en-US" baseline="0" dirty="0" smtClean="0"/>
              <a:t>“</a:t>
            </a:r>
            <a:r>
              <a:rPr lang="en-US" b="1" baseline="0" dirty="0" err="1" smtClean="0"/>
              <a:t>Bạn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nào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nhận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xét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bạn</a:t>
            </a:r>
            <a:r>
              <a:rPr lang="en-US" b="1" baseline="0" dirty="0" smtClean="0"/>
              <a:t>?” 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GV </a:t>
            </a:r>
            <a:r>
              <a:rPr lang="en-US" b="1" baseline="0" dirty="0" err="1" smtClean="0"/>
              <a:t>chốt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lại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HS: </a:t>
            </a:r>
            <a:r>
              <a:rPr lang="en-US" b="1" baseline="0" dirty="0" err="1" smtClean="0"/>
              <a:t>Như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vậy</a:t>
            </a:r>
            <a:r>
              <a:rPr lang="en-US" b="1" baseline="0" dirty="0" smtClean="0"/>
              <a:t>, </a:t>
            </a:r>
          </a:p>
          <a:p>
            <a:pPr marL="0" indent="0">
              <a:buFontTx/>
              <a:buNone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nằm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b="1" i="1" baseline="0" dirty="0" smtClean="0"/>
              <a:t>- GV </a:t>
            </a:r>
            <a:r>
              <a:rPr lang="en-US" b="1" i="1" baseline="0" dirty="0" err="1" smtClean="0"/>
              <a:t>hỏi</a:t>
            </a:r>
            <a:r>
              <a:rPr lang="en-US" b="1" i="1" baseline="0" dirty="0" smtClean="0"/>
              <a:t>:  “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dễ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    </a:t>
            </a:r>
            <a:endParaRPr lang="en-US" b="0" i="1" baseline="0" dirty="0" smtClean="0"/>
          </a:p>
          <a:p>
            <a:r>
              <a:rPr lang="en-US" b="1" baseline="0" dirty="0" smtClean="0"/>
              <a:t>  - GV </a:t>
            </a:r>
            <a:r>
              <a:rPr lang="en-US" b="1" baseline="0" dirty="0" err="1" smtClean="0"/>
              <a:t>kết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luận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Như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vậy</a:t>
            </a:r>
            <a:r>
              <a:rPr lang="en-US" b="1" baseline="0" dirty="0" smtClean="0"/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“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vở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6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5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HS: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SGK)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giữ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phím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phím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 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HĐ2.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bước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ãy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SGK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(ta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chọn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thẻ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 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mẫu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trước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mẫu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BT1.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chỗ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trống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(…) ở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bên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b="1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nút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trắc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</a:p>
          <a:p>
            <a:r>
              <a:rPr lang="en-US" b="1" i="1" dirty="0" smtClean="0"/>
              <a:t>BÀI</a:t>
            </a:r>
            <a:r>
              <a:rPr lang="en-US" b="1" i="1" baseline="0" dirty="0" smtClean="0"/>
              <a:t> TẬP </a:t>
            </a:r>
            <a:r>
              <a:rPr lang="en-US" b="1" i="1" dirty="0" smtClean="0"/>
              <a:t>1:</a:t>
            </a:r>
            <a:r>
              <a:rPr lang="en-US" i="1" dirty="0" smtClean="0"/>
              <a:t> </a:t>
            </a:r>
            <a:r>
              <a:rPr lang="en-US" i="1" dirty="0" err="1" smtClean="0"/>
              <a:t>Hãy</a:t>
            </a:r>
            <a:r>
              <a:rPr lang="en-US" i="1" dirty="0" smtClean="0"/>
              <a:t> </a:t>
            </a:r>
            <a:r>
              <a:rPr lang="en-US" i="1" dirty="0" err="1" smtClean="0"/>
              <a:t>điền</a:t>
            </a:r>
            <a:r>
              <a:rPr lang="en-US" i="1" dirty="0" smtClean="0"/>
              <a:t> </a:t>
            </a:r>
            <a:r>
              <a:rPr lang="en-US" i="1" dirty="0" err="1" smtClean="0"/>
              <a:t>các</a:t>
            </a:r>
            <a:r>
              <a:rPr lang="en-US" i="1" dirty="0" smtClean="0"/>
              <a:t> </a:t>
            </a:r>
            <a:r>
              <a:rPr lang="en-US" i="1" dirty="0" err="1" smtClean="0"/>
              <a:t>nút</a:t>
            </a:r>
            <a:r>
              <a:rPr lang="en-US" i="1" dirty="0" smtClean="0"/>
              <a:t> </a:t>
            </a:r>
            <a:r>
              <a:rPr lang="en-US" i="1" dirty="0" err="1" smtClean="0"/>
              <a:t>lệnh</a:t>
            </a:r>
            <a:r>
              <a:rPr lang="en-US" i="1" dirty="0" smtClean="0"/>
              <a:t> </a:t>
            </a:r>
            <a:r>
              <a:rPr lang="en-US" i="1" dirty="0" err="1" smtClean="0"/>
              <a:t>thích</a:t>
            </a:r>
            <a:r>
              <a:rPr lang="en-US" i="1" dirty="0" smtClean="0"/>
              <a:t> </a:t>
            </a:r>
            <a:r>
              <a:rPr lang="en-US" i="1" dirty="0" err="1" smtClean="0"/>
              <a:t>hợp</a:t>
            </a:r>
            <a:r>
              <a:rPr lang="en-US" i="1" dirty="0" smtClean="0"/>
              <a:t> </a:t>
            </a:r>
            <a:r>
              <a:rPr lang="en-US" i="1" dirty="0" err="1" smtClean="0"/>
              <a:t>đã</a:t>
            </a:r>
            <a:r>
              <a:rPr lang="en-US" i="1" dirty="0" smtClean="0"/>
              <a:t> </a:t>
            </a:r>
            <a:r>
              <a:rPr lang="en-US" i="1" dirty="0" err="1" smtClean="0"/>
              <a:t>được</a:t>
            </a:r>
            <a:r>
              <a:rPr lang="en-US" i="1" dirty="0" smtClean="0"/>
              <a:t> </a:t>
            </a:r>
            <a:r>
              <a:rPr lang="en-US" i="1" dirty="0" err="1" smtClean="0"/>
              <a:t>đánh</a:t>
            </a:r>
            <a:r>
              <a:rPr lang="en-US" i="1" dirty="0" smtClean="0"/>
              <a:t> </a:t>
            </a:r>
            <a:r>
              <a:rPr lang="en-US" i="1" dirty="0" err="1" smtClean="0"/>
              <a:t>số</a:t>
            </a:r>
            <a:r>
              <a:rPr lang="en-US" i="1" dirty="0" smtClean="0"/>
              <a:t> </a:t>
            </a:r>
            <a:r>
              <a:rPr lang="en-US" i="1" dirty="0" err="1" smtClean="0"/>
              <a:t>dưới</a:t>
            </a:r>
            <a:r>
              <a:rPr lang="en-US" i="1" dirty="0" smtClean="0"/>
              <a:t> </a:t>
            </a:r>
            <a:r>
              <a:rPr lang="en-US" i="1" dirty="0" err="1" smtClean="0"/>
              <a:t>đây</a:t>
            </a:r>
            <a:r>
              <a:rPr lang="en-US" i="1" dirty="0" smtClean="0"/>
              <a:t> </a:t>
            </a:r>
            <a:r>
              <a:rPr lang="en-US" i="1" dirty="0" err="1" smtClean="0"/>
              <a:t>vào</a:t>
            </a:r>
            <a:r>
              <a:rPr lang="en-US" i="1" dirty="0" smtClean="0"/>
              <a:t> </a:t>
            </a:r>
            <a:r>
              <a:rPr lang="en-US" i="1" dirty="0" err="1" smtClean="0"/>
              <a:t>chỗ</a:t>
            </a:r>
            <a:r>
              <a:rPr lang="en-US" i="1" dirty="0" smtClean="0"/>
              <a:t> </a:t>
            </a:r>
            <a:r>
              <a:rPr lang="en-US" i="1" dirty="0" err="1" smtClean="0"/>
              <a:t>trống</a:t>
            </a:r>
            <a:r>
              <a:rPr lang="en-US" i="1" dirty="0" smtClean="0"/>
              <a:t> (…) ở </a:t>
            </a:r>
            <a:r>
              <a:rPr lang="en-US" i="1" dirty="0" err="1" smtClean="0"/>
              <a:t>các</a:t>
            </a:r>
            <a:r>
              <a:rPr lang="en-US" i="1" dirty="0" smtClean="0"/>
              <a:t> </a:t>
            </a:r>
            <a:r>
              <a:rPr lang="en-US" i="1" dirty="0" err="1" smtClean="0"/>
              <a:t>dòng</a:t>
            </a:r>
            <a:r>
              <a:rPr lang="en-US" i="1" dirty="0" smtClean="0"/>
              <a:t> </a:t>
            </a:r>
            <a:r>
              <a:rPr lang="en-US" i="1" dirty="0" err="1" smtClean="0"/>
              <a:t>bên</a:t>
            </a:r>
            <a:r>
              <a:rPr lang="en-US" i="1" dirty="0" smtClean="0"/>
              <a:t> </a:t>
            </a:r>
            <a:r>
              <a:rPr lang="en-US" i="1" dirty="0" err="1" smtClean="0"/>
              <a:t>dưới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Cột</a:t>
            </a:r>
            <a:endParaRPr lang="en-US" dirty="0" smtClean="0"/>
          </a:p>
          <a:p>
            <a:r>
              <a:rPr lang="en-US" dirty="0" err="1" smtClean="0"/>
              <a:t>hàng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6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44D829-CAED-4192-9035-87819003E64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2250C5E2-5145-4F20-ABCD-210D2DBC297E}" type="slidenum">
              <a:rPr lang="en-US" sz="1200">
                <a:latin typeface="+mn-lt"/>
              </a:rPr>
              <a:pPr>
                <a:defRPr/>
              </a:pPr>
              <a:t>14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467F7-54BC-4904-8B59-7862A3BD21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80EF-B06E-4C70-ACF5-0E651995210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8.gif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wmf"/><Relationship Id="rId1" Type="http://schemas.openxmlformats.org/officeDocument/2006/relationships/audio" Target="file:///D:\CH&#7840;Y(%202010-2011)\NH&#7840;C%20THI&#7870;U%20NHI\Em%20Yeu%20Truong%20Em%20-%20Top%20Ca%20%5bNCT%2078634184931593125000%5d.mp3" TargetMode="External"/><Relationship Id="rId6" Type="http://schemas.openxmlformats.org/officeDocument/2006/relationships/image" Target="../media/image3.wmf"/><Relationship Id="rId11" Type="http://schemas.openxmlformats.org/officeDocument/2006/relationships/image" Target="../media/image7.gif"/><Relationship Id="rId5" Type="http://schemas.openxmlformats.org/officeDocument/2006/relationships/image" Target="../media/image2.gif"/><Relationship Id="rId15" Type="http://schemas.openxmlformats.org/officeDocument/2006/relationships/image" Target="../media/image11.gif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AN2011-2012\quyen3\tambiet%20-%20Copy.wav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7772400" cy="693419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</a:t>
            </a:r>
            <a:r>
              <a:rPr lang="en-US" sz="48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 </a:t>
            </a:r>
            <a:r>
              <a:rPr lang="en-US" sz="4800" kern="1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QUÝ </a:t>
            </a:r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 CÔ GIÁO </a:t>
            </a:r>
            <a:r>
              <a:rPr lang="en-US" sz="48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 CÁC EM HỌC SINH</a:t>
            </a:r>
            <a:endParaRPr lang="en-US" sz="48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2487613" y="5148263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 new roman"/>
              </a:rPr>
              <a:t>Lớp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5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"/>
            </a:endParaRPr>
          </a:p>
        </p:txBody>
      </p:sp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1792466" y="6015038"/>
            <a:ext cx="5294133" cy="466427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FF6699"/>
                </a:solidFill>
                <a:latin typeface="time new roman"/>
                <a:cs typeface="Traditional Arabic" pitchFamily="18" charset="-78"/>
              </a:rPr>
              <a:t>Giáo</a:t>
            </a:r>
            <a:r>
              <a:rPr lang="en-US" altLang="en-US" sz="2400" b="1" dirty="0" smtClean="0">
                <a:solidFill>
                  <a:srgbClr val="FF6699"/>
                </a:solidFill>
                <a:latin typeface="time new roman"/>
                <a:cs typeface="Traditional Arabic" pitchFamily="18" charset="-78"/>
              </a:rPr>
              <a:t> </a:t>
            </a:r>
            <a:r>
              <a:rPr lang="en-US" altLang="en-US" sz="2400" b="1" dirty="0" err="1" smtClean="0">
                <a:solidFill>
                  <a:srgbClr val="FF6699"/>
                </a:solidFill>
                <a:latin typeface="time new roman"/>
                <a:cs typeface="Traditional Arabic" pitchFamily="18" charset="-78"/>
              </a:rPr>
              <a:t>viên</a:t>
            </a:r>
            <a:r>
              <a:rPr lang="en-US" altLang="en-US" sz="2400" b="1" dirty="0" smtClean="0">
                <a:solidFill>
                  <a:srgbClr val="FF6699"/>
                </a:solidFill>
                <a:latin typeface="time new roman"/>
                <a:cs typeface="Traditional Arabic" pitchFamily="18" charset="-78"/>
              </a:rPr>
              <a:t>: </a:t>
            </a:r>
            <a:r>
              <a:rPr lang="en-US" altLang="en-US" sz="2400" b="1" dirty="0" err="1" smtClean="0">
                <a:solidFill>
                  <a:srgbClr val="FF6699"/>
                </a:solidFill>
                <a:latin typeface="time new roman"/>
                <a:cs typeface="Traditional Arabic" pitchFamily="18" charset="-78"/>
              </a:rPr>
              <a:t>Nguyễn</a:t>
            </a:r>
            <a:r>
              <a:rPr lang="en-US" altLang="en-US" sz="2400" b="1" dirty="0" smtClean="0">
                <a:solidFill>
                  <a:srgbClr val="FF6699"/>
                </a:solidFill>
                <a:latin typeface="time new roman"/>
                <a:cs typeface="Traditional Arabic" pitchFamily="18" charset="-78"/>
              </a:rPr>
              <a:t> </a:t>
            </a:r>
            <a:r>
              <a:rPr lang="en-US" altLang="en-US" sz="2400" b="1" dirty="0" err="1" smtClean="0">
                <a:solidFill>
                  <a:srgbClr val="FF6699"/>
                </a:solidFill>
                <a:latin typeface="time new roman"/>
                <a:cs typeface="Traditional Arabic" pitchFamily="18" charset="-78"/>
              </a:rPr>
              <a:t>Thị</a:t>
            </a:r>
            <a:r>
              <a:rPr lang="en-US" altLang="en-US" sz="2400" b="1" dirty="0" smtClean="0">
                <a:solidFill>
                  <a:srgbClr val="FF6699"/>
                </a:solidFill>
                <a:latin typeface="time new roman"/>
                <a:cs typeface="Traditional Arabic" pitchFamily="18" charset="-78"/>
              </a:rPr>
              <a:t> </a:t>
            </a:r>
            <a:r>
              <a:rPr lang="en-US" altLang="en-US" sz="2400" b="1" dirty="0" err="1" smtClean="0">
                <a:solidFill>
                  <a:srgbClr val="FF6699"/>
                </a:solidFill>
                <a:latin typeface="time new roman"/>
                <a:cs typeface="Traditional Arabic" pitchFamily="18" charset="-78"/>
              </a:rPr>
              <a:t>Thảo</a:t>
            </a:r>
            <a:r>
              <a:rPr lang="en-US" altLang="en-US" sz="2400" b="1" dirty="0" smtClean="0">
                <a:solidFill>
                  <a:srgbClr val="FF6699"/>
                </a:solidFill>
                <a:latin typeface="time new roman"/>
                <a:cs typeface="Traditional Arabic" pitchFamily="18" charset="-78"/>
              </a:rPr>
              <a:t> </a:t>
            </a:r>
            <a:endParaRPr lang="en-US" altLang="en-US" sz="2400" b="1" dirty="0">
              <a:solidFill>
                <a:srgbClr val="FF6699"/>
              </a:solidFill>
              <a:latin typeface="time new roman"/>
              <a:cs typeface="Traditional Arabic" pitchFamily="18" charset="-78"/>
            </a:endParaRPr>
          </a:p>
        </p:txBody>
      </p:sp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5407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Em Yeu Truong Em - Top Ca [NCT 7863418493159312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17988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42100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1497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129088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1148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17036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book_page_flip_hb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17526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Picture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-15240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Picture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5400000">
            <a:off x="7617619" y="23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Picture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6200000">
            <a:off x="-186352" y="5304677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 descr="Picture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0800000">
            <a:off x="7467600" y="533400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bar0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n 3"/>
          <p:cNvSpPr/>
          <p:nvPr/>
        </p:nvSpPr>
        <p:spPr>
          <a:xfrm>
            <a:off x="8458201" y="5376864"/>
            <a:ext cx="675408" cy="667182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8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3" fill="hold"/>
                                        <p:tgtEl>
                                          <p:spTgt spid="101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1379" grpId="0" animBg="1"/>
      <p:bldP spid="101381" grpId="0" animBg="1"/>
      <p:bldP spid="101381" grpId="1" animBg="1"/>
      <p:bldP spid="101381" grpId="2" animBg="1"/>
      <p:bldP spid="101387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312" y="228600"/>
            <a:ext cx="51950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3058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 new roman"/>
              </a:rPr>
              <a:t>Để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đánh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số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trang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văn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bản</a:t>
            </a:r>
            <a:r>
              <a:rPr lang="en-US" sz="3200" dirty="0" smtClean="0">
                <a:latin typeface="time new roman"/>
              </a:rPr>
              <a:t> ta </a:t>
            </a:r>
            <a:r>
              <a:rPr lang="en-US" sz="3200" dirty="0" err="1" smtClean="0">
                <a:latin typeface="time new roman"/>
              </a:rPr>
              <a:t>thực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hiện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như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sau</a:t>
            </a:r>
            <a:r>
              <a:rPr lang="en-US" sz="3200" dirty="0" smtClean="0">
                <a:latin typeface="time new roman"/>
              </a:rPr>
              <a:t>: </a:t>
            </a:r>
            <a:endParaRPr lang="en-US" sz="3200" dirty="0"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266" y="2432020"/>
            <a:ext cx="668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1.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Insert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266" y="4353818"/>
            <a:ext cx="7204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3.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vị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trí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số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trong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hộp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thoại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Simple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                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để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vị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trí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số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ở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dưới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của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266" y="3276600"/>
            <a:ext cx="8030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2.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Page Number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      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Bottom of Page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11" y="4953000"/>
            <a:ext cx="168314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171" y="3303740"/>
            <a:ext cx="74295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29230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 new roman"/>
              </a:rPr>
              <a:t>B. HOẠT ĐỘNG THỰC HÀNH</a:t>
            </a:r>
            <a:endParaRPr lang="en-US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1066800"/>
            <a:ext cx="891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4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 new roman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ngang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 new roman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muốn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 new roman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chèn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(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dạng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 new roman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326800"/>
              </p:ext>
            </p:extLst>
          </p:nvPr>
        </p:nvGraphicFramePr>
        <p:xfrm>
          <a:off x="228600" y="3810000"/>
          <a:ext cx="8686800" cy="28955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453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time new roman"/>
                        </a:rPr>
                        <a:t>Bảng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 new roman"/>
                        </a:rPr>
                        <a:t>thống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 new roman"/>
                        </a:rPr>
                        <a:t>kê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 new roman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 new roman"/>
                        </a:rPr>
                        <a:t>liệu</a:t>
                      </a:r>
                      <a:endParaRPr lang="en-US" sz="2800" dirty="0">
                        <a:solidFill>
                          <a:srgbClr val="00B050"/>
                        </a:solidFill>
                        <a:latin typeface="time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533400"/>
            <a:ext cx="8989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C. HOẠT ĐỘNG ỨNG DỤNG, MỞ RỘNG</a:t>
            </a:r>
            <a:endParaRPr kumimoji="0" lang="en-US" sz="360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 new roman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Cách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tạo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tiêu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đề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:</a:t>
            </a:r>
          </a:p>
          <a:p>
            <a:pPr>
              <a:buFontTx/>
              <a:buChar char="-"/>
            </a:pP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Nháy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vào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thẻ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Insert,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chọn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Header</a:t>
            </a:r>
          </a:p>
          <a:p>
            <a:pPr>
              <a:buFontTx/>
              <a:buChar char="-"/>
            </a:pP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time new roman"/>
            </a:endParaRPr>
          </a:p>
          <a:p>
            <a:pPr>
              <a:buFontTx/>
              <a:buChar char="-"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Chọn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Exit Header                 .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Gõ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vào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nội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dung</a:t>
            </a:r>
          </a:p>
          <a:p>
            <a:pPr>
              <a:buFontTx/>
              <a:buChar char="-"/>
            </a:pP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time new roman"/>
            </a:endParaRPr>
          </a:p>
          <a:p>
            <a:pPr>
              <a:buFontTx/>
              <a:buChar char="-"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Bấm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Esc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để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quay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về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trang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soạn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thảo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time new roman"/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192" y="20574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8054" y="3315998"/>
            <a:ext cx="17573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858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 new roman"/>
              </a:rPr>
              <a:t>V. CỦNG CỐ, DẶN DÒ</a:t>
            </a:r>
            <a:endParaRPr lang="en-US" sz="44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680" y="2326245"/>
            <a:ext cx="67313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548" y="3962400"/>
            <a:ext cx="764392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 new roman"/>
              </a:rPr>
              <a:t>Thực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hành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định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dạng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>
                <a:latin typeface="time new roman"/>
              </a:rPr>
              <a:t>V</a:t>
            </a:r>
            <a:r>
              <a:rPr lang="en-US" sz="3600" dirty="0" err="1" smtClean="0">
                <a:latin typeface="time new roman"/>
              </a:rPr>
              <a:t>ăn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bản</a:t>
            </a:r>
            <a:r>
              <a:rPr lang="en-US" sz="3600" dirty="0" smtClean="0">
                <a:latin typeface="time new roman"/>
              </a:rPr>
              <a:t> 1 </a:t>
            </a:r>
            <a:r>
              <a:rPr lang="en-US" sz="3600" dirty="0" err="1" smtClean="0">
                <a:latin typeface="time new roman"/>
              </a:rPr>
              <a:t>giống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>
                <a:latin typeface="time new roman"/>
              </a:rPr>
              <a:t>V</a:t>
            </a:r>
            <a:r>
              <a:rPr lang="en-US" sz="3600" dirty="0" err="1" smtClean="0">
                <a:latin typeface="time new roman"/>
              </a:rPr>
              <a:t>ăn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bản</a:t>
            </a:r>
            <a:r>
              <a:rPr lang="en-US" sz="3600" dirty="0" smtClean="0">
                <a:latin typeface="time new roman"/>
              </a:rPr>
              <a:t> 2 ở </a:t>
            </a:r>
            <a:r>
              <a:rPr lang="en-US" sz="3600" dirty="0" err="1" smtClean="0">
                <a:latin typeface="time new roman"/>
              </a:rPr>
              <a:t>phần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đầu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bài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học</a:t>
            </a:r>
            <a:r>
              <a:rPr lang="en-US" sz="3600" dirty="0" smtClean="0">
                <a:latin typeface="time new roman"/>
              </a:rPr>
              <a:t> </a:t>
            </a:r>
            <a:endParaRPr lang="en-US" sz="3600" dirty="0"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55912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:\hinh\khunghinh\muare_asia_babyvol29_1_9364279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91966" y="0"/>
            <a:ext cx="76113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54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mbiet - Cop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47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5202" y="23622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-Về nhà tập tạo đường viền cho trang, tạo bảng, chèn hình ảnh, đánh số trang và tạo tiêu đề đầu, cuối trang.</a:t>
            </a:r>
          </a:p>
          <a:p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Đọc trước Bài 5:Thực hành tổng hợp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4" name="Bitmap Image" r:id="rId5" imgW="6304762" imgH="5180952" progId="PBrush">
                  <p:embed/>
                </p:oleObj>
              </mc:Choice>
              <mc:Fallback>
                <p:oleObj name="Bitmap Image" r:id="rId5" imgW="6304762" imgH="518095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WordArt 15"/>
          <p:cNvSpPr>
            <a:spLocks noChangeArrowheads="1" noChangeShapeType="1" noTextEdit="1"/>
          </p:cNvSpPr>
          <p:nvPr/>
        </p:nvSpPr>
        <p:spPr bwMode="auto">
          <a:xfrm>
            <a:off x="1524000" y="1458913"/>
            <a:ext cx="64770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5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100000">
                      <a:srgbClr val="99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Xin chân thành cảm ơn quý thầy cô và các em học sinh !</a:t>
            </a:r>
            <a:endParaRPr lang="en-US" sz="54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CC"/>
                  </a:gs>
                  <a:gs pos="100000">
                    <a:srgbClr val="9900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2" name="Sun 1"/>
          <p:cNvSpPr/>
          <p:nvPr/>
        </p:nvSpPr>
        <p:spPr>
          <a:xfrm>
            <a:off x="6248400" y="5791200"/>
            <a:ext cx="838200" cy="609600"/>
          </a:xfrm>
          <a:prstGeom prst="su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76400" y="34161"/>
            <a:ext cx="6934200" cy="59574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bg1"/>
                </a:solidFill>
                <a:latin typeface="time new roman"/>
              </a:rPr>
              <a:t>Quan</a:t>
            </a:r>
            <a:r>
              <a:rPr lang="en-US" sz="3600" b="1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 new roman"/>
              </a:rPr>
              <a:t>sát</a:t>
            </a:r>
            <a:r>
              <a:rPr lang="en-US" sz="3600" b="1" i="1" dirty="0" smtClean="0">
                <a:solidFill>
                  <a:schemeClr val="bg1"/>
                </a:solidFill>
                <a:latin typeface="time new roman"/>
              </a:rPr>
              <a:t> 2 </a:t>
            </a:r>
            <a:r>
              <a:rPr lang="en-US" sz="3600" b="1" i="1" dirty="0" err="1" smtClean="0">
                <a:solidFill>
                  <a:schemeClr val="bg1"/>
                </a:solidFill>
                <a:latin typeface="time new roman"/>
              </a:rPr>
              <a:t>văn</a:t>
            </a:r>
            <a:r>
              <a:rPr lang="en-US" sz="3600" b="1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 new roman"/>
              </a:rPr>
              <a:t>bản</a:t>
            </a:r>
            <a:endParaRPr lang="en-US" sz="3600" b="1" i="1" dirty="0">
              <a:solidFill>
                <a:schemeClr val="bg1"/>
              </a:solidFill>
              <a:latin typeface="time new roman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5990" t="21585" r="65312" b="8470"/>
          <a:stretch/>
        </p:blipFill>
        <p:spPr bwMode="auto">
          <a:xfrm>
            <a:off x="-76200" y="748145"/>
            <a:ext cx="3962400" cy="496685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22272" t="22405" r="21970" b="7650"/>
          <a:stretch/>
        </p:blipFill>
        <p:spPr bwMode="auto">
          <a:xfrm>
            <a:off x="3886200" y="748145"/>
            <a:ext cx="5099137" cy="4966855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818216"/>
            <a:ext cx="33527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 new roman"/>
              </a:rPr>
              <a:t>VĂN BẢN 1</a:t>
            </a:r>
            <a:endParaRPr lang="en-US" sz="28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1332" y="5828654"/>
            <a:ext cx="31242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 new roman"/>
              </a:rPr>
              <a:t>VĂN BẢN 2</a:t>
            </a:r>
            <a:endParaRPr lang="en-US" sz="2800" dirty="0"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141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1"/>
            <a:ext cx="7239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888"/>
            <a:ext cx="1219200" cy="128587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3000" y="5100962"/>
            <a:ext cx="7545496" cy="144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Văn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bản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2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đã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được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định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dạng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trang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văn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bản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nên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đẹp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hơn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dễ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nhìn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hơn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6231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 new roman"/>
              </a:rPr>
              <a:t>BÀI 4: </a:t>
            </a: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 new roman"/>
              </a:rPr>
              <a:t>ĐỊNH DẠNG TRANG VĂN BẢN, ĐÁNH SỐ TRANG TRONG VĂN BẢN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time new roman"/>
            </a:endParaRPr>
          </a:p>
        </p:txBody>
      </p:sp>
      <p:pic>
        <p:nvPicPr>
          <p:cNvPr id="3" name="Picture 25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15240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Picture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2795587" y="3252787"/>
            <a:ext cx="6097587" cy="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Picture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81000" y="6477000"/>
            <a:ext cx="856456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Picture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845969" y="3374231"/>
            <a:ext cx="6188075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50187" y="1588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217005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time new roman"/>
              </a:rPr>
              <a:t>A.HOẠT ĐỘNG CƠ BẢN</a:t>
            </a:r>
            <a:endParaRPr lang="en-US" sz="4000" dirty="0">
              <a:solidFill>
                <a:srgbClr val="00B0F0"/>
              </a:solidFill>
              <a:latin typeface="time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920735"/>
            <a:ext cx="838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1. Tạo một văn bản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mới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nhiều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trắng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574" y="4509998"/>
            <a:ext cx="788828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Để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tạo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được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nhiều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trắng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liên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tiếp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em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giữ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phím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Ctrl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và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 new roman"/>
              </a:rPr>
              <a:t>nhấn</a:t>
            </a:r>
            <a:r>
              <a:rPr lang="en-US" sz="3600" dirty="0" smtClean="0">
                <a:solidFill>
                  <a:srgbClr val="FFFF00"/>
                </a:solidFill>
                <a:latin typeface="time new roman"/>
              </a:rPr>
              <a:t> Enter</a:t>
            </a:r>
            <a:endParaRPr lang="en-US" sz="3600" dirty="0">
              <a:solidFill>
                <a:srgbClr val="FFFF00"/>
              </a:solidFill>
              <a:latin typeface="time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7110413" cy="2286000"/>
          </a:xfrm>
        </p:spPr>
      </p:pic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7239000" cy="707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</a:rPr>
              <a:t>2. Định dạng trang văn bản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5562600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Page Layout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048000" y="3276600"/>
            <a:ext cx="1509245" cy="2072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1371599"/>
            <a:ext cx="82296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Để định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dạng trang văn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bản ta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( ta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thẻ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) ?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4" name="Picture 1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41132"/>
            <a:ext cx="685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62694"/>
            <a:ext cx="889685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</a:rPr>
              <a:t>*BÀI TẬP 1 (NHÓM 1, 2), </a:t>
            </a:r>
            <a:r>
              <a:rPr lang="en-US" sz="3600" b="1" i="1" dirty="0" smtClean="0">
                <a:solidFill>
                  <a:srgbClr val="FF0000"/>
                </a:solidFill>
              </a:rPr>
              <a:t>BÀI TẬP 2 ( NHÓM 3, 4)</a:t>
            </a:r>
            <a:endParaRPr lang="en-US" sz="3600" i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04800"/>
            <a:ext cx="43434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 new roman"/>
              </a:rPr>
              <a:t>BÀI TẬP TRẮC NGHIỆM</a:t>
            </a:r>
            <a:endParaRPr lang="en-US" sz="2800" dirty="0">
              <a:latin typeface="time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4343400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 new roman"/>
              </a:rPr>
              <a:t>BT1. </a:t>
            </a:r>
            <a:r>
              <a:rPr lang="en-US" dirty="0" err="1" smtClean="0">
                <a:latin typeface="time new roman"/>
              </a:rPr>
              <a:t>Hãy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điền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thích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hợp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đã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được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đánh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số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dưới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đây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vào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chỗ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trống</a:t>
            </a:r>
            <a:r>
              <a:rPr lang="en-US" dirty="0" smtClean="0">
                <a:latin typeface="time new roman"/>
              </a:rPr>
              <a:t> (…) ở </a:t>
            </a:r>
            <a:r>
              <a:rPr lang="en-US" dirty="0" err="1" smtClean="0">
                <a:latin typeface="time new roman"/>
              </a:rPr>
              <a:t>dòng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dòng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bên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dưới</a:t>
            </a:r>
            <a:r>
              <a:rPr lang="en-US" dirty="0" smtClean="0">
                <a:latin typeface="time new roman"/>
              </a:rPr>
              <a:t>: </a:t>
            </a:r>
          </a:p>
          <a:p>
            <a:r>
              <a:rPr lang="en-US" dirty="0" smtClean="0">
                <a:latin typeface="time new roman"/>
              </a:rPr>
              <a:t>                                                          </a:t>
            </a:r>
          </a:p>
          <a:p>
            <a:r>
              <a:rPr lang="en-US" dirty="0" smtClean="0">
                <a:latin typeface="time new roman"/>
              </a:rPr>
              <a:t>            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</a:t>
            </a:r>
            <a:r>
              <a:rPr lang="en-US" b="1" dirty="0" smtClean="0">
                <a:latin typeface="time new roman"/>
              </a:rPr>
              <a:t>1            2             3                4</a:t>
            </a:r>
          </a:p>
          <a:p>
            <a:endParaRPr lang="en-US" b="1" dirty="0" smtClean="0">
              <a:latin typeface="time new roman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tạo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đường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viền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………………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tạo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………………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 …………….. </a:t>
            </a:r>
            <a:r>
              <a:rPr lang="en-US" dirty="0" err="1" smtClean="0">
                <a:latin typeface="time new roman"/>
              </a:rPr>
              <a:t>dùng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 new roman"/>
              </a:rPr>
              <a:t>Ta </a:t>
            </a:r>
            <a:r>
              <a:rPr lang="en-US" dirty="0" err="1" smtClean="0">
                <a:latin typeface="time new roman"/>
              </a:rPr>
              <a:t>có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thêt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kích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cỡ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bằng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sử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dụng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….........</a:t>
            </a:r>
          </a:p>
          <a:p>
            <a:pPr marL="342900" indent="-342900">
              <a:buAutoNum type="arabicPeriod"/>
            </a:pPr>
            <a:endParaRPr lang="en-US" dirty="0">
              <a:latin typeface="time new roman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01266"/>
            <a:ext cx="4810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35" y="2514103"/>
            <a:ext cx="369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2565040"/>
            <a:ext cx="600075" cy="58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561591"/>
            <a:ext cx="5095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4627" y="1706671"/>
            <a:ext cx="4448429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 new roman"/>
              </a:rPr>
              <a:t>BT2. </a:t>
            </a:r>
            <a:r>
              <a:rPr lang="en-US" dirty="0" err="1" smtClean="0">
                <a:latin typeface="time new roman"/>
              </a:rPr>
              <a:t>Hãy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đáp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trong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câu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sau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 smtClean="0">
                <a:latin typeface="time new roman"/>
              </a:rPr>
              <a:t>1.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mặc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định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nằm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ngang</a:t>
            </a:r>
            <a:r>
              <a:rPr lang="en-US" dirty="0" smtClean="0">
                <a:latin typeface="time new roman"/>
              </a:rPr>
              <a:t>.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A.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                        B. </a:t>
            </a:r>
            <a:r>
              <a:rPr lang="en-US" dirty="0" err="1" smtClean="0">
                <a:latin typeface="time new roman"/>
              </a:rPr>
              <a:t>Sai</a:t>
            </a:r>
            <a:endParaRPr lang="en-US" dirty="0" smtClean="0">
              <a:latin typeface="time new roman"/>
            </a:endParaRPr>
          </a:p>
          <a:p>
            <a:pPr marL="342900" indent="-342900">
              <a:buAutoNum type="arabicPeriod" startAt="2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nằm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ngang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  A.                                  B. </a:t>
            </a:r>
          </a:p>
          <a:p>
            <a:r>
              <a:rPr lang="en-US" dirty="0" smtClean="0">
                <a:latin typeface="time new roman"/>
              </a:rPr>
              <a:t>3. </a:t>
            </a:r>
            <a:r>
              <a:rPr lang="en-US" dirty="0" err="1" smtClean="0">
                <a:latin typeface="time new roman"/>
              </a:rPr>
              <a:t>Khổ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thường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được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khi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soạn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thảo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  A. Letter        B. A4       C. </a:t>
            </a:r>
            <a:r>
              <a:rPr lang="en-US" dirty="0" err="1" smtClean="0">
                <a:latin typeface="time new roman"/>
              </a:rPr>
              <a:t>Cả</a:t>
            </a:r>
            <a:r>
              <a:rPr lang="en-US" dirty="0" smtClean="0">
                <a:latin typeface="time new roman"/>
              </a:rPr>
              <a:t> A </a:t>
            </a:r>
            <a:r>
              <a:rPr lang="en-US" dirty="0" err="1" smtClean="0">
                <a:latin typeface="time new roman"/>
              </a:rPr>
              <a:t>và</a:t>
            </a:r>
            <a:r>
              <a:rPr lang="en-US" dirty="0" smtClean="0">
                <a:latin typeface="time new roman"/>
              </a:rPr>
              <a:t> B</a:t>
            </a:r>
          </a:p>
          <a:p>
            <a:r>
              <a:rPr lang="en-US" dirty="0" smtClean="0">
                <a:latin typeface="time new roman"/>
              </a:rPr>
              <a:t>4.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mặc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định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trắng</a:t>
            </a:r>
            <a:r>
              <a:rPr lang="en-US" dirty="0" smtClean="0">
                <a:latin typeface="time new roman"/>
              </a:rPr>
              <a:t>.</a:t>
            </a:r>
          </a:p>
          <a:p>
            <a:r>
              <a:rPr lang="en-US" dirty="0" smtClean="0">
                <a:latin typeface="time new roman"/>
              </a:rPr>
              <a:t>           A.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                         B. </a:t>
            </a:r>
            <a:r>
              <a:rPr lang="en-US" dirty="0" err="1" smtClean="0">
                <a:latin typeface="time new roman"/>
              </a:rPr>
              <a:t>Sai</a:t>
            </a:r>
            <a:endParaRPr lang="en-US" dirty="0">
              <a:latin typeface="time new roman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67" y="3800869"/>
            <a:ext cx="11112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43" y="3806833"/>
            <a:ext cx="1141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43434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 new roman"/>
              </a:rPr>
              <a:t>BÀI TẬP TRẮC NGHIỆM</a:t>
            </a:r>
            <a:endParaRPr lang="en-US" sz="2800" dirty="0">
              <a:latin typeface="time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752599"/>
            <a:ext cx="4343400" cy="4924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 new roman"/>
              </a:rPr>
              <a:t>BT1. </a:t>
            </a:r>
            <a:r>
              <a:rPr lang="en-US" dirty="0" err="1" smtClean="0">
                <a:latin typeface="time new roman"/>
              </a:rPr>
              <a:t>Hãy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điền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thích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hợp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đã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được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đánh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số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dưới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đây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vào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chỗ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trống</a:t>
            </a:r>
            <a:r>
              <a:rPr lang="en-US" dirty="0" smtClean="0">
                <a:latin typeface="time new roman"/>
              </a:rPr>
              <a:t> (…) ở </a:t>
            </a:r>
            <a:r>
              <a:rPr lang="en-US" dirty="0" err="1" smtClean="0">
                <a:latin typeface="time new roman"/>
              </a:rPr>
              <a:t>dòng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dòng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bên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dưới</a:t>
            </a:r>
            <a:r>
              <a:rPr lang="en-US" dirty="0" smtClean="0">
                <a:latin typeface="time new roman"/>
              </a:rPr>
              <a:t>: </a:t>
            </a:r>
          </a:p>
          <a:p>
            <a:r>
              <a:rPr lang="en-US" dirty="0" smtClean="0">
                <a:latin typeface="time new roman"/>
              </a:rPr>
              <a:t>                                                          </a:t>
            </a:r>
          </a:p>
          <a:p>
            <a:r>
              <a:rPr lang="en-US" dirty="0" smtClean="0">
                <a:latin typeface="time new roman"/>
              </a:rPr>
              <a:t>                                                  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</a:t>
            </a:r>
            <a:r>
              <a:rPr lang="en-US" b="1" dirty="0" smtClean="0">
                <a:latin typeface="time new roman"/>
              </a:rPr>
              <a:t>1            2             3                4</a:t>
            </a:r>
          </a:p>
          <a:p>
            <a:endParaRPr lang="en-US" b="1" dirty="0" smtClean="0">
              <a:latin typeface="time new roman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tạo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đường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viền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4</a:t>
            </a:r>
            <a:r>
              <a:rPr lang="en-US" sz="2400" dirty="0" smtClean="0">
                <a:latin typeface="time new roman"/>
              </a:rPr>
              <a:t>…</a:t>
            </a:r>
            <a:r>
              <a:rPr lang="en-US" dirty="0" smtClean="0">
                <a:latin typeface="time new roman"/>
              </a:rPr>
              <a:t>…………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tạo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……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1</a:t>
            </a:r>
            <a:r>
              <a:rPr lang="en-US" sz="2400" dirty="0" smtClean="0">
                <a:latin typeface="time new roman"/>
              </a:rPr>
              <a:t>…</a:t>
            </a:r>
            <a:r>
              <a:rPr lang="en-US" dirty="0" smtClean="0">
                <a:latin typeface="time new roman"/>
              </a:rPr>
              <a:t>………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 …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3</a:t>
            </a:r>
            <a:r>
              <a:rPr lang="en-US" b="1" dirty="0" smtClean="0">
                <a:latin typeface="time new roman"/>
              </a:rPr>
              <a:t>…</a:t>
            </a:r>
            <a:r>
              <a:rPr lang="en-US" dirty="0" smtClean="0">
                <a:latin typeface="time new roman"/>
              </a:rPr>
              <a:t>……….. </a:t>
            </a:r>
            <a:r>
              <a:rPr lang="en-US" dirty="0" err="1" smtClean="0">
                <a:latin typeface="time new roman"/>
              </a:rPr>
              <a:t>dùng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 new roman"/>
              </a:rPr>
              <a:t>Ta </a:t>
            </a:r>
            <a:r>
              <a:rPr lang="en-US" dirty="0" err="1" smtClean="0">
                <a:latin typeface="time new roman"/>
              </a:rPr>
              <a:t>có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thêt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kích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cỡ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bằng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sử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dụng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2</a:t>
            </a:r>
            <a:r>
              <a:rPr lang="en-US" sz="2400" b="1" dirty="0" smtClean="0">
                <a:latin typeface="time new roman"/>
              </a:rPr>
              <a:t>.</a:t>
            </a:r>
            <a:r>
              <a:rPr lang="en-US" sz="2400" dirty="0" smtClean="0">
                <a:latin typeface="time new roman"/>
              </a:rPr>
              <a:t>........</a:t>
            </a:r>
            <a:endParaRPr lang="en-US" sz="2400" dirty="0">
              <a:latin typeface="time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0" y="2602932"/>
            <a:ext cx="481013" cy="54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75" y="2743200"/>
            <a:ext cx="369887" cy="40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19" y="2612465"/>
            <a:ext cx="600075" cy="58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09" y="2612465"/>
            <a:ext cx="5095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862694"/>
            <a:ext cx="889685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</a:rPr>
              <a:t>*BÀI TẬP 1 (NHÓM 1, 2), </a:t>
            </a:r>
            <a:r>
              <a:rPr lang="en-US" sz="3600" b="1" i="1" dirty="0" smtClean="0">
                <a:solidFill>
                  <a:srgbClr val="FF0000"/>
                </a:solidFill>
              </a:rPr>
              <a:t>BÀI TẬP 2 ( NHÓM 3, 4)</a:t>
            </a:r>
            <a:endParaRPr lang="en-US" sz="3600" i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3391" y="1779981"/>
            <a:ext cx="4448429" cy="49244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 new roman"/>
              </a:rPr>
              <a:t>BT2. </a:t>
            </a:r>
            <a:r>
              <a:rPr lang="en-US" dirty="0" err="1" smtClean="0">
                <a:latin typeface="time new roman"/>
              </a:rPr>
              <a:t>Hãy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đáp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trong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câu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sau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 smtClean="0">
                <a:latin typeface="time new roman"/>
              </a:rPr>
              <a:t>1.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mặc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định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nằm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ngang</a:t>
            </a:r>
            <a:r>
              <a:rPr lang="en-US" dirty="0" smtClean="0">
                <a:latin typeface="time new roman"/>
              </a:rPr>
              <a:t>.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A.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B. </a:t>
            </a:r>
            <a:r>
              <a:rPr lang="en-US" sz="2000" b="1" dirty="0" err="1" smtClean="0">
                <a:solidFill>
                  <a:srgbClr val="FF0000"/>
                </a:solidFill>
                <a:latin typeface="time new roman"/>
              </a:rPr>
              <a:t>Sai</a:t>
            </a:r>
            <a:endParaRPr lang="en-US" sz="2000" b="1" dirty="0" smtClean="0">
              <a:solidFill>
                <a:srgbClr val="FF0000"/>
              </a:solidFill>
              <a:latin typeface="time new roman"/>
            </a:endParaRPr>
          </a:p>
          <a:p>
            <a:pPr marL="342900" indent="-342900">
              <a:buAutoNum type="arabicPeriod" startAt="2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nằm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ngang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A</a:t>
            </a:r>
            <a:r>
              <a:rPr lang="en-US" dirty="0" smtClean="0">
                <a:solidFill>
                  <a:srgbClr val="FF0000"/>
                </a:solidFill>
                <a:latin typeface="time new roman"/>
              </a:rPr>
              <a:t>.     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B. </a:t>
            </a:r>
          </a:p>
          <a:p>
            <a:r>
              <a:rPr lang="en-US" dirty="0" smtClean="0">
                <a:latin typeface="time new roman"/>
              </a:rPr>
              <a:t>3. </a:t>
            </a:r>
            <a:r>
              <a:rPr lang="en-US" dirty="0" err="1" smtClean="0">
                <a:latin typeface="time new roman"/>
              </a:rPr>
              <a:t>Khổ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thường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được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khi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soạn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thảo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A. Letter        B. A4      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C. </a:t>
            </a:r>
            <a:r>
              <a:rPr lang="en-US" sz="2000" b="1" dirty="0" err="1" smtClean="0">
                <a:solidFill>
                  <a:srgbClr val="FF0000"/>
                </a:solidFill>
                <a:latin typeface="time new roman"/>
              </a:rPr>
              <a:t>Cả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A </a:t>
            </a:r>
            <a:r>
              <a:rPr lang="en-US" sz="2000" b="1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B</a:t>
            </a:r>
          </a:p>
          <a:p>
            <a:r>
              <a:rPr lang="en-US" dirty="0" smtClean="0">
                <a:latin typeface="time new roman"/>
              </a:rPr>
              <a:t>4.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mặc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định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trắng</a:t>
            </a:r>
            <a:r>
              <a:rPr lang="en-US" dirty="0" smtClean="0">
                <a:latin typeface="time new roman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          A. </a:t>
            </a:r>
            <a:r>
              <a:rPr lang="en-US" sz="2000" b="1" dirty="0" err="1" smtClean="0">
                <a:solidFill>
                  <a:srgbClr val="FF0000"/>
                </a:solidFill>
                <a:latin typeface="time new roman"/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                         </a:t>
            </a:r>
            <a:r>
              <a:rPr lang="en-US" dirty="0" smtClean="0">
                <a:latin typeface="time new roman"/>
              </a:rPr>
              <a:t>B. </a:t>
            </a:r>
            <a:r>
              <a:rPr lang="en-US" dirty="0" err="1" smtClean="0">
                <a:latin typeface="time new roman"/>
              </a:rPr>
              <a:t>Sai</a:t>
            </a:r>
            <a:endParaRPr lang="en-US" dirty="0" smtClean="0">
              <a:latin typeface="time new roman"/>
            </a:endParaRPr>
          </a:p>
          <a:p>
            <a:endParaRPr lang="en-US" dirty="0" smtClean="0">
              <a:latin typeface="time new roman"/>
            </a:endParaRPr>
          </a:p>
          <a:p>
            <a:endParaRPr lang="en-US" dirty="0">
              <a:latin typeface="time new roman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67" y="3800869"/>
            <a:ext cx="11112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04" y="3998912"/>
            <a:ext cx="1141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936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2312" y="228600"/>
            <a:ext cx="51950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" y="4724400"/>
            <a:ext cx="13890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Dauho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3" y="4368403"/>
            <a:ext cx="1628775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152400" y="936486"/>
            <a:ext cx="4952999" cy="3135662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Khi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nào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em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cần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đánh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số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trang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?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Đánh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số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trang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văn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bản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để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làm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gì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?</a:t>
            </a:r>
            <a:endParaRPr lang="en-US" sz="3200" i="1" dirty="0">
              <a:solidFill>
                <a:schemeClr val="bg1"/>
              </a:solidFill>
              <a:latin typeface="time new roman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4343400" y="1066800"/>
            <a:ext cx="4572000" cy="47244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nhiều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hơn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cần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đánh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bản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tiện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dõi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kiếm</a:t>
            </a:r>
            <a:endParaRPr lang="en-US" sz="3600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158107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830580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 new roman"/>
              </a:rPr>
              <a:t>Để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đánh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số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trang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văn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bản</a:t>
            </a:r>
            <a:r>
              <a:rPr lang="en-US" sz="3200" dirty="0" smtClean="0">
                <a:latin typeface="time new roman"/>
              </a:rPr>
              <a:t> ta </a:t>
            </a:r>
            <a:r>
              <a:rPr lang="en-US" sz="3200" dirty="0" err="1" smtClean="0">
                <a:latin typeface="time new roman"/>
              </a:rPr>
              <a:t>thực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hiện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những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thao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tác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nào</a:t>
            </a:r>
            <a:r>
              <a:rPr lang="en-US" sz="3200" dirty="0" smtClean="0">
                <a:latin typeface="time new roman"/>
              </a:rPr>
              <a:t>? </a:t>
            </a:r>
            <a:r>
              <a:rPr lang="en-US" sz="3200" dirty="0" err="1" smtClean="0">
                <a:latin typeface="time new roman"/>
              </a:rPr>
              <a:t>Hãy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sắp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xếp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thứ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tự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các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thao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tác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sau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cho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đúng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trình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tự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thực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hiện</a:t>
            </a:r>
            <a:r>
              <a:rPr lang="en-US" sz="3200" dirty="0" smtClean="0">
                <a:latin typeface="time new roman"/>
              </a:rPr>
              <a:t>.</a:t>
            </a:r>
            <a:endParaRPr lang="en-US" sz="3200" dirty="0">
              <a:latin typeface="time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312" y="228600"/>
            <a:ext cx="51950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250515"/>
            <a:ext cx="1044970" cy="1181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833" y="2971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1.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Insert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833" y="3513458"/>
            <a:ext cx="7176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2.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vị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trí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số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trong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hộp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thoại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Simple                 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để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vị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trí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số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ở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dưới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của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13" y="4011109"/>
            <a:ext cx="168314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115" y="5486400"/>
            <a:ext cx="793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3.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Page Number      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Bottom of Page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75561"/>
            <a:ext cx="74295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1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1890</Words>
  <Application>Microsoft Office PowerPoint</Application>
  <PresentationFormat>On-screen Show (4:3)</PresentationFormat>
  <Paragraphs>144</Paragraphs>
  <Slides>15</Slides>
  <Notes>9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.VnTime</vt:lpstr>
      <vt:lpstr>Arial</vt:lpstr>
      <vt:lpstr>Calibri</vt:lpstr>
      <vt:lpstr>time new roman</vt:lpstr>
      <vt:lpstr>Times New Roman</vt:lpstr>
      <vt:lpstr>Traditional Arabic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nguyenthao</dc:creator>
  <cp:lastModifiedBy>ADMIN</cp:lastModifiedBy>
  <cp:revision>174</cp:revision>
  <dcterms:created xsi:type="dcterms:W3CDTF">2018-10-03T13:53:52Z</dcterms:created>
  <dcterms:modified xsi:type="dcterms:W3CDTF">2021-02-19T02:59:40Z</dcterms:modified>
</cp:coreProperties>
</file>