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72" r:id="rId6"/>
    <p:sldId id="264" r:id="rId7"/>
    <p:sldId id="263" r:id="rId8"/>
    <p:sldId id="273" r:id="rId9"/>
    <p:sldId id="280" r:id="rId10"/>
    <p:sldId id="275" r:id="rId11"/>
    <p:sldId id="279" r:id="rId12"/>
    <p:sldId id="281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C3B28E-96A8-4BB2-AC71-C5E8B0575C0B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3B28E-96A8-4BB2-AC71-C5E8B0575C0B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3B28E-96A8-4BB2-AC71-C5E8B0575C0B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3B28E-96A8-4BB2-AC71-C5E8B0575C0B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3B28E-96A8-4BB2-AC71-C5E8B0575C0B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3B28E-96A8-4BB2-AC71-C5E8B0575C0B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3B28E-96A8-4BB2-AC71-C5E8B0575C0B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3B28E-96A8-4BB2-AC71-C5E8B0575C0B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C3B28E-96A8-4BB2-AC71-C5E8B0575C0B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C3B28E-96A8-4BB2-AC71-C5E8B0575C0B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C3B28E-96A8-4BB2-AC71-C5E8B0575C0B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C3B28E-96A8-4BB2-AC71-C5E8B0575C0B}" type="datetimeFigureOut">
              <a:rPr lang="en-US" smtClean="0"/>
              <a:t>26/02/2021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05AB8F-6BDB-4729-A1F3-BBF1BAF004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audio" Target="../media/audio6.wav"/><Relationship Id="rId10" Type="http://schemas.openxmlformats.org/officeDocument/2006/relationships/slide" Target="slide13.xml"/><Relationship Id="rId4" Type="http://schemas.openxmlformats.org/officeDocument/2006/relationships/audio" Target="../media/audio5.wav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audio" Target="../media/audio6.wav"/><Relationship Id="rId10" Type="http://schemas.openxmlformats.org/officeDocument/2006/relationships/slide" Target="slide13.xml"/><Relationship Id="rId4" Type="http://schemas.openxmlformats.org/officeDocument/2006/relationships/audio" Target="../media/audio5.wav"/><Relationship Id="rId9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12" Type="http://schemas.openxmlformats.org/officeDocument/2006/relationships/image" Target="../media/image1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5.gif"/><Relationship Id="rId5" Type="http://schemas.openxmlformats.org/officeDocument/2006/relationships/audio" Target="../media/audio6.wav"/><Relationship Id="rId15" Type="http://schemas.openxmlformats.org/officeDocument/2006/relationships/image" Target="../media/image20.png"/><Relationship Id="rId10" Type="http://schemas.openxmlformats.org/officeDocument/2006/relationships/slide" Target="slide13.xml"/><Relationship Id="rId4" Type="http://schemas.openxmlformats.org/officeDocument/2006/relationships/audio" Target="../media/audio5.wav"/><Relationship Id="rId9" Type="http://schemas.openxmlformats.org/officeDocument/2006/relationships/slide" Target="slide2.xml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3.wav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11.gif"/><Relationship Id="rId5" Type="http://schemas.openxmlformats.org/officeDocument/2006/relationships/audio" Target="../media/audio2.wav"/><Relationship Id="rId10" Type="http://schemas.openxmlformats.org/officeDocument/2006/relationships/image" Target="../media/image10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6.gif"/><Relationship Id="rId3" Type="http://schemas.openxmlformats.org/officeDocument/2006/relationships/audio" Target="../media/audio4.wav"/><Relationship Id="rId7" Type="http://schemas.openxmlformats.org/officeDocument/2006/relationships/image" Target="../media/image9.gif"/><Relationship Id="rId12" Type="http://schemas.openxmlformats.org/officeDocument/2006/relationships/image" Target="../media/image15.gif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6" Type="http://schemas.openxmlformats.org/officeDocument/2006/relationships/audio" Target="../media/audio6.wav"/><Relationship Id="rId11" Type="http://schemas.openxmlformats.org/officeDocument/2006/relationships/slide" Target="slide13.xml"/><Relationship Id="rId5" Type="http://schemas.openxmlformats.org/officeDocument/2006/relationships/audio" Target="../media/audio5.wav"/><Relationship Id="rId15" Type="http://schemas.openxmlformats.org/officeDocument/2006/relationships/image" Target="../media/image13.png"/><Relationship Id="rId10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image" Target="../media/image14.gif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657600"/>
            <a:ext cx="5638800" cy="119970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LỚP 5</a:t>
            </a: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MÔN: TIN HỌC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382000" cy="556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310497"/>
              </a:avLst>
            </a:prstTxWarp>
            <a:spAutoFit/>
          </a:bodyPr>
          <a:lstStyle/>
          <a:p>
            <a:pPr algn="ctr"/>
            <a:r>
              <a:rPr lang="en-US" sz="40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CHÀO MỪNG QUÝ THẦY CÔ VỀ DỰ GIỜ THĂM LỚP </a:t>
            </a:r>
            <a:endParaRPr lang="en-US" sz="4000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4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003063" y="-29"/>
            <a:ext cx="1143000" cy="14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>
            <a:off x="11476" y="78153"/>
            <a:ext cx="1180877" cy="14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118184" y="153495"/>
            <a:ext cx="1002024" cy="14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1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2819400" y="39624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28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4099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5427" y="1639888"/>
            <a:ext cx="1670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hỏi 2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7162800" y="6019800"/>
            <a:ext cx="1562100" cy="561975"/>
            <a:chOff x="4512" y="3792"/>
            <a:chExt cx="984" cy="354"/>
          </a:xfrm>
        </p:grpSpPr>
        <p:pic>
          <p:nvPicPr>
            <p:cNvPr id="4106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7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7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  <a:hlinkClick r:id="rId10" action="ppaction://hlinksldjump"/>
                </a:rPr>
                <a:t>Home</a:t>
              </a:r>
              <a:endParaRPr lang="en-US" sz="2000">
                <a:latin typeface=".VnArial Narrow" pitchFamily="34" charset="0"/>
              </a:endParaRPr>
            </a:p>
          </p:txBody>
        </p:sp>
      </p:grpSp>
      <p:pic>
        <p:nvPicPr>
          <p:cNvPr id="4110" name="Picture 14" descr="star_tip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1000" y="2438400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 Style để chọn kiểu trình bày có sẵn cho đoạn văn bản thuộc thẻ nào?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12925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Đáp án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4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7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40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7696200" y="5027613"/>
            <a:ext cx="1371600" cy="1295400"/>
            <a:chOff x="4574" y="3342"/>
            <a:chExt cx="960" cy="912"/>
          </a:xfrm>
        </p:grpSpPr>
        <p:sp>
          <p:nvSpPr>
            <p:cNvPr id="4143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71600" y="6354763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200400" y="3886200"/>
            <a:ext cx="17526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3276600" y="3200400"/>
            <a:ext cx="2971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a. </a:t>
            </a:r>
            <a:r>
              <a:rPr lang="en-US" sz="3000" smtClean="0"/>
              <a:t>View</a:t>
            </a:r>
            <a:endParaRPr lang="en-US" sz="3000"/>
          </a:p>
          <a:p>
            <a:pPr eaLnBrk="1" hangingPunct="1">
              <a:spcBef>
                <a:spcPct val="50000"/>
              </a:spcBef>
            </a:pPr>
            <a:r>
              <a:rPr lang="en-US" sz="3000"/>
              <a:t>b. </a:t>
            </a:r>
            <a:r>
              <a:rPr lang="en-US" sz="3000" smtClean="0"/>
              <a:t>Home</a:t>
            </a:r>
            <a:endParaRPr lang="en-US" sz="3000"/>
          </a:p>
          <a:p>
            <a:pPr eaLnBrk="1" hangingPunct="1">
              <a:spcBef>
                <a:spcPct val="50000"/>
              </a:spcBef>
            </a:pPr>
            <a:r>
              <a:rPr lang="en-US" sz="3000"/>
              <a:t>c. </a:t>
            </a:r>
            <a:r>
              <a:rPr lang="en-US" sz="3000" smtClean="0"/>
              <a:t>Insert</a:t>
            </a:r>
            <a:endParaRPr lang="en-US" sz="3000"/>
          </a:p>
        </p:txBody>
      </p:sp>
      <p:sp>
        <p:nvSpPr>
          <p:cNvPr id="52" name="WordArt 18"/>
          <p:cNvSpPr>
            <a:spLocks noChangeArrowheads="1" noChangeShapeType="1" noTextEdit="1"/>
          </p:cNvSpPr>
          <p:nvPr/>
        </p:nvSpPr>
        <p:spPr bwMode="auto">
          <a:xfrm>
            <a:off x="2481263" y="501650"/>
            <a:ext cx="563880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Rung chuông vàng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175899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2819400" y="39624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28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4099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5427" y="1639888"/>
            <a:ext cx="1670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hỏi 3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7162800" y="6019800"/>
            <a:ext cx="1752600" cy="561975"/>
            <a:chOff x="4512" y="3792"/>
            <a:chExt cx="1104" cy="354"/>
          </a:xfrm>
        </p:grpSpPr>
        <p:pic>
          <p:nvPicPr>
            <p:cNvPr id="4106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7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86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  <a:hlinkClick r:id="rId10" action="ppaction://hlinksldjump"/>
                </a:rPr>
                <a:t>Home</a:t>
              </a:r>
              <a:endParaRPr lang="en-US" sz="2000">
                <a:latin typeface=".VnArial Narrow" pitchFamily="34" charset="0"/>
              </a:endParaRPr>
            </a:p>
          </p:txBody>
        </p:sp>
      </p:grpSp>
      <p:pic>
        <p:nvPicPr>
          <p:cNvPr id="4110" name="Picture 14" descr="star_tip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1000" y="2209800"/>
            <a:ext cx="838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3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 chọn 1 kiểu trình bày có sẵn cho 1 đoạn văn bản em làm thế nào?</a:t>
            </a:r>
            <a:endParaRPr lang="en-US" altLang="zh-CN" sz="3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12925" y="6130925"/>
            <a:ext cx="984250" cy="404813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§¸p ¸n</a:t>
            </a: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4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7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40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7696200" y="5027613"/>
            <a:ext cx="1371600" cy="1295400"/>
            <a:chOff x="4574" y="3342"/>
            <a:chExt cx="960" cy="912"/>
          </a:xfrm>
        </p:grpSpPr>
        <p:sp>
          <p:nvSpPr>
            <p:cNvPr id="4143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71600" y="6354763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1560382" y="3225462"/>
            <a:ext cx="7050217" cy="889337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1589880" y="3239631"/>
            <a:ext cx="702072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algn="l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/>
            <a:r>
              <a:rPr lang="en-US" sz="2800">
                <a:cs typeface="Arial" pitchFamily="34" charset="0"/>
              </a:rPr>
              <a:t>a. </a:t>
            </a:r>
            <a:r>
              <a:rPr lang="en-US" altLang="zh-CN" sz="2800" smtClean="0">
                <a:cs typeface="Arial" pitchFamily="34" charset="0"/>
              </a:rPr>
              <a:t>Đưa con trỏ đến đầu đoạn rồi chọn mẫu thích hợp.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>
                <a:cs typeface="Arial" pitchFamily="34" charset="0"/>
              </a:rPr>
              <a:t>b</a:t>
            </a:r>
            <a:r>
              <a:rPr lang="en-US" sz="2800">
                <a:cs typeface="Arial" pitchFamily="34" charset="0"/>
              </a:rPr>
              <a:t>. </a:t>
            </a:r>
            <a:r>
              <a:rPr lang="en-US" altLang="zh-CN" sz="2800" smtClean="0">
                <a:cs typeface="Arial" pitchFamily="34" charset="0"/>
              </a:rPr>
              <a:t>Đánh dấu cả văn bản.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>
                <a:cs typeface="Arial" pitchFamily="34" charset="0"/>
              </a:rPr>
              <a:t>c</a:t>
            </a:r>
            <a:r>
              <a:rPr lang="en-US" sz="2800">
                <a:cs typeface="Arial" pitchFamily="34" charset="0"/>
              </a:rPr>
              <a:t>. </a:t>
            </a:r>
            <a:r>
              <a:rPr lang="en-US" sz="2800" smtClean="0">
                <a:cs typeface="Arial" pitchFamily="34" charset="0"/>
              </a:rPr>
              <a:t>Cả hai phương án trên đều đúng</a:t>
            </a:r>
            <a:endParaRPr lang="en-US" sz="2800">
              <a:cs typeface="Arial" pitchFamily="34" charset="0"/>
            </a:endParaRPr>
          </a:p>
        </p:txBody>
      </p:sp>
      <p:sp>
        <p:nvSpPr>
          <p:cNvPr id="52" name="WordArt 18"/>
          <p:cNvSpPr>
            <a:spLocks noChangeArrowheads="1" noChangeShapeType="1" noTextEdit="1"/>
          </p:cNvSpPr>
          <p:nvPr/>
        </p:nvSpPr>
        <p:spPr bwMode="auto">
          <a:xfrm>
            <a:off x="2481263" y="501650"/>
            <a:ext cx="563880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Rung chuông vàng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19183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2819400" y="39624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28600" y="169658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4099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5427" y="1639888"/>
            <a:ext cx="1670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hỏi 4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7162800" y="6019800"/>
            <a:ext cx="1447800" cy="561975"/>
            <a:chOff x="4512" y="3792"/>
            <a:chExt cx="912" cy="354"/>
          </a:xfrm>
        </p:grpSpPr>
        <p:pic>
          <p:nvPicPr>
            <p:cNvPr id="4106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7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6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  <a:hlinkClick r:id="rId10" action="ppaction://hlinksldjump"/>
                </a:rPr>
                <a:t>Home</a:t>
              </a:r>
              <a:endParaRPr lang="en-US" sz="2000">
                <a:latin typeface=".VnArial Narrow" pitchFamily="34" charset="0"/>
              </a:endParaRPr>
            </a:p>
          </p:txBody>
        </p:sp>
      </p:grpSp>
      <p:pic>
        <p:nvPicPr>
          <p:cNvPr id="4110" name="Picture 14" descr="star_tip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1000" y="2438400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 giãn cách dòng trong 1 đoạn văn bản, em nháy chuột vào đâu?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12925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Đáp án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4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7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40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7696200" y="5027613"/>
            <a:ext cx="1371600" cy="1295400"/>
            <a:chOff x="4574" y="3342"/>
            <a:chExt cx="960" cy="912"/>
          </a:xfrm>
        </p:grpSpPr>
        <p:sp>
          <p:nvSpPr>
            <p:cNvPr id="4143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71600" y="6354763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352800" y="4427557"/>
            <a:ext cx="1752600" cy="83024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WordArt 18"/>
          <p:cNvSpPr>
            <a:spLocks noChangeArrowheads="1" noChangeShapeType="1" noTextEdit="1"/>
          </p:cNvSpPr>
          <p:nvPr/>
        </p:nvSpPr>
        <p:spPr bwMode="auto">
          <a:xfrm>
            <a:off x="2481263" y="501650"/>
            <a:ext cx="563880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Rung chuông vàng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14700" y="3736321"/>
            <a:ext cx="3695700" cy="2028653"/>
            <a:chOff x="3314700" y="3736321"/>
            <a:chExt cx="3695700" cy="2028653"/>
          </a:xfrm>
        </p:grpSpPr>
        <p:sp>
          <p:nvSpPr>
            <p:cNvPr id="4146" name="Text Box 50"/>
            <p:cNvSpPr txBox="1">
              <a:spLocks noChangeArrowheads="1"/>
            </p:cNvSpPr>
            <p:nvPr/>
          </p:nvSpPr>
          <p:spPr bwMode="auto">
            <a:xfrm>
              <a:off x="3314700" y="3736321"/>
              <a:ext cx="2971800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smtClean="0"/>
                <a:t>a.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000" smtClean="0"/>
                <a:t>b.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000" smtClean="0"/>
                <a:t>c. </a:t>
              </a:r>
              <a:endParaRPr lang="en-US" sz="3000"/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083" y="3802375"/>
              <a:ext cx="1365517" cy="636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134" y="4483100"/>
              <a:ext cx="790066" cy="71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877039" y="5295132"/>
              <a:ext cx="3133361" cy="46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9356984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8"/>
          <p:cNvSpPr>
            <a:spLocks noChangeArrowheads="1" noChangeShapeType="1" noTextEdit="1"/>
          </p:cNvSpPr>
          <p:nvPr/>
        </p:nvSpPr>
        <p:spPr bwMode="auto">
          <a:xfrm>
            <a:off x="1126038" y="2303144"/>
            <a:ext cx="6858000" cy="3200400"/>
          </a:xfrm>
          <a:prstGeom prst="rect">
            <a:avLst/>
          </a:prstGeom>
        </p:spPr>
        <p:txBody>
          <a:bodyPr wrap="none" fromWordArt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800" b="1" kern="10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/>
                <a:cs typeface="Times New Roman" panose="02020603050405020304"/>
              </a:rPr>
              <a:t>Chân thành cảm ơn </a:t>
            </a:r>
            <a:endParaRPr lang="en-US" sz="4800" b="1" kern="10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r>
              <a:rPr lang="vi-VN" sz="4800" b="1" kern="10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/>
                <a:cs typeface="Times New Roman" panose="02020603050405020304"/>
              </a:rPr>
              <a:t>quý thầy cô và các em</a:t>
            </a:r>
            <a:r>
              <a:rPr lang="en-US" sz="4800" b="1" kern="10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/>
                <a:cs typeface="Times New Roman" panose="02020603050405020304"/>
              </a:rPr>
              <a:t>!</a:t>
            </a:r>
            <a:r>
              <a:rPr lang="vi-VN" sz="4800" b="1" kern="10" cap="all" dirty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4800" b="1" kern="10" cap="all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-133510" y="-15240"/>
            <a:ext cx="9228138" cy="6923088"/>
            <a:chOff x="-53" y="-41"/>
            <a:chExt cx="5813" cy="4361"/>
          </a:xfrm>
        </p:grpSpPr>
        <p:pic>
          <p:nvPicPr>
            <p:cNvPr id="6" name="Picture 13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4"/>
              <a:ext cx="5760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64" y="2023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 descr="flower[1][1][1]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04" y="2064"/>
              <a:ext cx="43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 descr="0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8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8" descr="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" y="3882"/>
              <a:ext cx="437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0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19" y="0"/>
              <a:ext cx="441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0" descr="0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877"/>
              <a:ext cx="48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838200" y="4205544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822223" y="877252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2906712" y="682619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4478838" y="4273550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>
            <a:off x="5623560" y="5029200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6012128" y="6130364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0" name="AutoShape 29"/>
          <p:cNvSpPr>
            <a:spLocks noChangeArrowheads="1"/>
          </p:cNvSpPr>
          <p:nvPr/>
        </p:nvSpPr>
        <p:spPr bwMode="auto">
          <a:xfrm>
            <a:off x="2240280" y="1548347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2" name="AutoShape 31"/>
          <p:cNvSpPr>
            <a:spLocks noChangeArrowheads="1"/>
          </p:cNvSpPr>
          <p:nvPr/>
        </p:nvSpPr>
        <p:spPr bwMode="auto">
          <a:xfrm>
            <a:off x="8043863" y="1312127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3" name="AutoShape 32"/>
          <p:cNvSpPr>
            <a:spLocks noChangeArrowheads="1"/>
          </p:cNvSpPr>
          <p:nvPr/>
        </p:nvSpPr>
        <p:spPr bwMode="auto">
          <a:xfrm>
            <a:off x="3886200" y="5808329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45" name="AutoShape 34"/>
          <p:cNvSpPr>
            <a:spLocks noChangeArrowheads="1"/>
          </p:cNvSpPr>
          <p:nvPr/>
        </p:nvSpPr>
        <p:spPr bwMode="auto">
          <a:xfrm>
            <a:off x="2316480" y="4495800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7" name="AutoShape 57"/>
          <p:cNvSpPr>
            <a:spLocks noChangeArrowheads="1"/>
          </p:cNvSpPr>
          <p:nvPr/>
        </p:nvSpPr>
        <p:spPr bwMode="auto">
          <a:xfrm>
            <a:off x="4099560" y="1176518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3" name="AutoShape 63"/>
          <p:cNvSpPr>
            <a:spLocks noChangeArrowheads="1"/>
          </p:cNvSpPr>
          <p:nvPr/>
        </p:nvSpPr>
        <p:spPr bwMode="auto">
          <a:xfrm>
            <a:off x="7162800" y="4719248"/>
            <a:ext cx="76200" cy="76200"/>
          </a:xfrm>
          <a:prstGeom prst="star4">
            <a:avLst>
              <a:gd name="adj" fmla="val 12500"/>
            </a:avLst>
          </a:prstGeom>
          <a:gradFill rotWithShape="0">
            <a:gsLst>
              <a:gs pos="0">
                <a:srgbClr val="767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57150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1" name="AutoShape 91"/>
          <p:cNvSpPr>
            <a:spLocks noChangeArrowheads="1"/>
          </p:cNvSpPr>
          <p:nvPr/>
        </p:nvSpPr>
        <p:spPr bwMode="auto">
          <a:xfrm>
            <a:off x="5410200" y="1828800"/>
            <a:ext cx="53975" cy="4921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" name="AutoShape 92"/>
          <p:cNvSpPr>
            <a:spLocks noChangeArrowheads="1"/>
          </p:cNvSpPr>
          <p:nvPr/>
        </p:nvSpPr>
        <p:spPr bwMode="auto">
          <a:xfrm>
            <a:off x="3021012" y="2133600"/>
            <a:ext cx="53975" cy="4921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3" name="AutoShape 93"/>
          <p:cNvSpPr>
            <a:spLocks noChangeArrowheads="1"/>
          </p:cNvSpPr>
          <p:nvPr/>
        </p:nvSpPr>
        <p:spPr bwMode="auto">
          <a:xfrm>
            <a:off x="6973734" y="2303144"/>
            <a:ext cx="53975" cy="4921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5" name="AutoShape 95"/>
          <p:cNvSpPr>
            <a:spLocks noChangeArrowheads="1"/>
          </p:cNvSpPr>
          <p:nvPr/>
        </p:nvSpPr>
        <p:spPr bwMode="auto">
          <a:xfrm>
            <a:off x="7772400" y="5791200"/>
            <a:ext cx="53975" cy="49212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109" name="AutoShape 99"/>
          <p:cNvSpPr>
            <a:spLocks noChangeArrowheads="1"/>
          </p:cNvSpPr>
          <p:nvPr/>
        </p:nvSpPr>
        <p:spPr bwMode="auto">
          <a:xfrm>
            <a:off x="8382000" y="2819400"/>
            <a:ext cx="53975" cy="49213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1" name="AutoShape 101"/>
          <p:cNvSpPr>
            <a:spLocks noChangeArrowheads="1"/>
          </p:cNvSpPr>
          <p:nvPr/>
        </p:nvSpPr>
        <p:spPr bwMode="auto">
          <a:xfrm>
            <a:off x="1676400" y="5513388"/>
            <a:ext cx="53975" cy="49212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7" name="AutoShape 107"/>
          <p:cNvSpPr>
            <a:spLocks noChangeArrowheads="1"/>
          </p:cNvSpPr>
          <p:nvPr/>
        </p:nvSpPr>
        <p:spPr bwMode="auto">
          <a:xfrm>
            <a:off x="6005000" y="621350"/>
            <a:ext cx="53975" cy="49212"/>
          </a:xfrm>
          <a:prstGeom prst="star4">
            <a:avLst>
              <a:gd name="adj" fmla="val 12500"/>
            </a:avLst>
          </a:prstGeom>
          <a:solidFill>
            <a:srgbClr val="FFFF99"/>
          </a:solidFill>
          <a:ln w="57150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7" grpId="0" animBg="1"/>
      <p:bldP spid="28" grpId="0" animBg="1"/>
      <p:bldP spid="31" grpId="0" animBg="1"/>
      <p:bldP spid="40" grpId="0" animBg="1"/>
      <p:bldP spid="42" grpId="0" animBg="1"/>
      <p:bldP spid="43" grpId="0" animBg="1"/>
      <p:bldP spid="45" grpId="0" animBg="1"/>
      <p:bldP spid="67" grpId="0" animBg="1"/>
      <p:bldP spid="101" grpId="0" animBg="1"/>
      <p:bldP spid="102" grpId="0" animBg="1"/>
      <p:bldP spid="103" grpId="0" animBg="1"/>
      <p:bldP spid="105" grpId="0" animBg="1"/>
      <p:bldP spid="109" grpId="0" animBg="1"/>
      <p:bldP spid="111" grpId="0" animBg="1"/>
      <p:bldP spid="1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090672"/>
          </a:xfrm>
        </p:spPr>
        <p:txBody>
          <a:bodyPr/>
          <a:lstStyle/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Em hãy mở văn bản: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nhiên kì thú – Hang Sơn Đoòng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đã thực hành ở bài trước, rồi thực hiện yêu cầu sau: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Chọn kiểu chữ đậm và nghiêng.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Căn đều hai bên.</a:t>
            </a:r>
          </a:p>
          <a:p>
            <a:pPr marL="109728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Giãn cách dòng 1.5</a:t>
            </a:r>
          </a:p>
          <a:p>
            <a:pPr marL="109728" indent="0">
              <a:buNone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0"/>
            <a:ext cx="5410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BÀI CŨ</a:t>
            </a:r>
            <a:endParaRPr lang="en-US" sz="4000">
              <a:solidFill>
                <a:srgbClr val="FF0000"/>
              </a:solidFill>
            </a:endParaRPr>
          </a:p>
        </p:txBody>
      </p:sp>
      <p:pic>
        <p:nvPicPr>
          <p:cNvPr id="4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347567" y="95292"/>
            <a:ext cx="756878" cy="9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ba, ngày 27 tháng 10 năm 2020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14800" y="870156"/>
            <a:ext cx="990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922" y="2682081"/>
            <a:ext cx="8229600" cy="639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1. Mở một đoạn văn bản có sẵn.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ba, ngày 27 tháng 10 năm 2020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14800" y="762000"/>
            <a:ext cx="990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0" y="762000"/>
            <a:ext cx="9144000" cy="10668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0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3: Chọn kiểu trình bày có sẵn cho đoạn văn bản (tiết 1)</a:t>
            </a:r>
            <a:endParaRPr lang="en-US" sz="300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3200400"/>
            <a:ext cx="8763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2800">
                <a:latin typeface="Times New Roman" pitchFamily="18" charset="0"/>
              </a:rPr>
              <a:t>2. Quan sát các kiểu trình b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2800">
                <a:latin typeface="Times New Roman" pitchFamily="18" charset="0"/>
              </a:rPr>
              <a:t>y văn bản có sẵn trong nhóm Styles trong thẻ Home ở hình dưới đây rồi thực hiện các thao tác sau.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2133600"/>
            <a:ext cx="8229600" cy="548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bản:</a:t>
            </a:r>
          </a:p>
        </p:txBody>
      </p:sp>
      <p:pic>
        <p:nvPicPr>
          <p:cNvPr id="11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347567" y="5976"/>
            <a:ext cx="756878" cy="9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724400"/>
            <a:ext cx="765416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26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948" y="14748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ba, ngày 27 tháng 10 năm 2020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3: Chọn kiểu trình bày có sẵn cho đoạn văn bản (tiết 1</a:t>
            </a:r>
            <a:r>
              <a:rPr lang="en-US" sz="31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00052" y="776748"/>
            <a:ext cx="990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347567" y="95292"/>
            <a:ext cx="756878" cy="9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447800"/>
            <a:ext cx="8229600" cy="548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752600"/>
            <a:ext cx="8807246" cy="26058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lnSpc>
                <a:spcPct val="150000"/>
              </a:lnSpc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 a) Đưa con trỏ đến đầu đoạn văn bản rồi nháy chuột chọn mẫu 		</a:t>
            </a:r>
            <a:r>
              <a:rPr lang="en-US" altLang="zh-CN" sz="2800" smtClean="0">
                <a:latin typeface="Times New Roman" pitchFamily="18" charset="0"/>
              </a:rPr>
              <a:t>để </a:t>
            </a:r>
            <a:r>
              <a:rPr lang="en-US" altLang="zh-CN" sz="2800">
                <a:latin typeface="Times New Roman" pitchFamily="18" charset="0"/>
              </a:rPr>
              <a:t>quy định kiểu trình b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2800">
                <a:latin typeface="Times New Roman" pitchFamily="18" charset="0"/>
              </a:rPr>
              <a:t>y đoạn văn bản.</a:t>
            </a:r>
          </a:p>
          <a:p>
            <a:pPr marL="109728" indent="0">
              <a:lnSpc>
                <a:spcPct val="150000"/>
              </a:lnSpc>
              <a:buFont typeface="Wingdings 3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990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PC\Pictures\nhom đô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81" y="4724400"/>
            <a:ext cx="21050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600200" y="4235245"/>
            <a:ext cx="4982681" cy="2438400"/>
          </a:xfrm>
          <a:prstGeom prst="cloudCallout">
            <a:avLst>
              <a:gd name="adj1" fmla="val -48509"/>
              <a:gd name="adj2" fmla="val -639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hãy nhận xét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sự thay đổi của đoạn văn bản sau khi chọn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Heading 1 so với các đoạn văn bản 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ò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 lại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477000" y="3160175"/>
            <a:ext cx="2241385" cy="1181100"/>
          </a:xfrm>
          <a:prstGeom prst="cloudCallout">
            <a:avLst>
              <a:gd name="adj1" fmla="val 5734"/>
              <a:gd name="adj2" fmla="val 10495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Thảo luận nhóm đôi</a:t>
            </a:r>
            <a:endParaRPr lang="en-US"/>
          </a:p>
        </p:txBody>
      </p:sp>
      <p:pic>
        <p:nvPicPr>
          <p:cNvPr id="2052" name="Picture 4" descr="C:\Users\PC\Pictures\hoi bà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0395"/>
            <a:ext cx="1638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971550" y="3893572"/>
            <a:ext cx="5257800" cy="2133601"/>
          </a:xfrm>
          <a:prstGeom prst="wedgeRoundRectCallout">
            <a:avLst>
              <a:gd name="adj1" fmla="val 62477"/>
              <a:gd name="adj2" fmla="val 2043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 chữ, kiểu chữ… của đoạn văn bản sẽ thay đổi theo mẫu.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948" y="14748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ba, ngày 27 tháng 10 năm 2020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3: Chọn kiểu trình bày có sẵn cho đoạn văn bản (tiết 1</a:t>
            </a:r>
            <a:r>
              <a:rPr lang="en-US" sz="31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00052" y="776748"/>
            <a:ext cx="990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347567" y="95292"/>
            <a:ext cx="756878" cy="9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1447800"/>
            <a:ext cx="8229600" cy="548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bản: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09800" y="1905001"/>
            <a:ext cx="5943600" cy="16253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b) Chọn kiểu trình bày văn bản khác, quan sát sự thay đổi của các dòng chữ trong đoạn văn bản.</a:t>
            </a:r>
          </a:p>
        </p:txBody>
      </p:sp>
      <p:pic>
        <p:nvPicPr>
          <p:cNvPr id="2051" name="Picture 3" descr="C:\Users\PC\Pictures\nhom đô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81" y="4724400"/>
            <a:ext cx="21050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6477000" y="3160175"/>
            <a:ext cx="2241385" cy="1181100"/>
          </a:xfrm>
          <a:prstGeom prst="cloudCallout">
            <a:avLst>
              <a:gd name="adj1" fmla="val 5734"/>
              <a:gd name="adj2" fmla="val 10495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Thảo luận nhóm đôi</a:t>
            </a:r>
            <a:endParaRPr lang="en-US"/>
          </a:p>
        </p:txBody>
      </p:sp>
      <p:pic>
        <p:nvPicPr>
          <p:cNvPr id="2052" name="Picture 4" descr="C:\Users\PC\Pictures\hoi bà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3" y="1986167"/>
            <a:ext cx="1638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62000" y="3962400"/>
            <a:ext cx="5257800" cy="2133601"/>
          </a:xfrm>
          <a:prstGeom prst="wedgeRoundRectCallout">
            <a:avLst>
              <a:gd name="adj1" fmla="val 62477"/>
              <a:gd name="adj2" fmla="val 2043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 biểu tượng ứng với một kiểu trình bày đoạn văn bản, với phông chữ và cỡ chữ, kiểu chữ khác nhau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948" y="14748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ba, ngày 27 tháng 10 năm 2020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3: Chọn kiểu trình bày có sẵn cho đoạn văn bản (tiết 1</a:t>
            </a:r>
            <a:r>
              <a:rPr lang="en-US" sz="31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00052" y="776748"/>
            <a:ext cx="990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347567" y="95292"/>
            <a:ext cx="756878" cy="9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447800"/>
            <a:ext cx="8229600" cy="548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Hoạt động cơ bản: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2052935"/>
            <a:ext cx="6267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ách chọn kiểu có sẵn cho đoạn văn bản: 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184688" y="2209800"/>
            <a:ext cx="9135965" cy="1019107"/>
            <a:chOff x="-99469" y="2995946"/>
            <a:chExt cx="9303809" cy="1019107"/>
          </a:xfrm>
        </p:grpSpPr>
        <p:pic>
          <p:nvPicPr>
            <p:cNvPr id="10" name="图片 31755" descr="1-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9469" y="2995946"/>
              <a:ext cx="9217024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185345" y="3274666"/>
              <a:ext cx="8018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 1: Nháy chuột vào đoạn văn bản cần chọn kiểu trình bày</a:t>
              </a:r>
              <a:endPara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193654" y="2971800"/>
            <a:ext cx="8810836" cy="1019106"/>
            <a:chOff x="140441" y="4273469"/>
            <a:chExt cx="8810836" cy="1019106"/>
          </a:xfrm>
        </p:grpSpPr>
        <p:pic>
          <p:nvPicPr>
            <p:cNvPr id="13" name="图片 31756" descr="1-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441" y="4273469"/>
              <a:ext cx="8810836" cy="1019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326813" y="4552189"/>
              <a:ext cx="7624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 2: Nháy chọn mẫu có sẵn.</a:t>
              </a:r>
              <a:endPara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Oval Callout 14"/>
          <p:cNvSpPr/>
          <p:nvPr/>
        </p:nvSpPr>
        <p:spPr>
          <a:xfrm>
            <a:off x="3552699" y="3990906"/>
            <a:ext cx="4787267" cy="1519579"/>
          </a:xfrm>
          <a:prstGeom prst="wedgeEllipseCallout">
            <a:avLst>
              <a:gd name="adj1" fmla="val -83553"/>
              <a:gd name="adj2" fmla="val -58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Lợi ích của việc chọn kiểu trình bày có sẵn cho đoạn văn bản?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C:\Users\PC\Pictures\hoi bà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3" y="3990906"/>
            <a:ext cx="16383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48395" y="3990906"/>
            <a:ext cx="7962205" cy="210509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Chọn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 trình bày có sẵn cho đoạn văn bản tiết kiệm được thời gian định dạng vì kiểu có sẵn đã được định dạng như: Phông chữ, màu chữ, cỡ chữ.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2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5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1948" y="14748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ba, ngày 27 tháng 10 năm 2020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 học</a:t>
            </a:r>
            <a:b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 3: Chọn kiểu trình bày có sẵn cho đoạn văn bản (tiết 1</a:t>
            </a:r>
            <a:r>
              <a:rPr lang="en-US" sz="31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00052" y="776748"/>
            <a:ext cx="990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Picture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8347567" y="95292"/>
            <a:ext cx="756878" cy="95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508919"/>
            <a:ext cx="8229600" cy="5484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Hoạt động thực hành: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04800" y="1970087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CN" sz="2800">
                <a:latin typeface="Times New Roman" pitchFamily="18" charset="0"/>
              </a:rPr>
              <a:t>1. Mở một văn bản có nhiều đoạn đã có sẵn, sau đó luyện tập các thao tác sau:</a:t>
            </a:r>
            <a:endParaRPr lang="en-US" altLang="zh-C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4800" y="2819400"/>
            <a:ext cx="830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342900" algn="l"/>
              </a:tabLst>
            </a:pPr>
            <a:r>
              <a:rPr lang="en-US" altLang="zh-CN" sz="2800">
                <a:latin typeface="Times New Roman" pitchFamily="18" charset="0"/>
              </a:rPr>
              <a:t>a, Chọn kiểu trình b</a:t>
            </a:r>
            <a:r>
              <a:rPr lang="en-US" altLang="zh-CN" sz="280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2800">
                <a:latin typeface="Times New Roman" pitchFamily="18" charset="0"/>
              </a:rPr>
              <a:t>y khác nhau cho mỗi đoạn văn bản.</a:t>
            </a:r>
          </a:p>
          <a:p>
            <a:pPr eaLnBrk="0" hangingPunct="0">
              <a:tabLst>
                <a:tab pos="342900" algn="l"/>
              </a:tabLst>
            </a:pPr>
            <a:r>
              <a:rPr lang="en-US" altLang="zh-CN" sz="2800">
                <a:latin typeface="Times New Roman" pitchFamily="18" charset="0"/>
              </a:rPr>
              <a:t>b, Tìm hiểu các kiểu trình bày văn bản có sẵn khác nhau theo hướng dẫn sau:</a:t>
            </a:r>
          </a:p>
          <a:p>
            <a:pPr eaLnBrk="0" hangingPunct="0">
              <a:tabLst>
                <a:tab pos="342900" algn="l"/>
              </a:tabLst>
            </a:pPr>
            <a:r>
              <a:rPr lang="en-US" altLang="zh-CN" sz="2800">
                <a:latin typeface="Times New Roman" pitchFamily="18" charset="0"/>
              </a:rPr>
              <a:t>- Nháy chuột vào mũi tên để hiển thị các kiểu</a:t>
            </a:r>
          </a:p>
          <a:p>
            <a:pPr eaLnBrk="0" hangingPunct="0">
              <a:tabLst>
                <a:tab pos="342900" algn="l"/>
              </a:tabLst>
            </a:pPr>
            <a:r>
              <a:rPr lang="en-US" altLang="zh-CN" sz="2800">
                <a:latin typeface="Times New Roman" pitchFamily="18" charset="0"/>
              </a:rPr>
              <a:t>trình bày văn bản sẵn có khác</a:t>
            </a:r>
            <a:r>
              <a:rPr lang="en-US" altLang="zh-CN" sz="2800" smtClean="0">
                <a:latin typeface="Times New Roman" pitchFamily="18" charset="0"/>
              </a:rPr>
              <a:t>.</a:t>
            </a:r>
            <a:endParaRPr lang="en-US" altLang="zh-CN" sz="2800"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105400"/>
            <a:ext cx="765416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7543800" y="5867400"/>
            <a:ext cx="990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6" action="ppaction://hlinksldjump" tooltip="Nhấn Enter">
              <a:snd r:embed="rId7" name="push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6521450"/>
            <a:ext cx="84772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304800" y="228600"/>
            <a:ext cx="8534400" cy="480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342900" y="304800"/>
            <a:ext cx="8458200" cy="1905000"/>
            <a:chOff x="216" y="192"/>
            <a:chExt cx="5328" cy="1200"/>
          </a:xfrm>
        </p:grpSpPr>
        <p:pic>
          <p:nvPicPr>
            <p:cNvPr id="2062" name="Picture 14" descr="an30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 descr="33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1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 descr="1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143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Rung chuông vàng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066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Trò chơi</a:t>
            </a:r>
            <a:endParaRPr lang="en-US" sz="4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lackH" pitchFamily="34" charset="0"/>
            </a:endParaRP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beep287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83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2819400" y="3962400"/>
            <a:ext cx="19812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286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4099" name="Picture 3" descr="an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19088"/>
            <a:ext cx="1447800" cy="12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47800"/>
            <a:ext cx="8458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5427" y="1639888"/>
            <a:ext cx="1670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Câu hỏi 1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7162800" y="6019800"/>
            <a:ext cx="1562100" cy="561975"/>
            <a:chOff x="4512" y="3792"/>
            <a:chExt cx="984" cy="354"/>
          </a:xfrm>
        </p:grpSpPr>
        <p:pic>
          <p:nvPicPr>
            <p:cNvPr id="4106" name="Picture 10" descr="ani32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7" name="Text Box 11">
              <a:hlinkClick r:id="rId10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7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  <a:hlinkClick r:id="rId11" action="ppaction://hlinksldjump"/>
                </a:rPr>
                <a:t>Home</a:t>
              </a:r>
              <a:endParaRPr lang="en-US" sz="2000">
                <a:latin typeface=".VnArial Narrow" pitchFamily="34" charset="0"/>
              </a:endParaRPr>
            </a:p>
          </p:txBody>
        </p:sp>
      </p:grpSp>
      <p:pic>
        <p:nvPicPr>
          <p:cNvPr id="4110" name="Picture 14" descr="star_tip_md_wht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people008"/>
          <p:cNvPicPr>
            <a:picLocks noChangeAspect="1" noChangeArrowheads="1" noCrop="1"/>
          </p:cNvPicPr>
          <p:nvPr/>
        </p:nvPicPr>
        <p:blipFill>
          <a:blip r:embed="rId1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3200"/>
            <a:ext cx="9715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1000" y="2438400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 căn đều hai bên cho đoạn văn bản, em nháy chuột vào đâu?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812925" y="6130925"/>
            <a:ext cx="928459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/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.VnArial" pitchFamily="34" charset="0"/>
              </a:rPr>
              <a:t>Đáp án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.VnArial" pitchFamily="34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1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4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37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7697788" y="5029200"/>
            <a:ext cx="1370012" cy="1295400"/>
            <a:chOff x="4574" y="3342"/>
            <a:chExt cx="960" cy="912"/>
          </a:xfrm>
        </p:grpSpPr>
        <p:sp>
          <p:nvSpPr>
            <p:cNvPr id="4140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7696200" y="5027613"/>
            <a:ext cx="1371600" cy="1295400"/>
            <a:chOff x="4574" y="3342"/>
            <a:chExt cx="960" cy="912"/>
          </a:xfrm>
        </p:grpSpPr>
        <p:sp>
          <p:nvSpPr>
            <p:cNvPr id="4143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4828" y="3591"/>
              <a:ext cx="480" cy="49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 giờ</a:t>
              </a: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1371600" y="6354763"/>
            <a:ext cx="436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137259" y="5194653"/>
            <a:ext cx="1752600" cy="83024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WordArt 18"/>
          <p:cNvSpPr>
            <a:spLocks noChangeArrowheads="1" noChangeShapeType="1" noTextEdit="1"/>
          </p:cNvSpPr>
          <p:nvPr/>
        </p:nvSpPr>
        <p:spPr bwMode="auto">
          <a:xfrm>
            <a:off x="2481263" y="501650"/>
            <a:ext cx="5638800" cy="717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Rung chuông vàng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00400" y="3746426"/>
            <a:ext cx="3810000" cy="2066996"/>
            <a:chOff x="3200400" y="3803650"/>
            <a:chExt cx="3810000" cy="2066996"/>
          </a:xfrm>
        </p:grpSpPr>
        <p:sp>
          <p:nvSpPr>
            <p:cNvPr id="4146" name="Text Box 50"/>
            <p:cNvSpPr txBox="1">
              <a:spLocks noChangeArrowheads="1"/>
            </p:cNvSpPr>
            <p:nvPr/>
          </p:nvSpPr>
          <p:spPr bwMode="auto">
            <a:xfrm>
              <a:off x="3200400" y="3852208"/>
              <a:ext cx="2971800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8001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2573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7145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171700" indent="-342900" algn="l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6289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30861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5433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4000500" indent="-3429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smtClean="0"/>
                <a:t>a.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000" smtClean="0"/>
                <a:t>b.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3000" smtClean="0"/>
                <a:t>c. </a:t>
              </a:r>
              <a:endParaRPr lang="en-US" sz="3000"/>
            </a:p>
          </p:txBody>
        </p:sp>
        <p:graphicFrame>
          <p:nvGraphicFramePr>
            <p:cNvPr id="71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49805788"/>
                </p:ext>
              </p:extLst>
            </p:nvPr>
          </p:nvGraphicFramePr>
          <p:xfrm>
            <a:off x="3657600" y="3803650"/>
            <a:ext cx="33528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3" r:id="rId14" imgW="5495238" imgH="600159" progId="PBrush">
                    <p:embed/>
                  </p:oleObj>
                </mc:Choice>
                <mc:Fallback>
                  <p:oleObj r:id="rId14" imgW="5495238" imgH="600159" progId="PBrush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7600" y="3803650"/>
                          <a:ext cx="3352800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4570762"/>
              <a:ext cx="711918" cy="64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5283200"/>
              <a:ext cx="636110" cy="58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046023"/>
      </p:ext>
    </p:ext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12" grpId="0"/>
      <p:bldP spid="4148" grpId="0" animBg="1"/>
      <p:bldP spid="414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</TotalTime>
  <Words>669</Words>
  <Application>Microsoft Office PowerPoint</Application>
  <PresentationFormat>On-screen Show (4:3)</PresentationFormat>
  <Paragraphs>119</Paragraphs>
  <Slides>13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PowerPoint Presentation</vt:lpstr>
      <vt:lpstr>BÀI CŨ</vt:lpstr>
      <vt:lpstr>Thứ ba, ngày 27 tháng 10 năm 2020 Tin học </vt:lpstr>
      <vt:lpstr>Thứ ba, ngày 27 tháng 10 năm 2020 Tin học Bài 3: Chọn kiểu trình bày có sẵn cho đoạn văn bản (tiết 1)</vt:lpstr>
      <vt:lpstr>Thứ ba, ngày 27 tháng 10 năm 2020 Tin học Bài 3: Chọn kiểu trình bày có sẵn cho đoạn văn bản (tiết 1)</vt:lpstr>
      <vt:lpstr>Thứ ba, ngày 27 tháng 10 năm 2020 Tin học Bài 3: Chọn kiểu trình bày có sẵn cho đoạn văn bản (tiết 1)</vt:lpstr>
      <vt:lpstr>Thứ ba, ngày 27 tháng 10 năm 2020 Tin học Bài 3: Chọn kiểu trình bày có sẵn cho đoạn văn bản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SKY</cp:lastModifiedBy>
  <cp:revision>21</cp:revision>
  <dcterms:created xsi:type="dcterms:W3CDTF">2020-10-15T01:47:13Z</dcterms:created>
  <dcterms:modified xsi:type="dcterms:W3CDTF">2021-02-26T02:04:08Z</dcterms:modified>
</cp:coreProperties>
</file>