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59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D308-8075-4A7B-AFA8-5F0C6D8C8ACA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C2F7F-65CC-4AB2-89D8-F8AE30877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10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3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4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2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6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4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8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0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0B32-48B6-415E-B6D4-BD828146C447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1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F0B32-48B6-415E-B6D4-BD828146C447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9737-E122-41FE-9C7E-7E15AAAE9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5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6" Type="http://schemas.openxmlformats.org/officeDocument/2006/relationships/hyperlink" Target="http://www.taochu.com/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image" Target="../media/image2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2133600" y="1143000"/>
            <a:ext cx="7772400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QUÝ THẦY CÔ VỀ DỰ GIỜ</a:t>
            </a: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 rot="5400000">
            <a:off x="8615363" y="3452813"/>
            <a:ext cx="3733800" cy="457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 new roman"/>
              </a:rPr>
              <a:t>LỚP5</a:t>
            </a:r>
          </a:p>
        </p:txBody>
      </p:sp>
      <p:pic>
        <p:nvPicPr>
          <p:cNvPr id="21509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40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52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6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94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576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1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52244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31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013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0"/>
                </p:tgtEl>
              </p:cMediaNode>
            </p:audio>
          </p:childTnLst>
        </p:cTn>
      </p:par>
    </p:tnLst>
    <p:bldLst>
      <p:bldP spid="101379" grpId="0" animBg="1"/>
      <p:bldP spid="101381" grpId="0" animBg="1"/>
      <p:bldP spid="101381" grpId="1" animBg="1"/>
      <p:bldP spid="10138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28600"/>
            <a:ext cx="1158240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err="1" smtClean="0"/>
              <a:t>Bài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tập</a:t>
            </a:r>
            <a:r>
              <a:rPr lang="en-US" sz="3600" b="1" dirty="0" smtClean="0"/>
              <a:t> 2:</a:t>
            </a:r>
          </a:p>
          <a:p>
            <a:pPr>
              <a:buNone/>
            </a:pP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cụm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vi-VN" sz="2800" dirty="0" smtClean="0"/>
              <a:t>để điền vào chỗ chấm (...)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vi-VN" sz="2800" dirty="0" smtClean="0"/>
              <a:t>1. Để chèn.................................vào văn bản, trước tiên ta phải chọn thẻ </a:t>
            </a:r>
            <a:r>
              <a:rPr lang="vi-VN" sz="2800" b="1" dirty="0" smtClean="0"/>
              <a:t>Insert</a:t>
            </a:r>
            <a:r>
              <a:rPr lang="vi-VN" sz="2800" dirty="0" smtClean="0"/>
              <a:t>.</a:t>
            </a:r>
          </a:p>
          <a:p>
            <a:pPr>
              <a:buNone/>
            </a:pPr>
            <a:r>
              <a:rPr lang="vi-VN" sz="2800" dirty="0" smtClean="0"/>
              <a:t>2. Để chèn..............vào 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3. Để chèn.......................vào văn bản, ta chọn  </a:t>
            </a:r>
          </a:p>
          <a:p>
            <a:pPr>
              <a:buNone/>
            </a:pPr>
            <a:endParaRPr lang="vi-VN" sz="2800" dirty="0" smtClean="0"/>
          </a:p>
          <a:p>
            <a:pPr>
              <a:buNone/>
            </a:pPr>
            <a:r>
              <a:rPr lang="vi-VN" sz="2800" dirty="0" smtClean="0"/>
              <a:t>4. Để chèn.................vào văn bản, ta chọn  </a:t>
            </a:r>
          </a:p>
          <a:p>
            <a:pPr>
              <a:buNone/>
            </a:pPr>
            <a:endParaRPr lang="en-US" sz="2800" dirty="0" smtClean="0"/>
          </a:p>
          <a:p>
            <a:pPr>
              <a:lnSpc>
                <a:spcPct val="100000"/>
              </a:lnSpc>
              <a:buNone/>
            </a:pPr>
            <a:r>
              <a:rPr lang="vi-VN" sz="2800" dirty="0" smtClean="0"/>
              <a:t>5. Để..............................đoạn văn bản ta chọn   </a:t>
            </a:r>
          </a:p>
          <a:p>
            <a:pPr>
              <a:buNone/>
            </a:pPr>
            <a:endParaRPr lang="vi-VN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1600" y="3008062"/>
            <a:ext cx="1320800" cy="89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2400" y="4074403"/>
            <a:ext cx="1219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2400" y="5043889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0400" y="6148754"/>
            <a:ext cx="1422400" cy="70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98539" y="129372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“đối tượng nào đó” </a:t>
            </a:r>
            <a:endParaRPr lang="vi-VN" sz="28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2935" y="176294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“bảng” </a:t>
            </a:r>
            <a:endParaRPr lang="vi-VN" sz="28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98939" y="129372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“hình” </a:t>
            </a:r>
            <a:endParaRPr lang="vi-VN" sz="28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1930400" y="1816945"/>
            <a:ext cx="314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“tranh/ảnh” </a:t>
            </a:r>
            <a:endParaRPr lang="vi-VN" sz="2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54348" y="862838"/>
            <a:ext cx="416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vi-VN" sz="28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vi-VN" sz="2800" i="1" dirty="0" smtClean="0">
                <a:solidFill>
                  <a:srgbClr val="FF0000"/>
                </a:solidFill>
              </a:rPr>
              <a:t>“căn đều hai bên”</a:t>
            </a:r>
            <a:endParaRPr lang="vi-VN" sz="2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76187" y="1816945"/>
            <a:ext cx="1813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i="1" dirty="0" smtClean="0">
                <a:solidFill>
                  <a:srgbClr val="FF0000"/>
                </a:solidFill>
              </a:rPr>
              <a:t>“căn giữa”</a:t>
            </a:r>
          </a:p>
          <a:p>
            <a:endParaRPr lang="vi-VN" sz="2800" i="1" dirty="0"/>
          </a:p>
        </p:txBody>
      </p:sp>
    </p:spTree>
    <p:extLst>
      <p:ext uri="{BB962C8B-B14F-4D97-AF65-F5344CB8AC3E}">
        <p14:creationId xmlns:p14="http://schemas.microsoft.com/office/powerpoint/2010/main" val="42902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3452E-6 -2.16285E-6 L 0.17834 0.171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7" y="85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5 0.01458 L -0.08357 0.291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" y="13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7 0.0081 L 0.03059 0.355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3" y="173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908E-6 -4.07356E-6 L 0.16675 0.490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1" y="245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 0.03864 L -0.26139 0.717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49" y="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5" grpId="1"/>
      <p:bldP spid="26" grpId="1"/>
      <p:bldP spid="27" grpId="1"/>
      <p:bldP spid="28" grpId="1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7113" y="3444081"/>
            <a:ext cx="276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39827" y="143219"/>
            <a:ext cx="348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  <a:r>
              <a:rPr lang="en-US" sz="4400" b="1" dirty="0" smtClean="0"/>
              <a:t>. </a:t>
            </a:r>
            <a:r>
              <a:rPr lang="en-US" sz="4400" b="1" dirty="0" err="1" smtClean="0"/>
              <a:t>Chèn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hình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30" y="912660"/>
            <a:ext cx="8009205" cy="5157633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 rot="10800000">
            <a:off x="1396510" y="2555821"/>
            <a:ext cx="2804194" cy="1257592"/>
          </a:xfrm>
          <a:prstGeom prst="wedgeEllipseCallout">
            <a:avLst>
              <a:gd name="adj1" fmla="val -27413"/>
              <a:gd name="adj2" fmla="val 1527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865470" y="278511"/>
            <a:ext cx="4231050" cy="1268298"/>
          </a:xfrm>
          <a:prstGeom prst="wedgeEllipseCallout">
            <a:avLst>
              <a:gd name="adj1" fmla="val -100842"/>
              <a:gd name="adj2" fmla="val 778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 new roman"/>
              </a:rPr>
              <a:t>Shapes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7727822" y="4947969"/>
            <a:ext cx="3843165" cy="1319213"/>
          </a:xfrm>
          <a:prstGeom prst="wedgeEllipseCallout">
            <a:avLst>
              <a:gd name="adj1" fmla="val -106954"/>
              <a:gd name="adj2" fmla="val -5296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hình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-35282" y="4689206"/>
            <a:ext cx="4729698" cy="1836737"/>
          </a:xfrm>
          <a:prstGeom prst="wedgeEllipseCallout">
            <a:avLst>
              <a:gd name="adj1" fmla="val 39755"/>
              <a:gd name="adj2" fmla="val -5762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4: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Kéo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thả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bản</a:t>
            </a:r>
            <a:endParaRPr lang="en-US" sz="3200" b="1" dirty="0">
              <a:solidFill>
                <a:schemeClr val="tx1"/>
              </a:solidFill>
              <a:latin typeface="time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8463" y="2646008"/>
            <a:ext cx="2592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47" y="965200"/>
            <a:ext cx="1005840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956816" y="1117772"/>
            <a:ext cx="4302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56816" y="1368597"/>
            <a:ext cx="407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6816" y="1117772"/>
            <a:ext cx="0" cy="250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87029" y="1117772"/>
            <a:ext cx="0" cy="250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8304" y="1368597"/>
            <a:ext cx="396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25129" y="1841672"/>
            <a:ext cx="400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25179" y="1368597"/>
            <a:ext cx="0" cy="47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25129" y="1368597"/>
            <a:ext cx="0" cy="47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03675" y="3548063"/>
            <a:ext cx="777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03675" y="4343400"/>
            <a:ext cx="777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03675" y="3548063"/>
            <a:ext cx="0" cy="79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73613" y="3548063"/>
            <a:ext cx="0" cy="795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65850" y="6008889"/>
            <a:ext cx="74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65850" y="6313955"/>
            <a:ext cx="741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95305" y="5984081"/>
            <a:ext cx="0" cy="350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83133" y="5984081"/>
            <a:ext cx="0" cy="350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Callout 25"/>
          <p:cNvSpPr/>
          <p:nvPr/>
        </p:nvSpPr>
        <p:spPr>
          <a:xfrm rot="10800000">
            <a:off x="-162700" y="2630195"/>
            <a:ext cx="2804194" cy="1257592"/>
          </a:xfrm>
          <a:prstGeom prst="wedgeEllipseCallout">
            <a:avLst>
              <a:gd name="adj1" fmla="val -27413"/>
              <a:gd name="adj2" fmla="val 15271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699" y="2720382"/>
            <a:ext cx="247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449888" y="574245"/>
            <a:ext cx="4326530" cy="1268298"/>
          </a:xfrm>
          <a:prstGeom prst="wedgeEllipseCallout">
            <a:avLst>
              <a:gd name="adj1" fmla="val -113319"/>
              <a:gd name="adj2" fmla="val 283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time new roman"/>
              </a:rPr>
              <a:t>Picture</a:t>
            </a:r>
            <a:endParaRPr lang="en-US" sz="32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7854835" y="3097107"/>
            <a:ext cx="3988297" cy="1319213"/>
          </a:xfrm>
          <a:prstGeom prst="wedgeEllipseCallout">
            <a:avLst>
              <a:gd name="adj1" fmla="val -136480"/>
              <a:gd name="adj2" fmla="val 465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ảnh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8302853" y="5230219"/>
            <a:ext cx="3639431" cy="1319213"/>
          </a:xfrm>
          <a:prstGeom prst="wedgeEllipseCallout">
            <a:avLst>
              <a:gd name="adj1" fmla="val -94988"/>
              <a:gd name="adj2" fmla="val 205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 new roman"/>
              </a:rPr>
              <a:t>4: </a:t>
            </a:r>
            <a:r>
              <a:rPr lang="en-US" sz="3200" b="1" dirty="0" err="1">
                <a:solidFill>
                  <a:srgbClr val="FF0000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Insert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9827" y="143219"/>
            <a:ext cx="348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B. </a:t>
            </a:r>
            <a:r>
              <a:rPr lang="en-US" sz="4400" b="1" dirty="0" err="1" smtClean="0"/>
              <a:t>Chèn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ảnh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461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0149"/>
            <a:ext cx="100584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100388" y="1474788"/>
            <a:ext cx="384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100388" y="1697038"/>
            <a:ext cx="344487" cy="14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00388" y="1449388"/>
            <a:ext cx="0" cy="223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60750" y="1489075"/>
            <a:ext cx="0" cy="222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 rot="10800000">
            <a:off x="194899" y="2872608"/>
            <a:ext cx="2804194" cy="1257592"/>
          </a:xfrm>
          <a:prstGeom prst="wedgeEllipseCallout">
            <a:avLst>
              <a:gd name="adj1" fmla="val -56093"/>
              <a:gd name="adj2" fmla="val 1465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651472" y="356147"/>
            <a:ext cx="4326530" cy="1268298"/>
          </a:xfrm>
          <a:prstGeom prst="wedgeEllipseCallout">
            <a:avLst>
              <a:gd name="adj1" fmla="val -100842"/>
              <a:gd name="adj2" fmla="val 778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time new roman"/>
              </a:rPr>
              <a:t>Table</a:t>
            </a:r>
            <a:endParaRPr lang="en-US" sz="32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788109" y="2537762"/>
            <a:ext cx="4416045" cy="1824917"/>
          </a:xfrm>
          <a:prstGeom prst="wedgeEllipseCallout">
            <a:avLst>
              <a:gd name="adj1" fmla="val -127307"/>
              <a:gd name="adj2" fmla="val -954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3: </a:t>
            </a:r>
            <a:r>
              <a:rPr lang="en-US" sz="3200" b="1" dirty="0" err="1" smtClean="0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cột</a:t>
            </a:r>
            <a:endParaRPr lang="en-US" sz="32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298" y="2962795"/>
            <a:ext cx="2478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Insert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422" y="165253"/>
            <a:ext cx="3944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C. </a:t>
            </a:r>
            <a:r>
              <a:rPr lang="en-US" sz="3600" b="1" dirty="0" err="1" smtClean="0"/>
              <a:t>Chèn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bảng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152" y="95729"/>
            <a:ext cx="7052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3.Căn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lề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đoạn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79" y="1019059"/>
            <a:ext cx="8857560" cy="527226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10800000">
            <a:off x="0" y="2782421"/>
            <a:ext cx="3161792" cy="1701444"/>
          </a:xfrm>
          <a:prstGeom prst="wedgeEllipseCallout">
            <a:avLst>
              <a:gd name="adj1" fmla="val -88701"/>
              <a:gd name="adj2" fmla="val 2393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433651" y="265960"/>
            <a:ext cx="4326530" cy="1268298"/>
          </a:xfrm>
          <a:prstGeom prst="wedgeEllipseCallout">
            <a:avLst>
              <a:gd name="adj1" fmla="val -127070"/>
              <a:gd name="adj2" fmla="val 526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Bước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time new roman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một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kiểu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căn</a:t>
            </a:r>
            <a:r>
              <a:rPr lang="en-US" sz="2800" b="1" dirty="0" smtClean="0">
                <a:solidFill>
                  <a:schemeClr val="accent1"/>
                </a:solidFill>
                <a:latin typeface="time new roman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 new roman"/>
              </a:rPr>
              <a:t>lề</a:t>
            </a:r>
            <a:endParaRPr lang="en-US" sz="2800" b="1" dirty="0">
              <a:solidFill>
                <a:schemeClr val="accent1"/>
              </a:solidFill>
              <a:latin typeface="time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304" y="2872608"/>
            <a:ext cx="2963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Bước</a:t>
            </a:r>
            <a:r>
              <a:rPr lang="en-US" sz="3200" b="1" dirty="0" smtClean="0"/>
              <a:t> 1: </a:t>
            </a:r>
            <a:r>
              <a:rPr lang="en-US" sz="3200" b="1" dirty="0" err="1" smtClean="0"/>
              <a:t>Chọn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đoạn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lề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9611" y="-13107"/>
            <a:ext cx="37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THỰC HÀNH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91" y="719261"/>
            <a:ext cx="838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Thực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hành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theo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mẫu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sau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07037"/>
              </p:ext>
            </p:extLst>
          </p:nvPr>
        </p:nvGraphicFramePr>
        <p:xfrm>
          <a:off x="1408001" y="1372432"/>
          <a:ext cx="10258860" cy="2538556"/>
        </p:xfrm>
        <a:graphic>
          <a:graphicData uri="http://schemas.openxmlformats.org/drawingml/2006/table">
            <a:tbl>
              <a:tblPr firstRow="1" firstCol="1" bandRow="1"/>
              <a:tblGrid>
                <a:gridCol w="1709810"/>
                <a:gridCol w="1709810"/>
                <a:gridCol w="1709810"/>
                <a:gridCol w="1709810"/>
                <a:gridCol w="1709810"/>
                <a:gridCol w="1709810"/>
              </a:tblGrid>
              <a:tr h="422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Thứ 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Thủ công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Lịch sử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Tin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TNXH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Toán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anh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Lịch sử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Mĩ thuật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Thể dục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Thư viện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Khoa học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Âm nhạc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Địa lí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Tiếng Việt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Khoa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học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98274"/>
            <a:ext cx="6858000" cy="25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52625" y="295116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56550" y="3173413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48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33600" y="-6096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9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6781800" y="38100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50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4953000" y="42672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51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91500" y="3390900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52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2362200" y="39624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53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8001000" y="-1447800"/>
            <a:ext cx="167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54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2133600" y="9906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55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839200" y="685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6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5029200" y="-304800"/>
            <a:ext cx="1676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9838" y="2133600"/>
            <a:ext cx="9230412" cy="83099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64008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7" y="1109664"/>
            <a:ext cx="9966960" cy="40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561704"/>
            <a:ext cx="9553301" cy="446749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296578" y="1961003"/>
            <a:ext cx="826265" cy="4186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365760"/>
            <a:ext cx="8817429" cy="46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600891"/>
            <a:ext cx="8686800" cy="44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610600" y="6248400"/>
            <a:ext cx="1143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5029201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6096000"/>
            <a:ext cx="7010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43200" y="5943600"/>
            <a:ext cx="70104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7630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543800" y="6172200"/>
            <a:ext cx="914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6172200"/>
            <a:ext cx="13716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Clock 15</a:t>
            </a:r>
          </a:p>
        </p:txBody>
      </p:sp>
      <p:sp>
        <p:nvSpPr>
          <p:cNvPr id="14" name="Oval 1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4" name="Oval 23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Oval 25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Oval 26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Oval 27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0506891" y="42864"/>
            <a:ext cx="1066800" cy="990600"/>
          </a:xfrm>
          <a:prstGeom prst="ellipse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56" y="825910"/>
            <a:ext cx="8228012" cy="415766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58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 animBg="1"/>
      <p:bldP spid="34" grpId="0" animBg="1"/>
      <p:bldP spid="35" grpId="0" animBg="1"/>
      <p:bldP spid="36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772" y="693129"/>
            <a:ext cx="1117991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CHƯƠNG 2: SOẠN THẢO VĂN BẢN</a:t>
            </a:r>
            <a:endParaRPr lang="en-US" sz="6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72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72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Những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biết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3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2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Gõ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việt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kiểu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Telex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28844"/>
              </p:ext>
            </p:extLst>
          </p:nvPr>
        </p:nvGraphicFramePr>
        <p:xfrm>
          <a:off x="806985" y="938210"/>
          <a:ext cx="5142124" cy="4823611"/>
        </p:xfrm>
        <a:graphic>
          <a:graphicData uri="http://schemas.openxmlformats.org/drawingml/2006/table">
            <a:tbl>
              <a:tblPr/>
              <a:tblGrid>
                <a:gridCol w="2571062"/>
                <a:gridCol w="2571062"/>
              </a:tblGrid>
              <a:tr h="856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838772" y="2627591"/>
            <a:ext cx="27060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huyền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819685" y="1860895"/>
            <a:ext cx="2405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sắc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719040" y="4186128"/>
            <a:ext cx="282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ngã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719040" y="4980780"/>
            <a:ext cx="284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nặng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3" name="Text Box 80"/>
          <p:cNvSpPr txBox="1">
            <a:spLocks noChangeArrowheads="1"/>
          </p:cNvSpPr>
          <p:nvPr/>
        </p:nvSpPr>
        <p:spPr bwMode="auto">
          <a:xfrm>
            <a:off x="740346" y="3433353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Dấu</a:t>
            </a:r>
            <a:r>
              <a:rPr lang="en-US" sz="3600" b="1" dirty="0">
                <a:solidFill>
                  <a:srgbClr val="0033CC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 new roman"/>
              </a:rPr>
              <a:t>hỏi</a:t>
            </a:r>
            <a:endParaRPr lang="en-US" sz="3600" b="1" dirty="0">
              <a:solidFill>
                <a:srgbClr val="0033CC"/>
              </a:solidFill>
              <a:latin typeface="time new roman"/>
            </a:endParaRPr>
          </a:p>
        </p:txBody>
      </p:sp>
      <p:sp>
        <p:nvSpPr>
          <p:cNvPr id="14" name="Oval 106"/>
          <p:cNvSpPr>
            <a:spLocks noChangeArrowheads="1"/>
          </p:cNvSpPr>
          <p:nvPr/>
        </p:nvSpPr>
        <p:spPr bwMode="auto">
          <a:xfrm>
            <a:off x="3651784" y="1948316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5" name="Oval 107"/>
          <p:cNvSpPr>
            <a:spLocks noChangeArrowheads="1"/>
          </p:cNvSpPr>
          <p:nvPr/>
        </p:nvSpPr>
        <p:spPr bwMode="auto">
          <a:xfrm>
            <a:off x="3651784" y="2715012"/>
            <a:ext cx="1422400" cy="4714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16" name="Oval 108"/>
          <p:cNvSpPr>
            <a:spLocks noChangeArrowheads="1"/>
          </p:cNvSpPr>
          <p:nvPr/>
        </p:nvSpPr>
        <p:spPr bwMode="auto">
          <a:xfrm>
            <a:off x="3651784" y="3520774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17" name="Oval 109"/>
          <p:cNvSpPr>
            <a:spLocks noChangeArrowheads="1"/>
          </p:cNvSpPr>
          <p:nvPr/>
        </p:nvSpPr>
        <p:spPr bwMode="auto">
          <a:xfrm>
            <a:off x="3651784" y="4360972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>
                <a:solidFill>
                  <a:srgbClr val="3333CC"/>
                </a:solidFill>
                <a:latin typeface="Arial" pitchFamily="34" charset="0"/>
              </a:rPr>
              <a:t>x</a:t>
            </a:r>
          </a:p>
        </p:txBody>
      </p:sp>
      <p:sp>
        <p:nvSpPr>
          <p:cNvPr id="18" name="Oval 110"/>
          <p:cNvSpPr>
            <a:spLocks noChangeArrowheads="1"/>
          </p:cNvSpPr>
          <p:nvPr/>
        </p:nvSpPr>
        <p:spPr bwMode="auto">
          <a:xfrm>
            <a:off x="3651784" y="5155624"/>
            <a:ext cx="1422400" cy="47148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33CC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0"/>
            <a:ext cx="9023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Gõ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việt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kiểu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Telex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9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471877"/>
              </p:ext>
            </p:extLst>
          </p:nvPr>
        </p:nvGraphicFramePr>
        <p:xfrm>
          <a:off x="6400799" y="923330"/>
          <a:ext cx="4021157" cy="4816096"/>
        </p:xfrm>
        <a:graphic>
          <a:graphicData uri="http://schemas.openxmlformats.org/drawingml/2006/table">
            <a:tbl>
              <a:tblPr/>
              <a:tblGrid>
                <a:gridCol w="1880202"/>
                <a:gridCol w="2140955"/>
              </a:tblGrid>
              <a:tr h="609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36" marB="45736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36" marB="45736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74"/>
          <p:cNvSpPr txBox="1">
            <a:spLocks noChangeArrowheads="1"/>
          </p:cNvSpPr>
          <p:nvPr/>
        </p:nvSpPr>
        <p:spPr bwMode="auto">
          <a:xfrm>
            <a:off x="6914512" y="2637237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Â</a:t>
            </a:r>
          </a:p>
        </p:txBody>
      </p:sp>
      <p:sp>
        <p:nvSpPr>
          <p:cNvPr id="51" name="Text Box 77"/>
          <p:cNvSpPr txBox="1">
            <a:spLocks noChangeArrowheads="1"/>
          </p:cNvSpPr>
          <p:nvPr/>
        </p:nvSpPr>
        <p:spPr bwMode="auto">
          <a:xfrm>
            <a:off x="6883501" y="2057091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Ă</a:t>
            </a:r>
          </a:p>
        </p:txBody>
      </p:sp>
      <p:sp>
        <p:nvSpPr>
          <p:cNvPr id="52" name="Text Box 78"/>
          <p:cNvSpPr txBox="1">
            <a:spLocks noChangeArrowheads="1"/>
          </p:cNvSpPr>
          <p:nvPr/>
        </p:nvSpPr>
        <p:spPr bwMode="auto">
          <a:xfrm>
            <a:off x="6852491" y="3636931"/>
            <a:ext cx="11739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Ơ</a:t>
            </a:r>
          </a:p>
        </p:txBody>
      </p:sp>
      <p:sp>
        <p:nvSpPr>
          <p:cNvPr id="53" name="Text Box 79"/>
          <p:cNvSpPr txBox="1">
            <a:spLocks noChangeArrowheads="1"/>
          </p:cNvSpPr>
          <p:nvPr/>
        </p:nvSpPr>
        <p:spPr bwMode="auto">
          <a:xfrm>
            <a:off x="6883501" y="4190929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Ư</a:t>
            </a:r>
          </a:p>
        </p:txBody>
      </p:sp>
      <p:sp>
        <p:nvSpPr>
          <p:cNvPr id="54" name="Text Box 80"/>
          <p:cNvSpPr txBox="1">
            <a:spLocks noChangeArrowheads="1"/>
          </p:cNvSpPr>
          <p:nvPr/>
        </p:nvSpPr>
        <p:spPr bwMode="auto">
          <a:xfrm>
            <a:off x="6918235" y="3120217"/>
            <a:ext cx="110449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Ô</a:t>
            </a:r>
          </a:p>
        </p:txBody>
      </p:sp>
      <p:sp>
        <p:nvSpPr>
          <p:cNvPr id="55" name="Oval 106"/>
          <p:cNvSpPr>
            <a:spLocks noChangeArrowheads="1"/>
          </p:cNvSpPr>
          <p:nvPr/>
        </p:nvSpPr>
        <p:spPr bwMode="auto">
          <a:xfrm>
            <a:off x="8536697" y="2174345"/>
            <a:ext cx="1422400" cy="332881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AW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8536697" y="2712917"/>
            <a:ext cx="1422400" cy="4073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AA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7" name="Oval 108"/>
          <p:cNvSpPr>
            <a:spLocks noChangeArrowheads="1"/>
          </p:cNvSpPr>
          <p:nvPr/>
        </p:nvSpPr>
        <p:spPr bwMode="auto">
          <a:xfrm>
            <a:off x="8536697" y="3267733"/>
            <a:ext cx="1422400" cy="36919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OO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8" name="Oval 109"/>
          <p:cNvSpPr>
            <a:spLocks noChangeArrowheads="1"/>
          </p:cNvSpPr>
          <p:nvPr/>
        </p:nvSpPr>
        <p:spPr bwMode="auto">
          <a:xfrm>
            <a:off x="8536697" y="3756518"/>
            <a:ext cx="1422400" cy="323166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OW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59" name="Oval 110"/>
          <p:cNvSpPr>
            <a:spLocks noChangeArrowheads="1"/>
          </p:cNvSpPr>
          <p:nvPr/>
        </p:nvSpPr>
        <p:spPr bwMode="auto">
          <a:xfrm>
            <a:off x="8536697" y="4257606"/>
            <a:ext cx="1422400" cy="339109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3333CC"/>
                </a:solidFill>
                <a:latin typeface="Arial" pitchFamily="34" charset="0"/>
              </a:rPr>
              <a:t>U</a:t>
            </a:r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W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0" name="Text Box 79"/>
          <p:cNvSpPr txBox="1">
            <a:spLocks noChangeArrowheads="1"/>
          </p:cNvSpPr>
          <p:nvPr/>
        </p:nvSpPr>
        <p:spPr bwMode="auto">
          <a:xfrm>
            <a:off x="6918235" y="5199044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Đ</a:t>
            </a:r>
          </a:p>
        </p:txBody>
      </p:sp>
      <p:sp>
        <p:nvSpPr>
          <p:cNvPr id="61" name="Text Box 79"/>
          <p:cNvSpPr txBox="1">
            <a:spLocks noChangeArrowheads="1"/>
          </p:cNvSpPr>
          <p:nvPr/>
        </p:nvSpPr>
        <p:spPr bwMode="auto">
          <a:xfrm>
            <a:off x="6883501" y="4744927"/>
            <a:ext cx="11119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 dirty="0">
                <a:solidFill>
                  <a:srgbClr val="0033CC"/>
                </a:solidFill>
                <a:latin typeface="time new roman"/>
              </a:rPr>
              <a:t>Ê</a:t>
            </a:r>
          </a:p>
        </p:txBody>
      </p:sp>
      <p:sp>
        <p:nvSpPr>
          <p:cNvPr id="62" name="Oval 110"/>
          <p:cNvSpPr>
            <a:spLocks noChangeArrowheads="1"/>
          </p:cNvSpPr>
          <p:nvPr/>
        </p:nvSpPr>
        <p:spPr bwMode="auto">
          <a:xfrm>
            <a:off x="8536697" y="4765119"/>
            <a:ext cx="1422400" cy="323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EE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63" name="Oval 110"/>
          <p:cNvSpPr>
            <a:spLocks noChangeArrowheads="1"/>
          </p:cNvSpPr>
          <p:nvPr/>
        </p:nvSpPr>
        <p:spPr bwMode="auto">
          <a:xfrm>
            <a:off x="8536697" y="5314461"/>
            <a:ext cx="1422400" cy="323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</a:rPr>
              <a:t>DD</a:t>
            </a:r>
            <a:endParaRPr lang="en-US" sz="2800" b="1" dirty="0">
              <a:solidFill>
                <a:srgbClr val="3333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8135" y="1096046"/>
            <a:ext cx="11843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Chèn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đối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tượng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vào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bản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7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461</Words>
  <Application>Microsoft Office PowerPoint</Application>
  <PresentationFormat>Custom</PresentationFormat>
  <Paragraphs>201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phanthiduc@hotmail.com</dc:creator>
  <cp:lastModifiedBy>SKY</cp:lastModifiedBy>
  <cp:revision>44</cp:revision>
  <dcterms:created xsi:type="dcterms:W3CDTF">2019-10-17T13:39:26Z</dcterms:created>
  <dcterms:modified xsi:type="dcterms:W3CDTF">2021-02-26T02:00:53Z</dcterms:modified>
</cp:coreProperties>
</file>