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99" r:id="rId5"/>
    <p:sldId id="291" r:id="rId6"/>
    <p:sldId id="261" r:id="rId7"/>
    <p:sldId id="296" r:id="rId8"/>
    <p:sldId id="295" r:id="rId9"/>
    <p:sldId id="294" r:id="rId10"/>
    <p:sldId id="268" r:id="rId11"/>
    <p:sldId id="300" r:id="rId12"/>
    <p:sldId id="283" r:id="rId13"/>
    <p:sldId id="280" r:id="rId14"/>
    <p:sldId id="281" r:id="rId15"/>
    <p:sldId id="282" r:id="rId16"/>
    <p:sldId id="284" r:id="rId17"/>
    <p:sldId id="275" r:id="rId18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99"/>
    <a:srgbClr val="006600"/>
    <a:srgbClr val="008000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5" d="100"/>
          <a:sy n="65" d="100"/>
        </p:scale>
        <p:origin x="696" y="4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106BB7-90EE-4C36-84A5-1B908B818A36}" type="datetimeFigureOut">
              <a:rPr lang="en-SG"/>
              <a:pPr>
                <a:defRPr/>
              </a:pPr>
              <a:t>22/10/2020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S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47C27B-F297-4D2E-BD7D-84662EDC9F5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7A779D-BB39-4943-92F2-D63BCEC672E8}" type="slidenum">
              <a:rPr lang="en-SG" smtClean="0"/>
              <a:pPr/>
              <a:t>6</a:t>
            </a:fld>
            <a:endParaRPr lang="en-S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AE25-5162-4F09-BEF9-2F96F74C4A07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FFD3-E5C6-4919-B5C2-31707F4F1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37B5-5B89-4489-A428-AE992260140D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E755-4B17-415C-AB75-78833C269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08DA-F68C-4D2B-89DF-00CD6C9FE578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542C-ECC2-418E-BCA8-B686BD10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710-4FDA-402A-A4D6-8AD94CC85CBE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B04-F644-4DD5-85F6-C57EB86E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4CF8-3B2C-4E8F-9CE6-9407EBA9E274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CC8E-3863-433C-B259-5B3748A72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9C64-8184-40E4-8F26-7B41C1EEFD8B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2CD2-ED20-4DF2-AFBC-E4ABB4C16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782D-9A24-4002-8E7A-C62AD2AAD2A7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DD8F-E437-4E26-919F-D7B96D690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2348-9E25-4909-B119-27AE732D17A9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E6CE-86ED-44FA-AA7F-D7A62A66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2EF1-CBAD-4A59-B3ED-1A70627F422D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4EB5-97EC-47D3-B46B-763F7B29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77B1F-76B7-41E9-9665-01CD61859A6B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4ADA-6725-4A19-99F0-B344B0DF8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41A5-3346-49F7-9F1C-946EA25094F8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1C32-1FF5-475A-8591-B70C64FF7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D08592-556B-4F93-B506-C2210E8F7619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E7C10-90E9-482E-93B6-A77268110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32.png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../../../NON_UNICODE_BACKUP/nhung/kiem%20tra%20bai%20cu.bm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7788" y="0"/>
            <a:ext cx="12009437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727200" y="1524000"/>
            <a:ext cx="9242425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15" descr="6708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113" y="1997075"/>
            <a:ext cx="23876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4189413" y="3581400"/>
            <a:ext cx="44005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4926013" y="4505325"/>
            <a:ext cx="284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Lớp: 3</a:t>
            </a:r>
          </a:p>
        </p:txBody>
      </p:sp>
      <p:pic>
        <p:nvPicPr>
          <p:cNvPr id="2055" name="Picture 21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384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4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588625" y="-2286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138541">
            <a:off x="211138" y="5373688"/>
            <a:ext cx="1277937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0426700" y="5584825"/>
            <a:ext cx="17033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6643" grpId="0" animBg="1"/>
      <p:bldP spid="266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6"/>
          <p:cNvSpPr txBox="1">
            <a:spLocks noChangeArrowheads="1"/>
          </p:cNvSpPr>
          <p:nvPr/>
        </p:nvSpPr>
        <p:spPr bwMode="auto">
          <a:xfrm>
            <a:off x="150813" y="53975"/>
            <a:ext cx="7415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* Đóng trình duyệt đang mở</a:t>
            </a:r>
          </a:p>
        </p:txBody>
      </p:sp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2" cstate="print"/>
          <a:srcRect b="22501"/>
          <a:stretch>
            <a:fillRect/>
          </a:stretch>
        </p:blipFill>
        <p:spPr bwMode="auto">
          <a:xfrm>
            <a:off x="-992188" y="381000"/>
            <a:ext cx="121888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-306388" y="4191000"/>
            <a:ext cx="12495213" cy="2819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27013" y="5029200"/>
            <a:ext cx="11049000" cy="1493838"/>
            <a:chOff x="5027611" y="4495800"/>
            <a:chExt cx="6400799" cy="914400"/>
          </a:xfrm>
        </p:grpSpPr>
        <p:grpSp>
          <p:nvGrpSpPr>
            <p:cNvPr id="11272" name="Group 23"/>
            <p:cNvGrpSpPr>
              <a:grpSpLocks/>
            </p:cNvGrpSpPr>
            <p:nvPr/>
          </p:nvGrpSpPr>
          <p:grpSpPr bwMode="auto">
            <a:xfrm>
              <a:off x="5027611" y="4495800"/>
              <a:ext cx="6400799" cy="914400"/>
              <a:chOff x="576" y="2064"/>
              <a:chExt cx="4368" cy="528"/>
            </a:xfrm>
          </p:grpSpPr>
          <p:sp>
            <p:nvSpPr>
              <p:cNvPr id="9228" name="AutoShape 11"/>
              <p:cNvSpPr>
                <a:spLocks noChangeArrowheads="1"/>
              </p:cNvSpPr>
              <p:nvPr/>
            </p:nvSpPr>
            <p:spPr bwMode="gray">
              <a:xfrm>
                <a:off x="576" y="2064"/>
                <a:ext cx="4368" cy="528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b="1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gray">
              <a:xfrm>
                <a:off x="628" y="2108"/>
                <a:ext cx="4295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Nháy nút</a:t>
                </a:r>
                <a:r>
                  <a:rPr lang="en-US" alt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trái chuột 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vào nút            để đóng cửa  sổ trình duyệt.  </a:t>
                </a:r>
              </a:p>
            </p:txBody>
          </p:sp>
        </p:grpSp>
        <p:pic>
          <p:nvPicPr>
            <p:cNvPr id="9227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35660" y="4684316"/>
              <a:ext cx="467185" cy="269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</p:pic>
      </p:grpSp>
      <p:cxnSp>
        <p:nvCxnSpPr>
          <p:cNvPr id="27" name="Straight Arrow Connector 26"/>
          <p:cNvCxnSpPr/>
          <p:nvPr/>
        </p:nvCxnSpPr>
        <p:spPr>
          <a:xfrm flipV="1">
            <a:off x="3808413" y="1143000"/>
            <a:ext cx="8001000" cy="419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0" y="42672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Để đóng trình duyệt em thực hiện: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150813" y="53975"/>
            <a:ext cx="982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d.  Tìm hiểu một số nút lệnh trên thanh địa chỉ trang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36612" y="2895600"/>
          <a:ext cx="8128000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chuột vào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r="73061" b="89584"/>
          <a:stretch>
            <a:fillRect/>
          </a:stretch>
        </p:blipFill>
        <p:spPr bwMode="auto">
          <a:xfrm>
            <a:off x="608013" y="914400"/>
            <a:ext cx="1043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84213" y="1752600"/>
            <a:ext cx="28194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17613" y="3581400"/>
            <a:ext cx="2487612" cy="584200"/>
            <a:chOff x="684212" y="3581400"/>
            <a:chExt cx="2487612" cy="584200"/>
          </a:xfrm>
        </p:grpSpPr>
        <p:pic>
          <p:nvPicPr>
            <p:cNvPr id="12304" name="Picture 2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9212" y="3657600"/>
              <a:ext cx="582612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684212" y="3581400"/>
              <a:ext cx="18288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 </a:t>
              </a:r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951413" y="35814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Tải lại trang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41413" y="4419600"/>
            <a:ext cx="2540000" cy="584200"/>
            <a:chOff x="1141412" y="4419600"/>
            <a:chExt cx="2540000" cy="584775"/>
          </a:xfrm>
        </p:grpSpPr>
        <p:sp>
          <p:nvSpPr>
            <p:cNvPr id="12302" name="Text Box 16"/>
            <p:cNvSpPr txBox="1">
              <a:spLocks noChangeArrowheads="1"/>
            </p:cNvSpPr>
            <p:nvPr/>
          </p:nvSpPr>
          <p:spPr bwMode="auto">
            <a:xfrm>
              <a:off x="1141412" y="4419600"/>
              <a:ext cx="1828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970212" y="4648425"/>
              <a:ext cx="711200" cy="2177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141413" y="5410200"/>
            <a:ext cx="2540000" cy="584200"/>
            <a:chOff x="1141412" y="5486400"/>
            <a:chExt cx="2540000" cy="584775"/>
          </a:xfrm>
        </p:grpSpPr>
        <p:sp>
          <p:nvSpPr>
            <p:cNvPr id="12300" name="Text Box 16"/>
            <p:cNvSpPr txBox="1">
              <a:spLocks noChangeArrowheads="1"/>
            </p:cNvSpPr>
            <p:nvPr/>
          </p:nvSpPr>
          <p:spPr bwMode="auto">
            <a:xfrm>
              <a:off x="1141412" y="5486400"/>
              <a:ext cx="1828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</a:t>
              </a:r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2970212" y="5715225"/>
              <a:ext cx="711200" cy="26060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951413" y="4445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Nhấp vào để tiến trang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875213" y="54864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Quay lại trang vừa xem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huong%20va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0329">
            <a:off x="2854325" y="2097088"/>
            <a:ext cx="6316663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7212" y="533400"/>
            <a:ext cx="912119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“RUNG CHUÔNG VÀNG”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5413" y="649288"/>
            <a:ext cx="937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1: Đâu là biểu tượng trình duyệt web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3325" y="3549650"/>
            <a:ext cx="471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23500" y="3586163"/>
            <a:ext cx="70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18413" y="3530600"/>
            <a:ext cx="65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18013" y="3530600"/>
            <a:ext cx="719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1" name="Picture 10" descr="tải xuống (2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4013" y="1524000"/>
            <a:ext cx="2035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ải xuống (1)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613" y="169545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99613" y="1219200"/>
            <a:ext cx="2057400" cy="230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29756" y="1627803"/>
            <a:ext cx="2819400" cy="1941512"/>
            <a:chOff x="4113212" y="1905000"/>
            <a:chExt cx="2819400" cy="2057398"/>
          </a:xfrm>
        </p:grpSpPr>
        <p:pic>
          <p:nvPicPr>
            <p:cNvPr id="14351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 l="5882" t="38097" r="81697" b="38319"/>
            <a:stretch>
              <a:fillRect/>
            </a:stretch>
          </p:blipFill>
          <p:spPr bwMode="auto">
            <a:xfrm>
              <a:off x="4494212" y="1905000"/>
              <a:ext cx="1735014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Content Placeholder 3"/>
            <p:cNvSpPr txBox="1">
              <a:spLocks/>
            </p:cNvSpPr>
            <p:nvPr/>
          </p:nvSpPr>
          <p:spPr bwMode="auto">
            <a:xfrm>
              <a:off x="4113212" y="3428999"/>
              <a:ext cx="28194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Google Chrome</a:t>
              </a:r>
            </a:p>
          </p:txBody>
        </p:sp>
      </p:grpSp>
      <p:pic>
        <p:nvPicPr>
          <p:cNvPr id="19" name="Picture 18" descr="smil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8813" y="41910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5412" y="4267200"/>
            <a:ext cx="2324100" cy="19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523412" y="4343400"/>
            <a:ext cx="2324100" cy="19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212" y="4267200"/>
            <a:ext cx="2324100" cy="19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293813" y="1371600"/>
            <a:ext cx="10514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2: Để truy cập được internet em chọn lệnh nào?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208213" y="2508250"/>
            <a:ext cx="493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274888" y="4986338"/>
            <a:ext cx="519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238375" y="4148138"/>
            <a:ext cx="51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49488" y="3309938"/>
            <a:ext cx="49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3325813" y="2444750"/>
            <a:ext cx="5372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Kéo chuột vào biểu tượng 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3257550" y="3309938"/>
            <a:ext cx="5513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Nháy chuột vào biểu tượng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3275013" y="4116388"/>
            <a:ext cx="639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Nháy đúp chuột vào biểu tượng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3268663" y="4992688"/>
            <a:ext cx="349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Cả 3 đáp án trên</a:t>
            </a:r>
          </a:p>
        </p:txBody>
      </p:sp>
      <p:pic>
        <p:nvPicPr>
          <p:cNvPr id="15371" name="Picture 15"/>
          <p:cNvPicPr>
            <a:picLocks noChangeAspect="1" noChangeArrowheads="1"/>
          </p:cNvPicPr>
          <p:nvPr/>
        </p:nvPicPr>
        <p:blipFill>
          <a:blip r:embed="rId6" cstate="print"/>
          <a:srcRect l="5856" t="14584" r="89458" b="75000"/>
          <a:stretch>
            <a:fillRect/>
          </a:stretch>
        </p:blipFill>
        <p:spPr bwMode="auto">
          <a:xfrm>
            <a:off x="8532813" y="24384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5"/>
          <p:cNvPicPr>
            <a:picLocks noChangeAspect="1" noChangeArrowheads="1"/>
          </p:cNvPicPr>
          <p:nvPr/>
        </p:nvPicPr>
        <p:blipFill>
          <a:blip r:embed="rId6" cstate="print"/>
          <a:srcRect l="5856" t="14584" r="89458" b="75000"/>
          <a:stretch>
            <a:fillRect/>
          </a:stretch>
        </p:blipFill>
        <p:spPr bwMode="auto">
          <a:xfrm>
            <a:off x="8685213" y="3276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5"/>
          <p:cNvPicPr>
            <a:picLocks noChangeAspect="1" noChangeArrowheads="1"/>
          </p:cNvPicPr>
          <p:nvPr/>
        </p:nvPicPr>
        <p:blipFill>
          <a:blip r:embed="rId6" cstate="print"/>
          <a:srcRect l="5856" t="14584" r="89458" b="75000"/>
          <a:stretch>
            <a:fillRect/>
          </a:stretch>
        </p:blipFill>
        <p:spPr bwMode="auto">
          <a:xfrm>
            <a:off x="9599613" y="4038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4178118853_1515987288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0625" y="4252913"/>
            <a:ext cx="7985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inh-anh-mat-buon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6513" y="2590800"/>
            <a:ext cx="654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inh-anh-mat-buon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6513" y="3429000"/>
            <a:ext cx="654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inh-anh-mat-buon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30313" y="5105400"/>
            <a:ext cx="654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66750" y="1209675"/>
            <a:ext cx="11522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3: Dùng máy tính kết nối internet em có thể làm gì?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898650" y="2249488"/>
            <a:ext cx="495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903413" y="4764088"/>
            <a:ext cx="51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898650" y="3925888"/>
            <a:ext cx="519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1898650" y="3087688"/>
            <a:ext cx="493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2855913" y="2209800"/>
            <a:ext cx="3081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Chơi nhảy dây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2851150" y="3076575"/>
            <a:ext cx="8472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Đọc báo, xem phim, nghe nhạc, gửi thư…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2871788" y="3905250"/>
            <a:ext cx="6678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Không làm gì được với máy tính.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2832100" y="4737100"/>
            <a:ext cx="559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Không có đáp án nào đúng.</a:t>
            </a:r>
          </a:p>
        </p:txBody>
      </p:sp>
      <p:pic>
        <p:nvPicPr>
          <p:cNvPr id="15" name="Picture 14" descr="tenor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613" y="3048000"/>
            <a:ext cx="73183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y-nghia-icon-facebook-zal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613" y="4572000"/>
            <a:ext cx="6826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y-nghia-icon-facebook-zal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613" y="3810000"/>
            <a:ext cx="6826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y-nghia-icon-facebook-zal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813" y="2209800"/>
            <a:ext cx="6826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666750" y="1285875"/>
            <a:ext cx="10664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4: Để đóng trình duyệt em nhấn chuột vào  nút lệnh nào?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84413" y="3276600"/>
            <a:ext cx="493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287588" y="6059488"/>
            <a:ext cx="519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284413" y="5145088"/>
            <a:ext cx="51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284413" y="4267200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7371" r="6232"/>
          <a:stretch/>
        </p:blipFill>
        <p:spPr bwMode="auto">
          <a:xfrm>
            <a:off x="3292475" y="6019800"/>
            <a:ext cx="1377950" cy="67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8" cstate="print"/>
          <a:srcRect l="8225" r="9792" b="17820"/>
          <a:stretch/>
        </p:blipFill>
        <p:spPr bwMode="auto">
          <a:xfrm>
            <a:off x="3273425" y="5105400"/>
            <a:ext cx="139065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9" cstate="print"/>
          <a:srcRect r="8489"/>
          <a:stretch/>
        </p:blipFill>
        <p:spPr bwMode="auto">
          <a:xfrm>
            <a:off x="3292475" y="4086225"/>
            <a:ext cx="1371600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92475" y="2971800"/>
            <a:ext cx="13716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3813" y="4876800"/>
            <a:ext cx="815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mil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1413" y="5715000"/>
            <a:ext cx="10112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nhung-hinh-mat-cuoi-buon-mat-cuoi-khoc-5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3813" y="3962400"/>
            <a:ext cx="815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nhung-hinh-mat-cuoi-buon-mat-cuoi-khoc-5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0013" y="2971800"/>
            <a:ext cx="815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77788" y="0"/>
            <a:ext cx="12009437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727200" y="1524000"/>
            <a:ext cx="9242425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6" name="Picture 15" descr="6708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413" y="3657600"/>
            <a:ext cx="30559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1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4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588625" y="-2286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138541">
            <a:off x="211138" y="5373688"/>
            <a:ext cx="1277937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0426700" y="5584825"/>
            <a:ext cx="17033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2" name="Group 16"/>
          <p:cNvGrpSpPr>
            <a:grpSpLocks/>
          </p:cNvGrpSpPr>
          <p:nvPr/>
        </p:nvGrpSpPr>
        <p:grpSpPr bwMode="auto">
          <a:xfrm>
            <a:off x="1749425" y="762000"/>
            <a:ext cx="9220200" cy="1951038"/>
            <a:chOff x="218804" y="2133600"/>
            <a:chExt cx="11734800" cy="1497090"/>
          </a:xfrm>
        </p:grpSpPr>
        <p:sp>
          <p:nvSpPr>
            <p:cNvPr id="18443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1772533" y="2133600"/>
              <a:ext cx="8610599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400" b="1" kern="1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CHÚC QUÝ THẤY CÔ 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543221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Chúc các em chăm ngoan, học giỏi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0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30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1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588625" y="-2286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138541">
            <a:off x="211138" y="5373688"/>
            <a:ext cx="1277937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426700" y="5584825"/>
            <a:ext cx="17033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3" y="1143000"/>
            <a:ext cx="152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3427413" y="103188"/>
            <a:ext cx="5562600" cy="64611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KIỂM TRA BÀI CŨ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5613" y="2133600"/>
            <a:ext cx="1112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 thư mục mẹ với tên là lớp của chính em và thư mục con là tên của mình.</a:t>
            </a:r>
            <a:endParaRPr lang="en-SG" sz="3600"/>
          </a:p>
        </p:txBody>
      </p:sp>
      <p:pic>
        <p:nvPicPr>
          <p:cNvPr id="3081" name="Picture 16"/>
          <p:cNvPicPr>
            <a:picLocks noChangeAspect="1" noChangeArrowheads="1"/>
          </p:cNvPicPr>
          <p:nvPr/>
        </p:nvPicPr>
        <p:blipFill>
          <a:blip r:embed="rId5" cstate="print"/>
          <a:srcRect l="32797" t="40623" r="61932" b="50002"/>
          <a:stretch>
            <a:fillRect/>
          </a:stretch>
        </p:blipFill>
        <p:spPr bwMode="auto">
          <a:xfrm>
            <a:off x="5484813" y="28956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674812" y="1244600"/>
            <a:ext cx="9547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latin typeface="Times New Roman" pitchFamily="18" charset="0"/>
              </a:rPr>
              <a:t>Thứ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latin typeface="Times New Roman" pitchFamily="18" charset="0"/>
              </a:rPr>
              <a:t>năm</a:t>
            </a:r>
            <a:r>
              <a:rPr lang="en-US" altLang="en-US" sz="3200" b="1" i="1" dirty="0" smtClean="0"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</a:rPr>
              <a:t>ngày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smtClean="0">
                <a:latin typeface="Times New Roman" pitchFamily="18" charset="0"/>
              </a:rPr>
              <a:t>22 </a:t>
            </a:r>
            <a:r>
              <a:rPr lang="en-US" altLang="en-US" sz="3200" b="1" i="1" dirty="0" err="1" smtClean="0">
                <a:latin typeface="Times New Roman" pitchFamily="18" charset="0"/>
              </a:rPr>
              <a:t>tháng</a:t>
            </a:r>
            <a:r>
              <a:rPr lang="en-US" altLang="en-US" sz="3200" b="1" i="1" dirty="0" smtClean="0">
                <a:latin typeface="Times New Roman" pitchFamily="18" charset="0"/>
              </a:rPr>
              <a:t> 10 </a:t>
            </a:r>
            <a:r>
              <a:rPr lang="en-US" altLang="en-US" sz="3200" b="1" i="1" dirty="0" err="1">
                <a:latin typeface="Times New Roman" pitchFamily="18" charset="0"/>
              </a:rPr>
              <a:t>năm</a:t>
            </a:r>
            <a:r>
              <a:rPr lang="en-US" altLang="en-US" sz="3200" b="1" i="1" dirty="0">
                <a:latin typeface="Times New Roman" pitchFamily="18" charset="0"/>
              </a:rPr>
              <a:t> </a:t>
            </a:r>
            <a:r>
              <a:rPr lang="en-US" altLang="en-US" sz="3200" b="1" i="1" dirty="0" smtClean="0">
                <a:latin typeface="Times New Roman" pitchFamily="18" charset="0"/>
              </a:rPr>
              <a:t>2020</a:t>
            </a:r>
            <a:r>
              <a:rPr lang="en-US" altLang="en-US" sz="3200" dirty="0" smtClean="0">
                <a:latin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</a:endParaRP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894013" y="3657600"/>
            <a:ext cx="6323012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LÀM QUEN VỚI INTERNET</a:t>
            </a:r>
          </a:p>
        </p:txBody>
      </p:sp>
      <p:sp>
        <p:nvSpPr>
          <p:cNvPr id="18439" name="AutoShape 7">
            <a:extLst/>
          </p:cNvPr>
          <p:cNvSpPr>
            <a:spLocks noChangeArrowheads="1"/>
          </p:cNvSpPr>
          <p:nvPr/>
        </p:nvSpPr>
        <p:spPr bwMode="auto">
          <a:xfrm>
            <a:off x="4495800" y="2286000"/>
            <a:ext cx="3197225" cy="838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5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BÀI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32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Internet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3" y="2667000"/>
            <a:ext cx="5383212" cy="2468563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Nhiều máy tính nối lại gọi là gì?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Mạng máy tính lớn nhất đó là mạng gì?</a:t>
            </a:r>
          </a:p>
          <a:p>
            <a:r>
              <a:rPr lang="pt-BR" smtClean="0">
                <a:latin typeface="Times New Roman" pitchFamily="18" charset="0"/>
                <a:cs typeface="Times New Roman" pitchFamily="18" charset="0"/>
              </a:rPr>
              <a:t>Internet giúp em làm được những việc gì?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nhóm đô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2514600"/>
            <a:ext cx="54721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399213" y="1600200"/>
            <a:ext cx="5383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HS làm việc nhóm đôi: chia sẻ, thảo luận trả lời: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32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Internet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013" y="1600200"/>
            <a:ext cx="5383212" cy="45259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Rất nhiều máy tính trên thế giới kết nối với nhau tạo thành mạng máy tính.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Mạng máy tính lớn nhất trong số đó được gọi là Internet (hay còn gọi là mạng toàn cầu).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Dùng máy tính kết nối Internet giúp em đọc báo, tìm kiếm thông tin, xem phim, gửi thư, liên lạc với bạn bè…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209800"/>
            <a:ext cx="5848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6"/>
          <p:cNvSpPr txBox="1">
            <a:spLocks noChangeArrowheads="1"/>
          </p:cNvSpPr>
          <p:nvPr/>
        </p:nvSpPr>
        <p:spPr bwMode="auto">
          <a:xfrm>
            <a:off x="203200" y="152400"/>
            <a:ext cx="11187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2. Truy cập internet.</a:t>
            </a:r>
          </a:p>
        </p:txBody>
      </p:sp>
      <p:sp>
        <p:nvSpPr>
          <p:cNvPr id="7171" name="Text Box 16"/>
          <p:cNvSpPr txBox="1">
            <a:spLocks noChangeArrowheads="1"/>
          </p:cNvSpPr>
          <p:nvPr/>
        </p:nvSpPr>
        <p:spPr bwMode="auto">
          <a:xfrm>
            <a:off x="150813" y="685800"/>
            <a:ext cx="11187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a.Trình duyệt web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1371600"/>
            <a:ext cx="11677650" cy="13239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em khởi động máy tính và chỉ ra biểu tượng các trình duyệt web trên máy tính em đang sử dụng?</a:t>
            </a:r>
            <a:endParaRPr lang="en-US" sz="4000" b="1">
              <a:solidFill>
                <a:srgbClr val="006600"/>
              </a:solidFill>
              <a:latin typeface=".VnTime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094413" y="3733800"/>
            <a:ext cx="1752600" cy="2286000"/>
            <a:chOff x="4418013" y="3505200"/>
            <a:chExt cx="1752600" cy="2286000"/>
          </a:xfrm>
        </p:grpSpPr>
        <p:sp>
          <p:nvSpPr>
            <p:cNvPr id="7189" name="Content Placeholder 3"/>
            <p:cNvSpPr txBox="1">
              <a:spLocks/>
            </p:cNvSpPr>
            <p:nvPr/>
          </p:nvSpPr>
          <p:spPr bwMode="auto">
            <a:xfrm>
              <a:off x="4418013" y="4800600"/>
              <a:ext cx="1752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Internet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Explorer</a:t>
              </a:r>
            </a:p>
          </p:txBody>
        </p:sp>
        <p:pic>
          <p:nvPicPr>
            <p:cNvPr id="71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3990" t="35910" r="52248" b="35530"/>
            <a:stretch>
              <a:fillRect/>
            </a:stretch>
          </p:blipFill>
          <p:spPr bwMode="auto">
            <a:xfrm>
              <a:off x="4570412" y="3505200"/>
              <a:ext cx="152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27013" y="3733800"/>
            <a:ext cx="2209800" cy="1828800"/>
            <a:chOff x="531813" y="3733800"/>
            <a:chExt cx="2209800" cy="1828800"/>
          </a:xfrm>
        </p:grpSpPr>
        <p:sp>
          <p:nvSpPr>
            <p:cNvPr id="7187" name="Content Placeholder 3"/>
            <p:cNvSpPr txBox="1">
              <a:spLocks/>
            </p:cNvSpPr>
            <p:nvPr/>
          </p:nvSpPr>
          <p:spPr bwMode="auto">
            <a:xfrm>
              <a:off x="531813" y="5029200"/>
              <a:ext cx="2209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Google Chrome</a:t>
              </a:r>
            </a:p>
          </p:txBody>
        </p:sp>
        <p:pic>
          <p:nvPicPr>
            <p:cNvPr id="718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5632" t="34044" r="82225" b="37576"/>
            <a:stretch>
              <a:fillRect/>
            </a:stretch>
          </p:blipFill>
          <p:spPr bwMode="auto">
            <a:xfrm>
              <a:off x="912812" y="3733800"/>
              <a:ext cx="1447800" cy="132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208213" y="3733800"/>
            <a:ext cx="2209800" cy="2209800"/>
            <a:chOff x="5713412" y="3810000"/>
            <a:chExt cx="2209800" cy="2209800"/>
          </a:xfrm>
        </p:grpSpPr>
        <p:sp>
          <p:nvSpPr>
            <p:cNvPr id="7185" name="Content Placeholder 3"/>
            <p:cNvSpPr txBox="1">
              <a:spLocks/>
            </p:cNvSpPr>
            <p:nvPr/>
          </p:nvSpPr>
          <p:spPr bwMode="auto">
            <a:xfrm>
              <a:off x="5713412" y="5105400"/>
              <a:ext cx="2209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400"/>
                <a:t> 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Mozilla 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Firefox</a:t>
              </a:r>
            </a:p>
          </p:txBody>
        </p:sp>
        <p:pic>
          <p:nvPicPr>
            <p:cNvPr id="718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49680" t="37904" r="37840" b="36160"/>
            <a:stretch>
              <a:fillRect/>
            </a:stretch>
          </p:blipFill>
          <p:spPr bwMode="auto">
            <a:xfrm>
              <a:off x="6094412" y="3810000"/>
              <a:ext cx="14478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0133013" y="3733800"/>
            <a:ext cx="1752600" cy="1828800"/>
            <a:chOff x="8075612" y="3886200"/>
            <a:chExt cx="1676400" cy="1676400"/>
          </a:xfrm>
        </p:grpSpPr>
        <p:sp>
          <p:nvSpPr>
            <p:cNvPr id="7183" name="Content Placeholder 3"/>
            <p:cNvSpPr txBox="1">
              <a:spLocks/>
            </p:cNvSpPr>
            <p:nvPr/>
          </p:nvSpPr>
          <p:spPr bwMode="auto">
            <a:xfrm>
              <a:off x="8075612" y="5029200"/>
              <a:ext cx="1676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Opera</a:t>
              </a:r>
            </a:p>
          </p:txBody>
        </p:sp>
        <p:pic>
          <p:nvPicPr>
            <p:cNvPr id="718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66022" t="35910" r="22212" b="38155"/>
            <a:stretch>
              <a:fillRect/>
            </a:stretch>
          </p:blipFill>
          <p:spPr bwMode="auto">
            <a:xfrm>
              <a:off x="8151812" y="3886200"/>
              <a:ext cx="1447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8228013" y="3733800"/>
            <a:ext cx="1676400" cy="1828800"/>
            <a:chOff x="9523413" y="3810000"/>
            <a:chExt cx="1676400" cy="1828800"/>
          </a:xfrm>
        </p:grpSpPr>
        <p:sp>
          <p:nvSpPr>
            <p:cNvPr id="7181" name="Content Placeholder 3"/>
            <p:cNvSpPr txBox="1">
              <a:spLocks/>
            </p:cNvSpPr>
            <p:nvPr/>
          </p:nvSpPr>
          <p:spPr bwMode="auto">
            <a:xfrm>
              <a:off x="9523413" y="5105400"/>
              <a:ext cx="1676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Safari</a:t>
              </a:r>
            </a:p>
          </p:txBody>
        </p:sp>
        <p:pic>
          <p:nvPicPr>
            <p:cNvPr id="718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81058" t="35910" r="6523" b="38155"/>
            <a:stretch>
              <a:fillRect/>
            </a:stretch>
          </p:blipFill>
          <p:spPr bwMode="auto">
            <a:xfrm>
              <a:off x="9599612" y="3810000"/>
              <a:ext cx="1436076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418013" y="3733800"/>
            <a:ext cx="1676400" cy="1752600"/>
            <a:chOff x="2665412" y="3810000"/>
            <a:chExt cx="1676401" cy="1752600"/>
          </a:xfrm>
        </p:grpSpPr>
        <p:sp>
          <p:nvSpPr>
            <p:cNvPr id="7179" name="Content Placeholder 3"/>
            <p:cNvSpPr txBox="1">
              <a:spLocks/>
            </p:cNvSpPr>
            <p:nvPr/>
          </p:nvSpPr>
          <p:spPr bwMode="auto">
            <a:xfrm>
              <a:off x="2894013" y="5029200"/>
              <a:ext cx="1447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Cốc cốc</a:t>
              </a:r>
            </a:p>
          </p:txBody>
        </p:sp>
        <p:pic>
          <p:nvPicPr>
            <p:cNvPr id="71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0918" t="35910" r="67970" b="34164"/>
            <a:stretch>
              <a:fillRect/>
            </a:stretch>
          </p:blipFill>
          <p:spPr bwMode="auto">
            <a:xfrm>
              <a:off x="2665412" y="3810000"/>
              <a:ext cx="146812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588963" y="449263"/>
            <a:ext cx="4514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Cửa sổ trang web</a:t>
            </a:r>
            <a:endParaRPr lang="vi-VN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227013" y="1219200"/>
            <a:ext cx="1173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*Khởi động trình duyệt: Cách 1: Nháy đúp chuột vào biểu tượng của trình duyệt Web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256213" y="2362200"/>
            <a:ext cx="2438400" cy="2209800"/>
            <a:chOff x="4113212" y="1056640"/>
            <a:chExt cx="2774731" cy="290576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5882" t="38097" r="81697" b="38319"/>
            <a:stretch>
              <a:fillRect/>
            </a:stretch>
          </p:blipFill>
          <p:spPr bwMode="auto">
            <a:xfrm>
              <a:off x="4494212" y="1905000"/>
              <a:ext cx="1735014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Content Placeholder 3"/>
            <p:cNvSpPr txBox="1">
              <a:spLocks/>
            </p:cNvSpPr>
            <p:nvPr/>
          </p:nvSpPr>
          <p:spPr bwMode="auto">
            <a:xfrm>
              <a:off x="4113212" y="3429000"/>
              <a:ext cx="2774731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Google 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Chrome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340827" y="1056640"/>
              <a:ext cx="382971" cy="84960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2"/>
          <p:cNvSpPr txBox="1">
            <a:spLocks/>
          </p:cNvSpPr>
          <p:nvPr/>
        </p:nvSpPr>
        <p:spPr bwMode="auto">
          <a:xfrm>
            <a:off x="0" y="5105400"/>
            <a:ext cx="1173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*Khởi động trình duyệt: Cách 2: Nhấn phải chuột vào biểu tượng trình duyệt rồi nhấn Open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588963" y="449263"/>
            <a:ext cx="45148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Cửa sổ trang web</a:t>
            </a:r>
            <a:endParaRPr 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Related image"/>
          <p:cNvPicPr>
            <a:picLocks noChangeAspect="1" noChangeArrowheads="1"/>
          </p:cNvPicPr>
          <p:nvPr/>
        </p:nvPicPr>
        <p:blipFill>
          <a:blip r:embed="rId2" cstate="print"/>
          <a:srcRect l="8012" r="7851"/>
          <a:stretch>
            <a:fillRect/>
          </a:stretch>
        </p:blipFill>
        <p:spPr bwMode="auto">
          <a:xfrm>
            <a:off x="304800" y="1447800"/>
            <a:ext cx="118094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312863" y="685800"/>
            <a:ext cx="5543550" cy="1524000"/>
            <a:chOff x="1141412" y="990600"/>
            <a:chExt cx="5543549" cy="1524000"/>
          </a:xfrm>
        </p:grpSpPr>
        <p:sp>
          <p:nvSpPr>
            <p:cNvPr id="7" name="Rectangle 6"/>
            <p:cNvSpPr/>
            <p:nvPr/>
          </p:nvSpPr>
          <p:spPr>
            <a:xfrm>
              <a:off x="1141412" y="2057400"/>
              <a:ext cx="3886199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579812" y="1676400"/>
              <a:ext cx="99060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Rectangle 11"/>
            <p:cNvSpPr>
              <a:spLocks noChangeArrowheads="1"/>
            </p:cNvSpPr>
            <p:nvPr/>
          </p:nvSpPr>
          <p:spPr bwMode="auto">
            <a:xfrm>
              <a:off x="3122611" y="990600"/>
              <a:ext cx="3562350" cy="548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Địa chỉ trang Web</a:t>
              </a:r>
              <a:endParaRPr lang="vi-VN" sz="28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085013" y="838200"/>
            <a:ext cx="3962400" cy="990600"/>
            <a:chOff x="7085012" y="914400"/>
            <a:chExt cx="3962400" cy="990600"/>
          </a:xfrm>
        </p:grpSpPr>
        <p:sp>
          <p:nvSpPr>
            <p:cNvPr id="14" name="Rectangle 13"/>
            <p:cNvSpPr/>
            <p:nvPr/>
          </p:nvSpPr>
          <p:spPr>
            <a:xfrm>
              <a:off x="10514012" y="1600200"/>
              <a:ext cx="533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>
              <a:off x="8913812" y="1371600"/>
              <a:ext cx="16002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TextBox 21"/>
            <p:cNvSpPr txBox="1">
              <a:spLocks noChangeArrowheads="1"/>
            </p:cNvSpPr>
            <p:nvPr/>
          </p:nvSpPr>
          <p:spPr bwMode="auto">
            <a:xfrm>
              <a:off x="7085012" y="914400"/>
              <a:ext cx="27238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Ẩn cửa sổ web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8378825" y="-76200"/>
            <a:ext cx="3810000" cy="2057400"/>
            <a:chOff x="8453437" y="0"/>
            <a:chExt cx="3810000" cy="20574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0209212" y="1066800"/>
              <a:ext cx="9144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3" name="Rectangle 21"/>
            <p:cNvSpPr>
              <a:spLocks noChangeArrowheads="1"/>
            </p:cNvSpPr>
            <p:nvPr/>
          </p:nvSpPr>
          <p:spPr bwMode="auto">
            <a:xfrm>
              <a:off x="8453437" y="0"/>
              <a:ext cx="3810000" cy="104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Các nút lệnh điều khiển trang Web</a:t>
              </a:r>
              <a:endParaRPr lang="vi-VN" sz="28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12425" y="1600200"/>
              <a:ext cx="16764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685213" y="1524000"/>
            <a:ext cx="2819400" cy="2362200"/>
            <a:chOff x="8456612" y="1600200"/>
            <a:chExt cx="3048000" cy="2220218"/>
          </a:xfrm>
        </p:grpSpPr>
        <p:sp>
          <p:nvSpPr>
            <p:cNvPr id="24" name="Rectangle 23"/>
            <p:cNvSpPr/>
            <p:nvPr/>
          </p:nvSpPr>
          <p:spPr>
            <a:xfrm>
              <a:off x="11048098" y="1600200"/>
              <a:ext cx="456514" cy="3043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>
              <a:endCxn id="24" idx="2"/>
            </p:cNvCxnSpPr>
            <p:nvPr/>
          </p:nvCxnSpPr>
          <p:spPr>
            <a:xfrm flipV="1">
              <a:off x="9827868" y="1904585"/>
              <a:ext cx="1448486" cy="8385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1" name="TextBox 31"/>
            <p:cNvSpPr txBox="1">
              <a:spLocks noChangeArrowheads="1"/>
            </p:cNvSpPr>
            <p:nvPr/>
          </p:nvSpPr>
          <p:spPr bwMode="auto">
            <a:xfrm>
              <a:off x="8456612" y="2743200"/>
              <a:ext cx="185820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Phóng to/</a:t>
              </a:r>
            </a:p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 nhỏ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0818813" y="1524000"/>
            <a:ext cx="1370012" cy="2514600"/>
            <a:chOff x="10901293" y="1600200"/>
            <a:chExt cx="1287532" cy="2525018"/>
          </a:xfrm>
        </p:grpSpPr>
        <p:sp>
          <p:nvSpPr>
            <p:cNvPr id="25" name="Rectangle 24"/>
            <p:cNvSpPr/>
            <p:nvPr/>
          </p:nvSpPr>
          <p:spPr>
            <a:xfrm>
              <a:off x="11504031" y="1600200"/>
              <a:ext cx="534110" cy="3044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1504031" y="1904669"/>
              <a:ext cx="305844" cy="11429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TextBox 32"/>
            <p:cNvSpPr txBox="1">
              <a:spLocks noChangeArrowheads="1"/>
            </p:cNvSpPr>
            <p:nvPr/>
          </p:nvSpPr>
          <p:spPr bwMode="auto">
            <a:xfrm>
              <a:off x="10901293" y="3048000"/>
              <a:ext cx="128753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Đóng </a:t>
              </a:r>
            </a:p>
            <a:p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cửa sổ</a:t>
              </a: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5410200"/>
            <a:ext cx="119618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>
                <a:latin typeface="Times New Roman" pitchFamily="18" charset="0"/>
                <a:cs typeface="Calibri" pitchFamily="34" charset="0"/>
              </a:rPr>
              <a:t>Chức năng của các nút lệnh điều khiển cửa sổ trang web giống chức năng các nút lệnh điều khiển cửa sổ thư mục</a:t>
            </a:r>
            <a:endParaRPr lang="vi-VN" sz="3200" b="1">
              <a:latin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8350" y="538163"/>
            <a:ext cx="29591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Truy cập web</a:t>
            </a:r>
            <a:endParaRPr lang="vi-VN" sz="320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7013" y="1219200"/>
            <a:ext cx="501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2400" b="1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>
                <a:latin typeface="Times New Roman" pitchFamily="18" charset="0"/>
                <a:cs typeface="Calibri" pitchFamily="34" charset="0"/>
              </a:rPr>
              <a:t>Bước 1: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Khởi động trình duyệt</a:t>
            </a:r>
            <a:r>
              <a:rPr lang="en-US" sz="2800" b="1">
                <a:latin typeface="Times New Roman" pitchFamily="18" charset="0"/>
                <a:cs typeface="Calibri" pitchFamily="34" charset="0"/>
              </a:rPr>
              <a:t> </a:t>
            </a:r>
            <a:endParaRPr lang="vi-VN" sz="2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613" y="1371600"/>
            <a:ext cx="685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7013" y="2044700"/>
            <a:ext cx="533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Times New Roman" pitchFamily="18" charset="0"/>
                <a:cs typeface="Calibri" pitchFamily="34" charset="0"/>
              </a:rPr>
              <a:t> Bước 2: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Nháy chuột vào vùng có địa chỉ trang web, nhấn phím Delete trên bàn phím.</a:t>
            </a:r>
            <a:endParaRPr lang="vi-VN" sz="2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27013" y="3770313"/>
            <a:ext cx="533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Times New Roman" pitchFamily="18" charset="0"/>
                <a:cs typeface="Calibri" pitchFamily="34" charset="0"/>
              </a:rPr>
              <a:t> Bước 3: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Gõ địa chỉ trang web vào ô địa chỉ rồi nhấn phím Enter</a:t>
            </a:r>
            <a:endParaRPr lang="vi-VN" sz="280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3" y="1905000"/>
            <a:ext cx="56372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551613" y="2133600"/>
            <a:ext cx="1981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484813" y="2590800"/>
            <a:ext cx="15240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08613" y="2209800"/>
            <a:ext cx="1066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19" grpId="0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578</Words>
  <Application>Microsoft Office PowerPoint</Application>
  <PresentationFormat>Custom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A. HOẠT ĐỘNG CƠ BẢN</vt:lpstr>
      <vt:lpstr>A. HOẠT ĐỘNG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137</cp:revision>
  <dcterms:created xsi:type="dcterms:W3CDTF">2017-10-06T08:41:39Z</dcterms:created>
  <dcterms:modified xsi:type="dcterms:W3CDTF">2020-10-22T00:15:23Z</dcterms:modified>
</cp:coreProperties>
</file>