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146ADFE5-7D16-4322-AC62-B13326B17906}" type="datetime1">
              <a:rPr lang="en-US" smtClean="0"/>
              <a:pPr/>
              <a:t>25/02/2021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r>
              <a:rPr lang="vi-VN" dirty="0" smtClean="0"/>
              <a:t>GV: Vũ Thị Thư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1524000" y="1649272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/>
              </a:rPr>
              <a:t>HD HỌC TIN HỌC</a:t>
            </a:r>
            <a:endParaRPr lang="en-US" sz="54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/>
            </a:endParaRPr>
          </a:p>
        </p:txBody>
      </p:sp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5687325" y="3401324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5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-3401326" y="3401328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0" y="6785118"/>
            <a:ext cx="9144000" cy="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4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05200"/>
            <a:ext cx="9144000" cy="2209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THƯ MỤC 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1219200" y="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altLang="vi-VN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ba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17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9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2019   </a:t>
            </a:r>
            <a:endParaRPr lang="en-US" altLang="vi-VN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6" descr="Capture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219200"/>
            <a:ext cx="1905266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3909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762000"/>
            <a:ext cx="5562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(Delete)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905000"/>
            <a:ext cx="53340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Delete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80" y="990600"/>
            <a:ext cx="3010320" cy="4925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-76200"/>
            <a:ext cx="8458200" cy="685800"/>
          </a:xfrm>
        </p:spPr>
        <p:txBody>
          <a:bodyPr>
            <a:no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hành</a:t>
            </a:r>
            <a:r>
              <a:rPr lang="en-US" sz="4000" b="1" u="sng" dirty="0" smtClean="0">
                <a:solidFill>
                  <a:srgbClr val="FF0000"/>
                </a:solidFill>
              </a:rPr>
              <a:t>: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876800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Copy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muc</a:t>
            </a:r>
            <a:r>
              <a:rPr lang="en-US" dirty="0" smtClean="0"/>
              <a:t>: </a:t>
            </a:r>
            <a:r>
              <a:rPr lang="en-US" b="1" dirty="0" smtClean="0"/>
              <a:t>AN, BINH, KHIEM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TO1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b="1" dirty="0" smtClean="0"/>
              <a:t>AN, BINH, KHIEM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b="1" dirty="0" smtClean="0"/>
              <a:t>LAN, NGỌC, TUAN</a:t>
            </a: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hành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2672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err="1" smtClean="0"/>
              <a:t>Sơn</a:t>
            </a:r>
            <a:r>
              <a:rPr lang="en-US" b="1" dirty="0" smtClean="0"/>
              <a:t> Ca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</a:rPr>
              <a:t>Điền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từ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Nhóm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đôi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ba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LOP41 sang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LOP42</a:t>
            </a: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1: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LOP41, </a:t>
            </a:r>
            <a:r>
              <a:rPr lang="en-US" dirty="0" err="1" smtClean="0"/>
              <a:t>nháy</a:t>
            </a:r>
            <a:r>
              <a:rPr lang="en-US" dirty="0" smtClean="0"/>
              <a:t> .. …………….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……….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……………</a:t>
            </a: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2: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…………, </a:t>
            </a:r>
            <a:r>
              <a:rPr lang="en-US" dirty="0" err="1" smtClean="0"/>
              <a:t>nháy</a:t>
            </a:r>
            <a:r>
              <a:rPr lang="en-US" dirty="0" smtClean="0"/>
              <a:t> </a:t>
            </a:r>
            <a:r>
              <a:rPr lang="en-US" dirty="0" err="1" smtClean="0"/>
              <a:t>nút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chọn</a:t>
            </a:r>
            <a:r>
              <a:rPr lang="en-US" dirty="0" smtClean="0"/>
              <a:t> …</a:t>
            </a:r>
            <a:r>
              <a:rPr lang="en-US" dirty="0" smtClean="0">
                <a:solidFill>
                  <a:srgbClr val="0070C0"/>
                </a:solidFill>
              </a:rPr>
              <a:t>………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0867" y="4267200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LOP41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24600" y="3810000"/>
            <a:ext cx="2362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nút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chuột</a:t>
            </a:r>
            <a:endParaRPr lang="en-US" sz="2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81600" y="4191000"/>
            <a:ext cx="1116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Copp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43400" y="4800600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LOP42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97391" y="5181600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Paste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9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 bwMode="auto">
          <a:xfrm>
            <a:off x="387350" y="533400"/>
            <a:ext cx="7391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b="1" dirty="0" smtClean="0">
                <a:latin typeface="Times New Roman" pitchFamily="18" charset="0"/>
              </a:rPr>
              <a:t>C- HOẠT </a:t>
            </a:r>
            <a:r>
              <a:rPr lang="en-US" sz="2800" b="1" dirty="0">
                <a:latin typeface="Times New Roman" pitchFamily="18" charset="0"/>
              </a:rPr>
              <a:t>ĐỘNG ỨNG DỤNG MỞ  RỘNG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81000" y="19050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 smtClean="0">
                <a:latin typeface="Times New Roman" pitchFamily="18" charset="0"/>
              </a:rPr>
              <a:t>1-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nhạc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dễ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kiếm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387350" y="32766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3200" b="1" dirty="0" smtClean="0">
                <a:latin typeface="Times New Roman" pitchFamily="18" charset="0"/>
              </a:rPr>
              <a:t>2- </a:t>
            </a:r>
            <a:r>
              <a:rPr lang="en-US" sz="3200" b="1" dirty="0" err="1" smtClean="0">
                <a:latin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yêu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cầu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a-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b-</a:t>
            </a:r>
            <a:r>
              <a:rPr lang="en-US" sz="2800" dirty="0" err="1">
                <a:latin typeface="Times New Roman" pitchFamily="18" charset="0"/>
              </a:rPr>
              <a:t>Nháy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F2.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c-</a:t>
            </a:r>
            <a:r>
              <a:rPr lang="en-US" sz="2800" dirty="0" err="1">
                <a:latin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Tâp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Enter.</a:t>
            </a:r>
          </a:p>
        </p:txBody>
      </p:sp>
    </p:spTree>
    <p:extLst>
      <p:ext uri="{BB962C8B-B14F-4D97-AF65-F5344CB8AC3E}">
        <p14:creationId xmlns:p14="http://schemas.microsoft.com/office/powerpoint/2010/main" val="309319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09800" y="76200"/>
            <a:ext cx="3657600" cy="685800"/>
          </a:xfrm>
        </p:spPr>
        <p:txBody>
          <a:bodyPr>
            <a:noAutofit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Ghi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nhớ</a:t>
            </a:r>
            <a:r>
              <a:rPr lang="en-US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1910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,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 </a:t>
            </a:r>
            <a:r>
              <a:rPr lang="en-US" sz="2800" dirty="0" err="1" smtClean="0"/>
              <a:t>tất</a:t>
            </a:r>
            <a:r>
              <a:rPr lang="en-US" sz="2800" dirty="0" smtClean="0"/>
              <a:t> </a:t>
            </a:r>
            <a:r>
              <a:rPr lang="en-US" sz="2800" dirty="0" err="1" smtClean="0"/>
              <a:t>cả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con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endParaRPr lang="en-US" sz="2800" dirty="0" smtClean="0"/>
          </a:p>
          <a:p>
            <a:pPr marL="514350" indent="-514350"/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,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tất</a:t>
            </a:r>
            <a:r>
              <a:rPr lang="en-US" sz="2800" dirty="0" smtClean="0"/>
              <a:t> </a:t>
            </a:r>
            <a:r>
              <a:rPr lang="en-US" sz="2800" dirty="0" err="1" smtClean="0"/>
              <a:t>cả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con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endParaRPr lang="en-US" sz="2800" dirty="0" smtClean="0"/>
          </a:p>
          <a:p>
            <a:pPr marL="514350" indent="-514350" algn="ctr">
              <a:buNone/>
            </a:pPr>
            <a:r>
              <a:rPr lang="en-US" sz="3600" b="1" u="sng" dirty="0" err="1" smtClean="0"/>
              <a:t>Chú</a:t>
            </a:r>
            <a:r>
              <a:rPr lang="en-US" sz="3600" b="1" u="sng" dirty="0" smtClean="0"/>
              <a:t> ý:</a:t>
            </a:r>
          </a:p>
          <a:p>
            <a:pPr marL="514350" lvl="0" indent="-514350">
              <a:defRPr/>
            </a:pPr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, </a:t>
            </a:r>
            <a:r>
              <a:rPr lang="en-US" sz="2800" dirty="0" err="1" smtClean="0"/>
              <a:t>xóa</a:t>
            </a:r>
            <a:r>
              <a:rPr lang="en-US" sz="2800" dirty="0" smtClean="0"/>
              <a:t>, </a:t>
            </a:r>
            <a:r>
              <a:rPr lang="en-US" sz="2800" dirty="0" err="1" smtClean="0"/>
              <a:t>đổi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chắc</a:t>
            </a:r>
            <a:r>
              <a:rPr lang="en-US" sz="2800" dirty="0" smtClean="0"/>
              <a:t> </a:t>
            </a:r>
            <a:r>
              <a:rPr lang="en-US" sz="2800" dirty="0" err="1" smtClean="0"/>
              <a:t>chắn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đóng</a:t>
            </a:r>
            <a:endParaRPr lang="en-US" sz="2800" dirty="0" smtClean="0"/>
          </a:p>
          <a:p>
            <a:pPr marL="514350" lvl="0" indent="-514350">
              <a:defRPr/>
            </a:pP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ý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mình</a:t>
            </a:r>
            <a:endParaRPr lang="en-US" sz="2800" dirty="0" smtClean="0"/>
          </a:p>
          <a:p>
            <a:pPr marL="514350" indent="-514350"/>
            <a:endParaRPr lang="en-US" sz="2800" dirty="0" smtClean="0"/>
          </a:p>
        </p:txBody>
      </p:sp>
      <p:sp>
        <p:nvSpPr>
          <p:cNvPr id="11" name="Content Placeholder 25"/>
          <p:cNvSpPr txBox="1">
            <a:spLocks/>
          </p:cNvSpPr>
          <p:nvPr/>
        </p:nvSpPr>
        <p:spPr>
          <a:xfrm>
            <a:off x="304800" y="3810000"/>
            <a:ext cx="88392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05200"/>
            <a:ext cx="9144000" cy="2209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THƯ MỤC 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en-US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1219200" y="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altLang="vi-VN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15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9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2019   </a:t>
            </a:r>
            <a:endParaRPr lang="en-US" altLang="vi-VN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6" descr="Capture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219200"/>
            <a:ext cx="1905266" cy="2457793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>
            <a:no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1. Nhắc lại kiến thức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7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362201"/>
            <a:ext cx="4040188" cy="3763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smtClean="0">
                <a:solidFill>
                  <a:srgbClr val="0070C0"/>
                </a:solidFill>
              </a:rPr>
              <a:t>Tạo thư mục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Nháy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endParaRPr lang="en-US" sz="2800" smtClean="0">
              <a:solidFill>
                <a:srgbClr val="0070C0"/>
              </a:solidFill>
            </a:endParaRPr>
          </a:p>
          <a:p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New </a:t>
            </a:r>
          </a:p>
          <a:p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Folder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>
          <a:xfrm>
            <a:off x="4645025" y="2438401"/>
            <a:ext cx="4041775" cy="36877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smtClean="0">
                <a:solidFill>
                  <a:srgbClr val="0070C0"/>
                </a:solidFill>
              </a:rPr>
              <a:t>Mở thư mục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C1: </a:t>
            </a: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-&gt;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-&gt;Open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C2: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đúp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</a:p>
          <a:p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18" name="Text Placeholder 14"/>
          <p:cNvSpPr txBox="1">
            <a:spLocks/>
          </p:cNvSpPr>
          <p:nvPr/>
        </p:nvSpPr>
        <p:spPr>
          <a:xfrm>
            <a:off x="304800" y="167640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a.Tạo</a:t>
            </a:r>
            <a:r>
              <a:rPr kumimoji="0" 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/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mở</a:t>
            </a:r>
            <a:r>
              <a:rPr kumimoji="0" lang="en-US" sz="24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</a:t>
            </a:r>
            <a:r>
              <a:rPr kumimoji="0" 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mục</a:t>
            </a:r>
            <a:endParaRPr kumimoji="0" lang="en-US" sz="24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304800" y="3810000"/>
            <a:ext cx="4114800" cy="2057400"/>
          </a:xfrm>
          <a:prstGeom prst="cloudCallout">
            <a:avLst>
              <a:gd name="adj1" fmla="val -17130"/>
              <a:gd name="adj2" fmla="val -97096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5029200" y="3810000"/>
            <a:ext cx="4114800" cy="2057400"/>
          </a:xfrm>
          <a:prstGeom prst="cloudCallout">
            <a:avLst>
              <a:gd name="adj1" fmla="val -32616"/>
              <a:gd name="adj2" fmla="val -9103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7" grpId="0" uiExpand="1" build="p"/>
      <p:bldP spid="18" grpId="0"/>
      <p:bldP spid="21" grpId="0" animBg="1"/>
      <p:bldP spid="21" grpId="1" animBg="1"/>
      <p:bldP spid="22" grpId="0" animBg="1"/>
      <p:bldP spid="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152400" y="2133600"/>
            <a:ext cx="6019800" cy="3992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LOP41 </a:t>
            </a:r>
            <a:r>
              <a:rPr lang="en-US" sz="2800" err="1" smtClean="0">
                <a:solidFill>
                  <a:srgbClr val="0070C0"/>
                </a:solidFill>
              </a:rPr>
              <a:t>có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con: …… ……  ….…</a:t>
            </a:r>
          </a:p>
          <a:p>
            <a:pPr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TO1 </a:t>
            </a:r>
            <a:r>
              <a:rPr lang="en-US" sz="2800" err="1" smtClean="0">
                <a:solidFill>
                  <a:srgbClr val="0070C0"/>
                </a:solidFill>
              </a:rPr>
              <a:t>có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con: …….. …….. ………</a:t>
            </a:r>
          </a:p>
        </p:txBody>
      </p:sp>
      <p:pic>
        <p:nvPicPr>
          <p:cNvPr id="9" name="Picture 8" descr="Capture.PNG"/>
          <p:cNvPicPr>
            <a:picLocks noChangeAspect="1"/>
          </p:cNvPicPr>
          <p:nvPr/>
        </p:nvPicPr>
        <p:blipFill>
          <a:blip r:embed="rId3"/>
          <a:srcRect t="1019" b="2350"/>
          <a:stretch>
            <a:fillRect/>
          </a:stretch>
        </p:blipFill>
        <p:spPr>
          <a:xfrm>
            <a:off x="6096000" y="2133600"/>
            <a:ext cx="3048000" cy="409041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0" y="2971800"/>
            <a:ext cx="2646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TO1, TO2, TO3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3962400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AN,  BINH, KHIEM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447800"/>
            <a:ext cx="5674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b.Điền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còn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thiếu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endParaRPr lang="en-US" sz="2800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914400"/>
          </a:xfrm>
        </p:spPr>
        <p:txBody>
          <a:bodyPr>
            <a:normAutofit/>
          </a:bodyPr>
          <a:lstStyle/>
          <a:p>
            <a:pPr algn="l"/>
            <a:r>
              <a:rPr lang="en-US" sz="2800" u="sng" smtClean="0">
                <a:solidFill>
                  <a:srgbClr val="FF0000"/>
                </a:solidFill>
              </a:rPr>
              <a:t>c. Đánh </a:t>
            </a:r>
            <a:r>
              <a:rPr lang="en-US" sz="2800" u="sng" err="1" smtClean="0">
                <a:solidFill>
                  <a:srgbClr val="FF0000"/>
                </a:solidFill>
              </a:rPr>
              <a:t>dấu</a:t>
            </a:r>
            <a:r>
              <a:rPr lang="en-US" sz="2800" u="sng" smtClean="0">
                <a:solidFill>
                  <a:srgbClr val="FF0000"/>
                </a:solidFill>
              </a:rPr>
              <a:t>     </a:t>
            </a:r>
            <a:r>
              <a:rPr lang="en-US" sz="2800" u="sng" err="1" smtClean="0">
                <a:solidFill>
                  <a:srgbClr val="FF0000"/>
                </a:solidFill>
              </a:rPr>
              <a:t>vào</a:t>
            </a:r>
            <a:r>
              <a:rPr lang="en-US" sz="2800" u="sng" smtClean="0">
                <a:solidFill>
                  <a:srgbClr val="FF0000"/>
                </a:solidFill>
              </a:rPr>
              <a:t>      ở </a:t>
            </a:r>
            <a:r>
              <a:rPr lang="en-US" sz="2800" u="sng" err="1" smtClean="0">
                <a:solidFill>
                  <a:srgbClr val="FF0000"/>
                </a:solidFill>
              </a:rPr>
              <a:t>sau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r>
              <a:rPr lang="en-US" sz="2800" u="sng" err="1" smtClean="0">
                <a:solidFill>
                  <a:srgbClr val="FF0000"/>
                </a:solidFill>
              </a:rPr>
              <a:t>câu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r>
              <a:rPr lang="en-US" sz="2800" u="sng" err="1" smtClean="0">
                <a:solidFill>
                  <a:srgbClr val="FF0000"/>
                </a:solidFill>
              </a:rPr>
              <a:t>đúng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endParaRPr lang="en-US" sz="2800" u="sng">
              <a:solidFill>
                <a:srgbClr val="FF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3735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Để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mở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LOP41 </a:t>
            </a:r>
            <a:r>
              <a:rPr lang="en-US" sz="2800" err="1" smtClean="0">
                <a:solidFill>
                  <a:srgbClr val="0070C0"/>
                </a:solidFill>
              </a:rPr>
              <a:t>em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thực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hiện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thao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sau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đây</a:t>
            </a:r>
            <a:r>
              <a:rPr lang="en-US" sz="2800" smtClean="0">
                <a:solidFill>
                  <a:srgbClr val="0070C0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LOP41, </a:t>
            </a:r>
            <a:r>
              <a:rPr lang="en-US" sz="2400" err="1" smtClean="0">
                <a:solidFill>
                  <a:srgbClr val="0070C0"/>
                </a:solidFill>
              </a:rPr>
              <a:t>chọn</a:t>
            </a:r>
            <a:r>
              <a:rPr lang="en-US" sz="2400" smtClean="0">
                <a:solidFill>
                  <a:srgbClr val="0070C0"/>
                </a:solidFill>
              </a:rPr>
              <a:t> Open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LOP41, </a:t>
            </a:r>
            <a:r>
              <a:rPr lang="en-US" sz="2400" err="1" smtClean="0">
                <a:solidFill>
                  <a:srgbClr val="0070C0"/>
                </a:solidFill>
              </a:rPr>
              <a:t>chọn</a:t>
            </a:r>
            <a:r>
              <a:rPr lang="en-US" sz="2400" smtClean="0">
                <a:solidFill>
                  <a:srgbClr val="0070C0"/>
                </a:solidFill>
              </a:rPr>
              <a:t> New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đúp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52800" y="10668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86000" y="1143000"/>
            <a:ext cx="304800" cy="304800"/>
            <a:chOff x="2362200" y="3048000"/>
            <a:chExt cx="304800" cy="304800"/>
          </a:xfrm>
        </p:grpSpPr>
        <p:cxnSp>
          <p:nvCxnSpPr>
            <p:cNvPr id="15" name="Straight Connector 14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7924800" y="27432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924800" y="3200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924800" y="4343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924800" y="38100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001000" y="2819400"/>
            <a:ext cx="304800" cy="304800"/>
            <a:chOff x="2362200" y="3048000"/>
            <a:chExt cx="304800" cy="304800"/>
          </a:xfrm>
        </p:grpSpPr>
        <p:cxnSp>
          <p:nvCxnSpPr>
            <p:cNvPr id="27" name="Straight Connector 26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8001000" y="4419600"/>
            <a:ext cx="304800" cy="304800"/>
            <a:chOff x="2362200" y="3048000"/>
            <a:chExt cx="304800" cy="304800"/>
          </a:xfrm>
        </p:grpSpPr>
        <p:cxnSp>
          <p:nvCxnSpPr>
            <p:cNvPr id="33" name="Straight Connector 32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9" grpId="0" animBg="1"/>
      <p:bldP spid="20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2. Sao chép (Copy) thư mục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228600" y="1524000"/>
            <a:ext cx="5105400" cy="49530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sao chép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sao chép, chọn Copy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Mở thư mục sẽ chứa, nháy phải chuột, chọn Paste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30" name="Picture 29" descr="Untitled.png"/>
          <p:cNvPicPr>
            <a:picLocks noChangeAspect="1"/>
          </p:cNvPicPr>
          <p:nvPr/>
        </p:nvPicPr>
        <p:blipFill>
          <a:blip r:embed="rId4"/>
          <a:srcRect b="10438"/>
          <a:stretch>
            <a:fillRect/>
          </a:stretch>
        </p:blipFill>
        <p:spPr>
          <a:xfrm>
            <a:off x="5715000" y="1143000"/>
            <a:ext cx="3077005" cy="4419600"/>
          </a:xfrm>
          <a:prstGeom prst="rect">
            <a:avLst/>
          </a:prstGeom>
        </p:spPr>
      </p:pic>
      <p:pic>
        <p:nvPicPr>
          <p:cNvPr id="31" name="Picture 30" descr="Untitled 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2819400"/>
            <a:ext cx="2400635" cy="28102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3. Đổi tên (Rename) thư mục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524000"/>
            <a:ext cx="5029200" cy="48006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đổi tên thư mục: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đổi tên, chọn Rename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Gõ tên mới cho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3: Nhấn Enter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219200"/>
            <a:ext cx="2991268" cy="4896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7391400" cy="9144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MONHOC?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2667000"/>
            <a:ext cx="9296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MONHOC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monhoc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02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662</Words>
  <Application>Microsoft Office PowerPoint</Application>
  <PresentationFormat>On-screen Show (4:3)</PresentationFormat>
  <Paragraphs>76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BÀI 2: CÁC THAO TÁC VỚI THƯ MỤC (2 tiết)</vt:lpstr>
      <vt:lpstr>1. Nhắc lại kiến thức</vt:lpstr>
      <vt:lpstr>PowerPoint Presentation</vt:lpstr>
      <vt:lpstr>c. Đánh dấu     vào      ở sau câu đúng </vt:lpstr>
      <vt:lpstr>2. Sao chép (Copy) thư mục</vt:lpstr>
      <vt:lpstr>3. Đổi tên (Rename) thư mục</vt:lpstr>
      <vt:lpstr>Củng cố:</vt:lpstr>
      <vt:lpstr>PowerPoint Presentation</vt:lpstr>
      <vt:lpstr>BÀI 2: CÁC THAO TÁC VỚI THƯ MỤC (tiết 2)</vt:lpstr>
      <vt:lpstr>A. Hoạt động cơ bản: 4. Nhắc lại thao tác Xóa(Delete) thư mục</vt:lpstr>
      <vt:lpstr>Thực hành:</vt:lpstr>
      <vt:lpstr>Thực hành</vt:lpstr>
      <vt:lpstr>PowerPoint Presentation</vt:lpstr>
      <vt:lpstr>Ghi nhớ: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SKY</cp:lastModifiedBy>
  <cp:revision>66</cp:revision>
  <dcterms:created xsi:type="dcterms:W3CDTF">2017-09-12T01:40:07Z</dcterms:created>
  <dcterms:modified xsi:type="dcterms:W3CDTF">2021-02-25T13:57:08Z</dcterms:modified>
</cp:coreProperties>
</file>