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31"/>
  </p:handoutMasterIdLst>
  <p:sldIdLst>
    <p:sldId id="279" r:id="rId3"/>
    <p:sldId id="257" r:id="rId5"/>
    <p:sldId id="258" r:id="rId6"/>
    <p:sldId id="289" r:id="rId7"/>
    <p:sldId id="290" r:id="rId8"/>
    <p:sldId id="259" r:id="rId9"/>
    <p:sldId id="278" r:id="rId10"/>
    <p:sldId id="281" r:id="rId11"/>
    <p:sldId id="277" r:id="rId12"/>
    <p:sldId id="282" r:id="rId13"/>
    <p:sldId id="260" r:id="rId14"/>
    <p:sldId id="261" r:id="rId15"/>
    <p:sldId id="263" r:id="rId16"/>
    <p:sldId id="262" r:id="rId17"/>
    <p:sldId id="291" r:id="rId18"/>
    <p:sldId id="264" r:id="rId19"/>
    <p:sldId id="292" r:id="rId20"/>
    <p:sldId id="284" r:id="rId21"/>
    <p:sldId id="293" r:id="rId22"/>
    <p:sldId id="285" r:id="rId23"/>
    <p:sldId id="266" r:id="rId24"/>
    <p:sldId id="267" r:id="rId25"/>
    <p:sldId id="268" r:id="rId26"/>
    <p:sldId id="269" r:id="rId27"/>
    <p:sldId id="288" r:id="rId28"/>
    <p:sldId id="270" r:id="rId29"/>
    <p:sldId id="271" r:id="rId30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5" Type="http://schemas.openxmlformats.org/officeDocument/2006/relationships/tags" Target="tags/tag1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handoutMaster" Target="handoutMasters/handoutMaster1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AE51603-2F68-4A65-A48E-56A575EE860B}" type="datetimeFigureOut">
              <a:rPr lang="en-US"/>
            </a:fld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30CD435-4EB6-448E-9D1D-406E5669C39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4D22E9B-FA8F-467D-B6CA-6C1177CE3417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F5A923B-8FF5-4013-B4E9-2F023C9E0E51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EEC39E-B798-4987-B285-232EC3C90F63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A25C52A-D77C-413B-AEF3-90CAAA99A25B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1A384-DE33-4BC9-A803-EF273B820BBE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D46A0-7E43-43E4-83DE-E1A572F4DFD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B9D2F-E435-4F6D-89E6-AA4C071B861D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7C455-C572-40F1-B97F-40D103D509B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47F6F-FD11-46B6-8924-3E778A44EF79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242BA-8F9B-43FD-8AA3-4B8779E5953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44475"/>
            <a:ext cx="838835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510DC-2205-4FA6-B443-3851EFB94C1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3DF40-82B8-4209-9207-FF02C8DD26A9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B1F3-0C36-4F94-8F32-FAB44FC493AB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584E5-CB86-4D6E-BE70-DC3B2FE908E2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B0A00-D9E4-4115-A3EB-94BF163C0E9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ECD39-588C-405B-B9AE-FD567FBC4FA1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F8487-4DE1-4E2B-9E9D-74244ED2039E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118CF-DC53-43CB-9917-3FECEA9FFF07}" type="datetimeFigureOut">
              <a:rPr lang="en-US"/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C7671-99E6-42DB-9EAF-1A45FB80CFD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F3866-07FD-4A83-AA95-694E0AE24B1C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86FF8-CE3F-457F-A36D-AC88A328610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0D3EF-FC60-465E-8CBC-B24DB903CD4B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5D674-12D0-4643-B52A-151C8443222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ADC82-8767-4170-86C0-6501DE47CBC1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CAB03-F486-4BDC-88DF-DFB41140BF52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7B7FC-1FD9-4BC7-8E70-3630A79BF0CC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D59BE-F53D-40E5-9679-C9325CD782B9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9AAD26-F393-4726-9C69-666008A8F62F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FCAFD65-7286-4C5D-96EE-0477008DD50A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2.xml"/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10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6.xml"/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3.wav"/><Relationship Id="rId1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7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hyperlink" Target="http://vietbao.vn/images/vn75/bong-da/75108057-6401972_7_3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5530850" y="1135063"/>
            <a:ext cx="3003550" cy="855662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0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400" smtClean="0"/>
          </a:p>
        </p:txBody>
      </p:sp>
      <p:sp>
        <p:nvSpPr>
          <p:cNvPr id="16389" name="WordArt 5"/>
          <p:cNvSpPr>
            <a:spLocks noChangeArrowheads="1" noChangeShapeType="1" noTextEdit="1"/>
          </p:cNvSpPr>
          <p:nvPr/>
        </p:nvSpPr>
        <p:spPr bwMode="auto">
          <a:xfrm>
            <a:off x="1143000" y="2362200"/>
            <a:ext cx="71628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MÔN: LUYỆN TỪ VÀ CÂU</a:t>
            </a:r>
            <a:endParaRPr lang="en-US" sz="3600" b="1" kern="10">
              <a:ln w="9525">
                <a:solidFill>
                  <a:srgbClr val="FF0000"/>
                </a:solidFill>
                <a:round/>
              </a:ln>
              <a:solidFill>
                <a:srgbClr val="0000CC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</a:ln>
                <a:solidFill>
                  <a:srgbClr val="0000CC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" panose="020B0604020202020204"/>
                <a:cs typeface="Arial" panose="020B0604020202020204"/>
              </a:rPr>
              <a:t>LỚP 5 </a:t>
            </a:r>
            <a:endParaRPr lang="en-US" sz="3600" b="1" kern="10">
              <a:ln w="9525">
                <a:solidFill>
                  <a:srgbClr val="FF0000"/>
                </a:solidFill>
                <a:round/>
              </a:ln>
              <a:solidFill>
                <a:srgbClr val="0000CC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2438" y="1779588"/>
            <a:ext cx="8081962" cy="393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Nghĩa của các từ in đậm trong khổ thơ sau có gì khác nghĩa của chúng ở bài tập 1?</a:t>
            </a:r>
            <a:endParaRPr lang="en-US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 b="1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chiếc cào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sao nhai được?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 b="1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thuyền rẽ nước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 ngửi cái gì?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ấm không nghe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800" b="1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lại mọc?...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Quang Huy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4"/>
          <p:cNvSpPr txBox="1">
            <a:spLocks noChangeArrowheads="1"/>
          </p:cNvSpPr>
          <p:nvPr/>
        </p:nvSpPr>
        <p:spPr bwMode="auto">
          <a:xfrm>
            <a:off x="457200" y="1143000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2438" y="1703388"/>
            <a:ext cx="8081962" cy="393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Nghĩa của các từ in đậm trong khổ thơ sau có gì khác nghĩa của chúng ở bài tập 1?</a:t>
            </a:r>
            <a:endParaRPr lang="en-US" sz="2800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chiếc cào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sao nhai được?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 rẽ nước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 ngửi cái gì?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ấm không nghe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 mọc?...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Quang Huy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Rake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762000"/>
            <a:ext cx="6492875" cy="4919663"/>
          </a:xfrm>
          <a:prstGeom prst="rect">
            <a:avLst/>
          </a:prstGeom>
          <a:solidFill>
            <a:srgbClr val="B28FFF"/>
          </a:solidFill>
          <a:ln w="9525">
            <a:solidFill>
              <a:srgbClr val="4000D0"/>
            </a:solidFill>
            <a:miter lim="800000"/>
            <a:headEnd/>
            <a:tailEnd/>
          </a:ln>
        </p:spPr>
      </p:pic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3182938" y="6180138"/>
            <a:ext cx="2555875" cy="45720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Răng chiếc cào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9" name="Line 4"/>
          <p:cNvSpPr>
            <a:spLocks noChangeShapeType="1"/>
          </p:cNvSpPr>
          <p:nvPr/>
        </p:nvSpPr>
        <p:spPr bwMode="auto">
          <a:xfrm flipH="1" flipV="1">
            <a:off x="3055938" y="5537200"/>
            <a:ext cx="1411287" cy="700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5" name="Group 2"/>
          <p:cNvGrpSpPr/>
          <p:nvPr/>
        </p:nvGrpSpPr>
        <p:grpSpPr bwMode="auto">
          <a:xfrm>
            <a:off x="914400" y="381000"/>
            <a:ext cx="7391400" cy="5961063"/>
            <a:chOff x="1106" y="195"/>
            <a:chExt cx="3662" cy="3863"/>
          </a:xfrm>
        </p:grpSpPr>
        <p:sp>
          <p:nvSpPr>
            <p:cNvPr id="31746" name="AutoShape 3" descr="tea_server"/>
            <p:cNvSpPr>
              <a:spLocks noChangeAspect="1" noChangeArrowheads="1"/>
            </p:cNvSpPr>
            <p:nvPr/>
          </p:nvSpPr>
          <p:spPr bwMode="auto">
            <a:xfrm>
              <a:off x="2784" y="2064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Calibri" panose="020F0502020204030204" pitchFamily="34" charset="0"/>
              </a:endParaRPr>
            </a:p>
          </p:txBody>
        </p:sp>
        <p:sp>
          <p:nvSpPr>
            <p:cNvPr id="31747" name="AutoShape 4" descr="tea_server"/>
            <p:cNvSpPr>
              <a:spLocks noChangeAspect="1" noChangeArrowheads="1"/>
            </p:cNvSpPr>
            <p:nvPr/>
          </p:nvSpPr>
          <p:spPr bwMode="auto">
            <a:xfrm>
              <a:off x="2784" y="2064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Calibri" panose="020F0502020204030204" pitchFamily="34" charset="0"/>
              </a:endParaRPr>
            </a:p>
          </p:txBody>
        </p:sp>
        <p:pic>
          <p:nvPicPr>
            <p:cNvPr id="31748" name="Picture 5" descr="images924661_49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826" t="10579" r="5022"/>
            <a:stretch>
              <a:fillRect/>
            </a:stretch>
          </p:blipFill>
          <p:spPr bwMode="auto">
            <a:xfrm>
              <a:off x="1106" y="195"/>
              <a:ext cx="3662" cy="3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49" name="Text Box 6"/>
            <p:cNvSpPr txBox="1">
              <a:spLocks noChangeArrowheads="1"/>
            </p:cNvSpPr>
            <p:nvPr/>
          </p:nvSpPr>
          <p:spPr bwMode="auto">
            <a:xfrm>
              <a:off x="1280" y="2135"/>
              <a:ext cx="889" cy="327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Tai ấm</a:t>
              </a:r>
              <a:endParaRPr lang="en-US" sz="28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750" name="Line 7"/>
            <p:cNvSpPr>
              <a:spLocks noChangeShapeType="1"/>
            </p:cNvSpPr>
            <p:nvPr/>
          </p:nvSpPr>
          <p:spPr bwMode="auto">
            <a:xfrm flipV="1">
              <a:off x="1931" y="1627"/>
              <a:ext cx="1045" cy="525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 descr="thuyen%20copy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3" t="15741" b="9259"/>
          <a:stretch>
            <a:fillRect/>
          </a:stretch>
        </p:blipFill>
        <p:spPr bwMode="auto">
          <a:xfrm>
            <a:off x="2611438" y="339725"/>
            <a:ext cx="6380162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4" descr="Image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01" r="30258" b="273"/>
          <a:stretch>
            <a:fillRect/>
          </a:stretch>
        </p:blipFill>
        <p:spPr bwMode="auto">
          <a:xfrm>
            <a:off x="3984625" y="3603625"/>
            <a:ext cx="5006975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390525" y="1882775"/>
            <a:ext cx="17748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Mũi thuyền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 flipV="1">
            <a:off x="1841500" y="2338388"/>
            <a:ext cx="769938" cy="63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7"/>
          <p:cNvSpPr>
            <a:spLocks noChangeShapeType="1"/>
          </p:cNvSpPr>
          <p:nvPr/>
        </p:nvSpPr>
        <p:spPr bwMode="auto">
          <a:xfrm>
            <a:off x="1816100" y="2352675"/>
            <a:ext cx="6108700" cy="1600200"/>
          </a:xfrm>
          <a:prstGeom prst="line">
            <a:avLst/>
          </a:prstGeom>
          <a:noFill/>
          <a:ln w="38100">
            <a:solidFill>
              <a:srgbClr val="EA652A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26" descr="Thuy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3952875"/>
            <a:ext cx="3419475" cy="260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Line 7"/>
          <p:cNvSpPr>
            <a:spLocks noChangeShapeType="1"/>
          </p:cNvSpPr>
          <p:nvPr/>
        </p:nvSpPr>
        <p:spPr bwMode="auto">
          <a:xfrm flipH="1">
            <a:off x="457200" y="2311400"/>
            <a:ext cx="1384300" cy="3511550"/>
          </a:xfrm>
          <a:prstGeom prst="line">
            <a:avLst/>
          </a:prstGeom>
          <a:noFill/>
          <a:ln w="38100">
            <a:solidFill>
              <a:srgbClr val="EA652A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4"/>
          <p:cNvSpPr txBox="1">
            <a:spLocks noChangeArrowheads="1"/>
          </p:cNvSpPr>
          <p:nvPr/>
        </p:nvSpPr>
        <p:spPr bwMode="auto">
          <a:xfrm>
            <a:off x="457200" y="1143000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2438" y="1703388"/>
            <a:ext cx="8081962" cy="393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Nghĩa của các từ in đậm trong khổ thơ sau có gì khác nghĩa của chúng ở bài tập 1?</a:t>
            </a:r>
            <a:endParaRPr lang="en-US" sz="2800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chiếc cào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sao nhai được?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 rẽ nước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 ngửi cái gì?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ấm không nghe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 mọc?...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Quang Huy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ChangeArrowheads="1"/>
          </p:cNvSpPr>
          <p:nvPr/>
        </p:nvSpPr>
        <p:spPr bwMode="auto">
          <a:xfrm>
            <a:off x="520700" y="1828800"/>
            <a:ext cx="2301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7350" y="2354263"/>
            <a:ext cx="88201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chiếc cào không dùng để nhai như răng người và động vật.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4500" y="3255963"/>
            <a:ext cx="85836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chiếc thuyền không dùng để ngửi được.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39738" y="3868738"/>
            <a:ext cx="85391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cái ấm không dùng để nghe được.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68300" y="4419600"/>
            <a:ext cx="8407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*Những nghĩa này hình thành trên cơ sở của nghĩa nào?</a:t>
            </a:r>
            <a:endParaRPr lang="en-US" sz="2800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ChangeArrowheads="1"/>
          </p:cNvSpPr>
          <p:nvPr/>
        </p:nvSpPr>
        <p:spPr bwMode="auto">
          <a:xfrm>
            <a:off x="457200" y="1219200"/>
            <a:ext cx="2301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3850" y="1744663"/>
            <a:ext cx="88201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chiếc cào không dùng để nhai như răng người và động vật.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2646363"/>
            <a:ext cx="85836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chiếc thuyền không dùng để ngửi được.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76238" y="3259138"/>
            <a:ext cx="85391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cái ấm không dùng để nghe được.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3850" y="3840163"/>
            <a:ext cx="88201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*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tai 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(BT1). Ta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5"/>
          <p:cNvSpPr txBox="1">
            <a:spLocks noChangeArrowheads="1"/>
          </p:cNvSpPr>
          <p:nvPr/>
        </p:nvSpPr>
        <p:spPr bwMode="auto">
          <a:xfrm>
            <a:off x="457200" y="1066800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609600" y="4357688"/>
            <a:ext cx="8915400" cy="519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2438" y="1644650"/>
            <a:ext cx="82343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 Nghĩa của các từ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răng, mũi, tai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bài 1 và bài 2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gì giống nhau?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9600" y="2590800"/>
            <a:ext cx="853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Răng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 chỉ vật nhọn, sắc, sắp đều nhau thành hàng.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0875" y="3138488"/>
            <a:ext cx="82645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Mũi: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chỉ bộ phận có đầu nhọn nhô ra phía trước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61988" y="3733800"/>
            <a:ext cx="84820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Tai: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chỉ bộ phận mọc ở hai bên, chìa ra như cái tai.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nimBg="1"/>
      <p:bldP spid="11" grpId="0"/>
      <p:bldP spid="12" grpId="0"/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5"/>
          <p:cNvSpPr txBox="1">
            <a:spLocks noChangeArrowheads="1"/>
          </p:cNvSpPr>
          <p:nvPr/>
        </p:nvSpPr>
        <p:spPr bwMode="auto">
          <a:xfrm>
            <a:off x="457200" y="1066800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2438" y="1644650"/>
            <a:ext cx="82343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 Nghĩa của các từ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răng, mũi, tai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bài 1 và bài 2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gì giống nhau?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9600" y="2590800"/>
            <a:ext cx="853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0875" y="3138488"/>
            <a:ext cx="82645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85800" y="3734578"/>
            <a:ext cx="84820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chìa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tai.</a:t>
            </a:r>
            <a:endParaRPr lang="en-US" sz="2800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609600" y="4343400"/>
            <a:ext cx="8272463" cy="946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3" descr="H:\HINHNEN\Khung hinh mau\1 (12)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1" name="Text Box 7"/>
          <p:cNvSpPr txBox="1">
            <a:spLocks noChangeArrowheads="1"/>
          </p:cNvSpPr>
          <p:nvPr/>
        </p:nvSpPr>
        <p:spPr bwMode="auto">
          <a:xfrm>
            <a:off x="762000" y="2574925"/>
            <a:ext cx="741838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TỪ VÀ CÂU</a:t>
            </a:r>
            <a:endParaRPr lang="en-US" sz="4000" b="1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 NHIỀU NGHĨA</a:t>
            </a:r>
            <a:endParaRPr lang="en-US" sz="4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5"/>
          <p:cNvSpPr txBox="1">
            <a:spLocks noChangeArrowheads="1"/>
          </p:cNvSpPr>
          <p:nvPr/>
        </p:nvSpPr>
        <p:spPr bwMode="auto">
          <a:xfrm>
            <a:off x="457200" y="1219200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3" name="Text Box 8"/>
          <p:cNvSpPr txBox="1">
            <a:spLocks noChangeArrowheads="1"/>
          </p:cNvSpPr>
          <p:nvPr/>
        </p:nvSpPr>
        <p:spPr bwMode="auto">
          <a:xfrm>
            <a:off x="381000" y="1905000"/>
            <a:ext cx="8569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*</a:t>
            </a:r>
            <a:r>
              <a:rPr lang="en-US" sz="2800" i="1" dirty="0" err="1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Ph©n</a:t>
            </a:r>
            <a:r>
              <a:rPr lang="en-US" sz="2800" i="1" dirty="0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biÖt</a:t>
            </a:r>
            <a:r>
              <a:rPr lang="en-US" sz="2800" i="1" dirty="0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nghÜa</a:t>
            </a:r>
            <a:r>
              <a:rPr lang="en-US" sz="2800" i="1" dirty="0" smtClean="0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tõ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nhiÒu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nghÜa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vµ </a:t>
            </a:r>
            <a:r>
              <a:rPr lang="en-US" sz="2800" i="1" dirty="0" err="1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tõ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 ®</a:t>
            </a:r>
            <a:r>
              <a:rPr lang="en-US" sz="2800" i="1" dirty="0" err="1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ång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 ©m</a:t>
            </a:r>
            <a:r>
              <a:rPr lang="en-US" sz="2800" i="1" dirty="0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:</a:t>
            </a:r>
            <a:endParaRPr lang="en-US" sz="2800" i="1" dirty="0">
              <a:solidFill>
                <a:srgbClr val="FF0000"/>
              </a:solidFill>
              <a:latin typeface=".VnArial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81000" y="2513013"/>
            <a:ext cx="83820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800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304800" y="3962400"/>
            <a:ext cx="82010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800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2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endParaRPr lang="en-US" sz="2800" u="sng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468313" y="1905000"/>
            <a:ext cx="8469312" cy="1373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914" name="Text Box 6"/>
          <p:cNvSpPr txBox="1">
            <a:spLocks noChangeArrowheads="1"/>
          </p:cNvSpPr>
          <p:nvPr/>
        </p:nvSpPr>
        <p:spPr bwMode="auto">
          <a:xfrm>
            <a:off x="609600" y="12954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nhớ: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6575" y="1219200"/>
            <a:ext cx="3425825" cy="703263"/>
          </a:xfrm>
        </p:spPr>
        <p:txBody>
          <a:bodyPr/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III/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1275" y="1954213"/>
            <a:ext cx="8821738" cy="421798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i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-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b) </a:t>
            </a:r>
            <a:r>
              <a:rPr lang="en-US" sz="2800" b="1" i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-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c) </a:t>
            </a:r>
            <a:r>
              <a:rPr lang="en-US" sz="2800" b="1" i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ngoẹo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-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9939" name="Ink 4"/>
          <p:cNvPicPr>
            <a:picLocks noRot="1" noChangeAspect="1" noEditPoints="1" noChangeArrowheads="1" noChangeShapeType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88" y="6037263"/>
            <a:ext cx="157162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1143000"/>
            <a:ext cx="2506662" cy="631825"/>
          </a:xfrm>
        </p:spPr>
        <p:txBody>
          <a:bodyPr/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III/ </a:t>
            </a:r>
            <a:r>
              <a:rPr lang="en-US" sz="28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tập:</a:t>
            </a:r>
            <a:endParaRPr lang="en-US" sz="2800" b="1" u="sng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1752600"/>
            <a:ext cx="9144000" cy="5105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</a:rPr>
              <a:t>	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i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i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b) </a:t>
            </a:r>
            <a:r>
              <a:rPr lang="en-US" sz="2800" b="1" i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	</a:t>
            </a:r>
            <a:endParaRPr lang="en-US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en-US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c) </a:t>
            </a:r>
            <a:r>
              <a:rPr lang="en-US" b="1" i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ngoẹo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992938" y="5132388"/>
            <a:ext cx="1963737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sz="28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 gốc</a:t>
            </a: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6807200" y="2428875"/>
            <a:ext cx="1889428" cy="5355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sz="3200" b="1" dirty="0" err="1">
                <a:solidFill>
                  <a:schemeClr val="hlink"/>
                </a:solidFill>
              </a:rPr>
              <a:t>nghĩa</a:t>
            </a:r>
            <a:r>
              <a:rPr lang="en-US" sz="3200" b="1" dirty="0">
                <a:solidFill>
                  <a:schemeClr val="hlink"/>
                </a:solidFill>
              </a:rPr>
              <a:t> </a:t>
            </a:r>
            <a:r>
              <a:rPr lang="en-US" sz="3200" b="1" dirty="0" err="1">
                <a:solidFill>
                  <a:schemeClr val="hlink"/>
                </a:solidFill>
              </a:rPr>
              <a:t>gốc</a:t>
            </a:r>
            <a:r>
              <a:rPr lang="en-US" sz="3200" b="1" dirty="0"/>
              <a:t> </a:t>
            </a:r>
            <a:endParaRPr lang="en-US" sz="3200" dirty="0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7010400" y="4224338"/>
            <a:ext cx="1963737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sz="2800" b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2800" b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gốc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6819900" y="3889375"/>
            <a:ext cx="2324100" cy="4333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sz="280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 chuyển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6819900" y="5602288"/>
            <a:ext cx="2324100" cy="4333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sz="280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 chuyển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6629400" y="2933700"/>
            <a:ext cx="2324100" cy="4333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sz="2800" dirty="0" err="1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2800" dirty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6858000" y="1676400"/>
            <a:ext cx="1752600" cy="5847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dirty="0" err="1">
                <a:solidFill>
                  <a:srgbClr val="FF0000"/>
                </a:solidFill>
              </a:rPr>
              <a:t>áp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án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1994" name="Line 14"/>
          <p:cNvSpPr>
            <a:spLocks noChangeShapeType="1"/>
          </p:cNvSpPr>
          <p:nvPr/>
        </p:nvSpPr>
        <p:spPr bwMode="auto">
          <a:xfrm>
            <a:off x="6508750" y="1733550"/>
            <a:ext cx="0" cy="513715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1995" name="Ink 4"/>
          <p:cNvPicPr>
            <a:picLocks noRot="1" noChangeAspect="1" noEditPoints="1" noChangeArrowheads="1" noChangeShapeType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88" y="6037263"/>
            <a:ext cx="157162" cy="15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76250" y="1295400"/>
            <a:ext cx="2546350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Luyện tập:</a:t>
            </a:r>
            <a:endParaRPr lang="en-US" sz="2800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307975" y="1903413"/>
            <a:ext cx="8836025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</a:t>
            </a:r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từ chỉ bộ phận cơ thể người và động vật thường là từ nhiều nghĩa. Hãy tìm một số ví dụ về sự chuyển nghĩa của những từ sau: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lưỡi, miệng, cổ, tay,</a:t>
            </a:r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lưng.</a:t>
            </a:r>
            <a:endParaRPr lang="en-US" sz="2800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71475" y="3276600"/>
            <a:ext cx="8274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lưỡi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lưỡi liềm, lưỡi hái, lưỡi dao, lưỡi cày, lưỡi búa,..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71475" y="3806825"/>
            <a:ext cx="8245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miệng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miệng bát, miệng hũ, miệng bình, miệng hố,…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4000" y="4264025"/>
            <a:ext cx="7934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cổ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cổ chai, cổ lọ, cổ bình, cổ áo, cổ tay,...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71475" y="4706938"/>
            <a:ext cx="82883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tay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tay áo, tay ghế, tay quay, tay tre,…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12738" y="5267325"/>
            <a:ext cx="8450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lưng: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lưng ghế, lưng đồi, lưng núi, lưng trời, lưng đê,..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8" grpId="0"/>
      <p:bldP spid="10" grpId="0"/>
      <p:bldP spid="11" grpId="0"/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2743200"/>
            <a:ext cx="812641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Thế nào là từ nhiều nghĩa? Các nghĩa của từ nhiều nghĩa có mối </a:t>
            </a:r>
            <a:r>
              <a:rPr lang="vi-VN" alt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</a:t>
            </a:r>
            <a:r>
              <a:rPr 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như thế nào?</a:t>
            </a:r>
            <a:endParaRPr lang="en-US" sz="3200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1356995"/>
            <a:ext cx="9144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“da”nào  mang nghĩa gốc, từ “da” mang nghĩa chuyển?</a:t>
            </a:r>
            <a:endParaRPr lang="en-US" sz="2800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85725" y="1979613"/>
            <a:ext cx="62118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1) Bé Hà có nước da trắng hồng.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85725" y="2725738"/>
            <a:ext cx="6470650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2) Có nhiều em bé đã bị nhiễm chất 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 màu da cam.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462713" y="2043113"/>
            <a:ext cx="1865312" cy="485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gốc 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6265863" y="3006725"/>
            <a:ext cx="2344737" cy="433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chuyển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6" grpId="0" animBg="1"/>
      <p:bldP spid="1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169863" y="1296988"/>
            <a:ext cx="3335337" cy="3884612"/>
            <a:chOff x="107" y="192"/>
            <a:chExt cx="2101" cy="4195"/>
          </a:xfrm>
        </p:grpSpPr>
        <p:pic>
          <p:nvPicPr>
            <p:cNvPr id="46091" name="Picture 3" descr="Cau thu Anh va nhung chan thuong ban chan">
              <a:hlinkClick r:id="rId1"/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996" r="26170"/>
            <a:stretch>
              <a:fillRect/>
            </a:stretch>
          </p:blipFill>
          <p:spPr bwMode="auto">
            <a:xfrm>
              <a:off x="107" y="192"/>
              <a:ext cx="2101" cy="3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092" name="Text Box 4"/>
            <p:cNvSpPr txBox="1">
              <a:spLocks noChangeArrowheads="1"/>
            </p:cNvSpPr>
            <p:nvPr/>
          </p:nvSpPr>
          <p:spPr bwMode="auto">
            <a:xfrm>
              <a:off x="192" y="3859"/>
              <a:ext cx="1968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600" b="1">
                  <a:solidFill>
                    <a:schemeClr val="hlin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 </a:t>
              </a:r>
              <a:r>
                <a:rPr lang="en-US" sz="2600" b="1" u="sng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chân</a:t>
              </a:r>
              <a:r>
                <a:rPr lang="en-US" sz="2600" b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600" b="1">
                  <a:solidFill>
                    <a:schemeClr val="hlin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cầu thủ</a:t>
              </a:r>
              <a:endParaRPr lang="en-US" sz="26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93" name="AutoShape 5"/>
            <p:cNvSpPr>
              <a:spLocks noChangeArrowheads="1"/>
            </p:cNvSpPr>
            <p:nvPr/>
          </p:nvSpPr>
          <p:spPr bwMode="auto">
            <a:xfrm>
              <a:off x="528" y="3456"/>
              <a:ext cx="576" cy="511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</a:ln>
          </p:spPr>
          <p:txBody>
            <a:bodyPr vert="eaVert" wrap="none" anchor="ctr"/>
            <a:lstStyle/>
            <a:p>
              <a:endParaRPr lang="en-US">
                <a:solidFill>
                  <a:srgbClr val="EA652A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3" name="Group 6"/>
          <p:cNvGrpSpPr/>
          <p:nvPr/>
        </p:nvGrpSpPr>
        <p:grpSpPr bwMode="auto">
          <a:xfrm>
            <a:off x="3733800" y="1236663"/>
            <a:ext cx="5257800" cy="4067175"/>
            <a:chOff x="2352" y="192"/>
            <a:chExt cx="3312" cy="4329"/>
          </a:xfrm>
        </p:grpSpPr>
        <p:pic>
          <p:nvPicPr>
            <p:cNvPr id="46088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92"/>
              <a:ext cx="3312" cy="3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089" name="Text Box 8"/>
            <p:cNvSpPr txBox="1">
              <a:spLocks noChangeArrowheads="1"/>
            </p:cNvSpPr>
            <p:nvPr/>
          </p:nvSpPr>
          <p:spPr bwMode="auto">
            <a:xfrm>
              <a:off x="3552" y="3969"/>
              <a:ext cx="1152" cy="552"/>
            </a:xfrm>
            <a:prstGeom prst="rect">
              <a:avLst/>
            </a:prstGeom>
            <a:solidFill>
              <a:srgbClr val="FDE6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 u="sng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Chân</a:t>
              </a:r>
              <a:r>
                <a:rPr lang="en-US" sz="2800" b="1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>
                  <a:solidFill>
                    <a:schemeClr val="hlin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núi</a:t>
              </a:r>
              <a:endParaRPr lang="en-US" sz="280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90" name="AutoShape 9"/>
            <p:cNvSpPr>
              <a:spLocks noChangeArrowheads="1"/>
            </p:cNvSpPr>
            <p:nvPr/>
          </p:nvSpPr>
          <p:spPr bwMode="auto">
            <a:xfrm>
              <a:off x="3888" y="2400"/>
              <a:ext cx="288" cy="1344"/>
            </a:xfrm>
            <a:prstGeom prst="upArrow">
              <a:avLst>
                <a:gd name="adj1" fmla="val 50000"/>
                <a:gd name="adj2" fmla="val 116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</a:ln>
          </p:spPr>
          <p:txBody>
            <a:bodyPr vert="eaVert" wrap="none" anchor="ctr"/>
            <a:lstStyle/>
            <a:p>
              <a:endParaRPr lang="en-US">
                <a:latin typeface="Calibri" panose="020F0502020204030204" pitchFamily="34" charset="0"/>
              </a:endParaRPr>
            </a:p>
          </p:txBody>
        </p:sp>
      </p:grp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-76200" y="609600"/>
            <a:ext cx="94853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nào mang nghĩa gốc, từ </a:t>
            </a:r>
            <a:r>
              <a:rPr lang="en-U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nào mang nghĩa chuyển?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1592263" y="5114925"/>
            <a:ext cx="280987" cy="4429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42913" y="5630863"/>
            <a:ext cx="2492375" cy="5191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gốc</a:t>
            </a:r>
            <a:endParaRPr lang="en-US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6386513" y="5262563"/>
            <a:ext cx="234950" cy="368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634038" y="5653088"/>
            <a:ext cx="2271712" cy="5191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chuyển</a:t>
            </a:r>
            <a:endParaRPr lang="en-US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Box 15"/>
          <p:cNvSpPr txBox="1">
            <a:spLocks noChangeArrowheads="1"/>
          </p:cNvSpPr>
          <p:nvPr/>
        </p:nvSpPr>
        <p:spPr bwMode="auto">
          <a:xfrm>
            <a:off x="2133600" y="381000"/>
            <a:ext cx="472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9600" y="1143000"/>
            <a:ext cx="7543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Cho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3400" y="1941255"/>
            <a:ext cx="8201025" cy="378565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a.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Line 115"/>
          <p:cNvSpPr>
            <a:spLocks noChangeShapeType="1"/>
          </p:cNvSpPr>
          <p:nvPr/>
        </p:nvSpPr>
        <p:spPr bwMode="auto">
          <a:xfrm>
            <a:off x="5735581" y="3429000"/>
            <a:ext cx="457200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15"/>
          <p:cNvSpPr>
            <a:spLocks noChangeShapeType="1"/>
          </p:cNvSpPr>
          <p:nvPr/>
        </p:nvSpPr>
        <p:spPr bwMode="auto">
          <a:xfrm>
            <a:off x="2895600" y="4114800"/>
            <a:ext cx="381000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15"/>
          <p:cNvSpPr>
            <a:spLocks noChangeShapeType="1"/>
          </p:cNvSpPr>
          <p:nvPr/>
        </p:nvSpPr>
        <p:spPr bwMode="auto">
          <a:xfrm>
            <a:off x="609600" y="5638800"/>
            <a:ext cx="972494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15"/>
          <p:cNvSpPr>
            <a:spLocks noChangeShapeType="1"/>
          </p:cNvSpPr>
          <p:nvPr/>
        </p:nvSpPr>
        <p:spPr bwMode="auto">
          <a:xfrm>
            <a:off x="5495453" y="4876800"/>
            <a:ext cx="1014412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15"/>
          <p:cNvSpPr>
            <a:spLocks noChangeShapeType="1"/>
          </p:cNvSpPr>
          <p:nvPr/>
        </p:nvSpPr>
        <p:spPr bwMode="auto">
          <a:xfrm>
            <a:off x="5410200" y="5636532"/>
            <a:ext cx="990600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14" grpId="0" animBg="1"/>
      <p:bldP spid="15" grpId="0" animBg="1"/>
      <p:bldP spid="16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17"/>
          <p:cNvSpPr>
            <a:spLocks noChangeArrowheads="1"/>
          </p:cNvSpPr>
          <p:nvPr/>
        </p:nvSpPr>
        <p:spPr bwMode="auto">
          <a:xfrm>
            <a:off x="2971800" y="531347"/>
            <a:ext cx="26853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2413000" y="1152535"/>
            <a:ext cx="4175567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gậy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com-pa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quay.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xòe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sz="2800" b="1" i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38200" y="5334000"/>
            <a:ext cx="7924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mấy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chân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nhắc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tới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5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17"/>
          <p:cNvSpPr>
            <a:spLocks noChangeArrowheads="1"/>
          </p:cNvSpPr>
          <p:nvPr/>
        </p:nvSpPr>
        <p:spPr bwMode="auto">
          <a:xfrm>
            <a:off x="3200400" y="340348"/>
            <a:ext cx="3041217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2682433" y="914400"/>
            <a:ext cx="4175567" cy="5831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sz="2800" b="1" u="sng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gậy</a:t>
            </a:r>
            <a:r>
              <a:rPr lang="en-US" sz="2800" b="1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b="1" u="sng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b="1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com-pa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quay.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b="1" u="sng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kiềng</a:t>
            </a:r>
            <a:r>
              <a:rPr lang="en-US" sz="2800" b="1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xòe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endParaRPr 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b="1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(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3"/>
          <p:cNvSpPr txBox="1">
            <a:spLocks noChangeArrowheads="1"/>
          </p:cNvSpPr>
          <p:nvPr/>
        </p:nvSpPr>
        <p:spPr bwMode="auto">
          <a:xfrm>
            <a:off x="457200" y="1143000"/>
            <a:ext cx="2759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558800" y="2330450"/>
            <a:ext cx="450850" cy="584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4114800" y="2330450"/>
            <a:ext cx="430213" cy="522288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7325" y="3024188"/>
            <a:ext cx="1041400" cy="52863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25613" y="2987675"/>
            <a:ext cx="7123112" cy="8477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8438" y="4137025"/>
            <a:ext cx="1030287" cy="52863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25613" y="4067175"/>
            <a:ext cx="7123112" cy="8477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4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Phần xương cứng, màu trắng, mọc trên hàm, dùng để cắn, giữ và nhai thức ăn.</a:t>
            </a:r>
            <a:endParaRPr lang="en-US" sz="24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8438" y="5245100"/>
            <a:ext cx="1030287" cy="52863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03388" y="5092700"/>
            <a:ext cx="7048500" cy="8477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4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Bộ phận nhô lên ở giữa mặt người hoặc động vật có </a:t>
            </a:r>
            <a:r>
              <a:rPr lang="en-US" sz="24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sống, dùng để thở và ngửi.</a:t>
            </a:r>
            <a:endParaRPr lang="en-US" sz="24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5" name="TextBox 40"/>
          <p:cNvSpPr txBox="1">
            <a:spLocks noChangeArrowheads="1"/>
          </p:cNvSpPr>
          <p:nvPr/>
        </p:nvSpPr>
        <p:spPr bwMode="auto">
          <a:xfrm>
            <a:off x="381000" y="1752600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Tìm nghĩa ở cột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thích hợp với mỗi từ ở cột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5"/>
          <p:cNvSpPr txBox="1">
            <a:spLocks noChangeArrowheads="1"/>
          </p:cNvSpPr>
          <p:nvPr/>
        </p:nvSpPr>
        <p:spPr bwMode="auto">
          <a:xfrm>
            <a:off x="284480" y="7620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NhËn xÐt</a:t>
            </a:r>
            <a:r>
              <a:rPr lang="en-US" sz="2800" b="1">
                <a:solidFill>
                  <a:srgbClr val="FF0000"/>
                </a:solidFill>
                <a:latin typeface=".VnArial" panose="020B7200000000000000" pitchFamily="34" charset="0"/>
                <a:cs typeface="Times New Roman" panose="02020603050405020304" pitchFamily="18" charset="0"/>
              </a:rPr>
              <a:t>:</a:t>
            </a:r>
            <a:endParaRPr lang="en-US" sz="2800" b="1">
              <a:solidFill>
                <a:srgbClr val="FF0000"/>
              </a:solidFill>
              <a:latin typeface=".VnArial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152400" y="1720850"/>
            <a:ext cx="868680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>
                <a:solidFill>
                  <a:schemeClr val="hlink"/>
                </a:solidFill>
                <a:latin typeface=".VnArial" panose="020B7200000000000000" pitchFamily="34" charset="0"/>
              </a:rPr>
              <a:t>1/ T</a:t>
            </a:r>
            <a:r>
              <a:rPr lang="vi-VN" altLang="en-US" sz="26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ì</a:t>
            </a:r>
            <a:r>
              <a:rPr lang="en-US" sz="2600">
                <a:solidFill>
                  <a:schemeClr val="hlink"/>
                </a:solidFill>
                <a:latin typeface=".VnArial" panose="020B7200000000000000" pitchFamily="34" charset="0"/>
              </a:rPr>
              <a:t>m nghÜa ë cét A thÝch hîp víi mçi tõ ë cét B:</a:t>
            </a:r>
            <a:endParaRPr lang="en-US" sz="2600">
              <a:solidFill>
                <a:schemeClr val="hlink"/>
              </a:solidFill>
              <a:latin typeface=".VnArial" panose="020B7200000000000000" pitchFamily="34" charset="0"/>
            </a:endParaRPr>
          </a:p>
        </p:txBody>
      </p:sp>
      <p:grpSp>
        <p:nvGrpSpPr>
          <p:cNvPr id="2" name="Group 16"/>
          <p:cNvGrpSpPr/>
          <p:nvPr/>
        </p:nvGrpSpPr>
        <p:grpSpPr bwMode="auto">
          <a:xfrm>
            <a:off x="242888" y="2354263"/>
            <a:ext cx="7204075" cy="838200"/>
            <a:chOff x="297" y="1479"/>
            <a:chExt cx="4538" cy="528"/>
          </a:xfrm>
        </p:grpSpPr>
        <p:sp>
          <p:nvSpPr>
            <p:cNvPr id="22547" name="Text Box 9"/>
            <p:cNvSpPr txBox="1">
              <a:spLocks noChangeArrowheads="1"/>
            </p:cNvSpPr>
            <p:nvPr/>
          </p:nvSpPr>
          <p:spPr bwMode="auto">
            <a:xfrm>
              <a:off x="323" y="1484"/>
              <a:ext cx="451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hangingPunct="0"/>
              <a:r>
                <a:rPr lang="en-US" sz="24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Răng:</a:t>
              </a:r>
              <a:r>
                <a:rPr lang="en-US" sz="2400" b="1">
                  <a:solidFill>
                    <a:srgbClr val="0070C0"/>
                  </a:solidFill>
                  <a:latin typeface=".VnTime" panose="020B7200000000000000" pitchFamily="34" charset="0"/>
                </a:rPr>
                <a:t> </a:t>
              </a:r>
              <a:r>
                <a:rPr lang="en-US" sz="2400" b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 xương cứng, màu trắng, mọc trên hàm, dùng để cắn, giữ và nhai thức ăn.</a:t>
              </a:r>
              <a:endParaRPr lang="en-US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48" name="AutoShape 12"/>
            <p:cNvSpPr>
              <a:spLocks noChangeArrowheads="1"/>
            </p:cNvSpPr>
            <p:nvPr/>
          </p:nvSpPr>
          <p:spPr bwMode="auto">
            <a:xfrm>
              <a:off x="297" y="1479"/>
              <a:ext cx="4416" cy="528"/>
            </a:xfrm>
            <a:prstGeom prst="wedgeRoundRectCallout">
              <a:avLst>
                <a:gd name="adj1" fmla="val 53532"/>
                <a:gd name="adj2" fmla="val 82199"/>
                <a:gd name="adj3" fmla="val 16667"/>
              </a:avLst>
            </a:prstGeom>
            <a:noFill/>
            <a:ln w="9525">
              <a:solidFill>
                <a:srgbClr val="FF33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>
                <a:latin typeface="Calibri" panose="020F0502020204030204" pitchFamily="34" charset="0"/>
              </a:endParaRPr>
            </a:p>
          </p:txBody>
        </p:sp>
      </p:grpSp>
      <p:grpSp>
        <p:nvGrpSpPr>
          <p:cNvPr id="3" name="Group 15"/>
          <p:cNvGrpSpPr/>
          <p:nvPr/>
        </p:nvGrpSpPr>
        <p:grpSpPr bwMode="auto">
          <a:xfrm>
            <a:off x="242888" y="3616325"/>
            <a:ext cx="7318375" cy="838200"/>
            <a:chOff x="260" y="2465"/>
            <a:chExt cx="4656" cy="528"/>
          </a:xfrm>
        </p:grpSpPr>
        <p:sp>
          <p:nvSpPr>
            <p:cNvPr id="22545" name="Text Box 10"/>
            <p:cNvSpPr txBox="1">
              <a:spLocks noChangeArrowheads="1"/>
            </p:cNvSpPr>
            <p:nvPr/>
          </p:nvSpPr>
          <p:spPr bwMode="auto">
            <a:xfrm>
              <a:off x="260" y="2474"/>
              <a:ext cx="465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hangingPunct="0"/>
              <a:r>
                <a:rPr lang="en-US" sz="24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Mũi:</a:t>
              </a:r>
              <a:r>
                <a:rPr 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Bộ phận nhô lên ở giữa mặt người hoặc động vật có </a:t>
              </a:r>
              <a:r>
                <a:rPr lang="en-US" sz="2400" b="1" i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ương sống, dùng để thở và ngửi.</a:t>
              </a:r>
              <a:endParaRPr lang="en-US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46" name="AutoShape 13"/>
            <p:cNvSpPr>
              <a:spLocks noChangeArrowheads="1"/>
            </p:cNvSpPr>
            <p:nvPr/>
          </p:nvSpPr>
          <p:spPr bwMode="auto">
            <a:xfrm>
              <a:off x="260" y="2465"/>
              <a:ext cx="4512" cy="528"/>
            </a:xfrm>
            <a:prstGeom prst="wedgeRoundRectCallout">
              <a:avLst>
                <a:gd name="adj1" fmla="val 54574"/>
                <a:gd name="adj2" fmla="val 80301"/>
                <a:gd name="adj3" fmla="val 16667"/>
              </a:avLst>
            </a:prstGeom>
            <a:noFill/>
            <a:ln w="9525">
              <a:solidFill>
                <a:srgbClr val="FF33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>
                <a:latin typeface="Calibri" panose="020F0502020204030204" pitchFamily="34" charset="0"/>
              </a:endParaRPr>
            </a:p>
          </p:txBody>
        </p:sp>
      </p:grpSp>
      <p:grpSp>
        <p:nvGrpSpPr>
          <p:cNvPr id="4" name="Group 17"/>
          <p:cNvGrpSpPr/>
          <p:nvPr/>
        </p:nvGrpSpPr>
        <p:grpSpPr bwMode="auto">
          <a:xfrm>
            <a:off x="169863" y="4953000"/>
            <a:ext cx="7862887" cy="933450"/>
            <a:chOff x="146" y="3360"/>
            <a:chExt cx="4953" cy="588"/>
          </a:xfrm>
        </p:grpSpPr>
        <p:sp>
          <p:nvSpPr>
            <p:cNvPr id="22543" name="Text Box 11"/>
            <p:cNvSpPr txBox="1">
              <a:spLocks noChangeArrowheads="1"/>
            </p:cNvSpPr>
            <p:nvPr/>
          </p:nvSpPr>
          <p:spPr bwMode="auto">
            <a:xfrm>
              <a:off x="146" y="3430"/>
              <a:ext cx="495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hangingPunct="0"/>
              <a:r>
                <a:rPr lang="en-US" sz="24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Tai:</a:t>
              </a:r>
              <a:r>
                <a:rPr 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Bộ phận ở hai bên đầu người và động vật, dùng </a:t>
              </a:r>
              <a:endParaRPr lang="en-US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0" hangingPunct="0"/>
              <a:r>
                <a:rPr lang="en-US" sz="2400" b="1">
                  <a:solidFill>
                    <a:schemeClr val="hlin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để nghe.</a:t>
              </a:r>
              <a:endParaRPr lang="en-US" sz="24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544" name="AutoShape 14"/>
            <p:cNvSpPr>
              <a:spLocks noChangeArrowheads="1"/>
            </p:cNvSpPr>
            <p:nvPr/>
          </p:nvSpPr>
          <p:spPr bwMode="auto">
            <a:xfrm>
              <a:off x="218" y="3360"/>
              <a:ext cx="4440" cy="576"/>
            </a:xfrm>
            <a:prstGeom prst="wedgeRoundRectCallout">
              <a:avLst>
                <a:gd name="adj1" fmla="val 51440"/>
                <a:gd name="adj2" fmla="val 100523"/>
                <a:gd name="adj3" fmla="val 16667"/>
              </a:avLst>
            </a:prstGeom>
            <a:noFill/>
            <a:ln w="9525">
              <a:solidFill>
                <a:srgbClr val="FF33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>
                <a:latin typeface="Calibri" panose="020F0502020204030204" pitchFamily="34" charset="0"/>
              </a:endParaRPr>
            </a:p>
          </p:txBody>
        </p:sp>
      </p:grpSp>
      <p:pic>
        <p:nvPicPr>
          <p:cNvPr id="3090" name="Picture 18" descr="Copy of Thuc hanh Danh rang va rua mat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362200"/>
            <a:ext cx="15525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19" descr="Copy of SANY01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0" y="3810000"/>
            <a:ext cx="12636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0" descr="Copy of SANY014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963" y="5410200"/>
            <a:ext cx="1468437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3"/>
          <p:cNvSpPr txBox="1">
            <a:spLocks noChangeArrowheads="1"/>
          </p:cNvSpPr>
          <p:nvPr/>
        </p:nvSpPr>
        <p:spPr bwMode="auto">
          <a:xfrm>
            <a:off x="533400" y="1066800"/>
            <a:ext cx="2606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558800" y="2057400"/>
            <a:ext cx="450850" cy="5984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4114800" y="2133600"/>
            <a:ext cx="430213" cy="531813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7338" y="5867400"/>
            <a:ext cx="885666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*Các nghĩa vừa xác định cho các từ răng, mũi, tai gọi là gì?</a:t>
            </a:r>
            <a:endParaRPr lang="en-US" sz="2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4494" y="3140869"/>
            <a:ext cx="1041400" cy="544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03400" y="2667000"/>
            <a:ext cx="7300913" cy="9112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6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Bộ phận ở hai bên đầu người và động vật, dùng để nghe</a:t>
            </a:r>
            <a:endParaRPr lang="en-US" sz="2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4494" y="3877469"/>
            <a:ext cx="1041400" cy="544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58950" y="3694113"/>
            <a:ext cx="7319963" cy="9112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6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Phần xương cứng, màu trắng, mọc trên hàm, dùng để cắn, giữ và nhai thức ăn.</a:t>
            </a:r>
            <a:endParaRPr lang="en-US" sz="2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4494" y="4719638"/>
            <a:ext cx="1041400" cy="544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85938" y="4719638"/>
            <a:ext cx="7318375" cy="9112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6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Bộ phận nhô lên ở giữa mặt người hoặc động vật có </a:t>
            </a:r>
            <a:r>
              <a:rPr lang="en-US" sz="26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sống, dùng để thở và ngửi.</a:t>
            </a:r>
            <a:endParaRPr lang="en-US" sz="2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112838" y="3322638"/>
            <a:ext cx="646112" cy="5873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112838" y="4203700"/>
            <a:ext cx="690562" cy="6667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9" idx="1"/>
          </p:cNvCxnSpPr>
          <p:nvPr/>
        </p:nvCxnSpPr>
        <p:spPr>
          <a:xfrm flipV="1">
            <a:off x="1100138" y="3122613"/>
            <a:ext cx="690562" cy="14652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7" name="TextBox 40"/>
          <p:cNvSpPr txBox="1">
            <a:spLocks noChangeArrowheads="1"/>
          </p:cNvSpPr>
          <p:nvPr/>
        </p:nvSpPr>
        <p:spPr bwMode="auto">
          <a:xfrm>
            <a:off x="457200" y="1538288"/>
            <a:ext cx="838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Tìm nghĩa ở cột B thích hợp với mỗi từ ở cột A:</a:t>
            </a:r>
            <a:endParaRPr lang="en-US" sz="2800" i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3"/>
          <p:cNvSpPr txBox="1">
            <a:spLocks noChangeArrowheads="1"/>
          </p:cNvSpPr>
          <p:nvPr/>
        </p:nvSpPr>
        <p:spPr bwMode="auto">
          <a:xfrm>
            <a:off x="381000" y="990600"/>
            <a:ext cx="2606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I/ </a:t>
            </a:r>
            <a:r>
              <a:rPr 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558800" y="2133600"/>
            <a:ext cx="450850" cy="5984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4114800" y="2133600"/>
            <a:ext cx="430213" cy="531813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rgbClr val="FDE6DF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52400" y="5759450"/>
            <a:ext cx="88566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tai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025" y="3024188"/>
            <a:ext cx="1041400" cy="544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52600" y="2667000"/>
            <a:ext cx="7300913" cy="9112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2600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7025" y="3760788"/>
            <a:ext cx="1041400" cy="544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58950" y="3694113"/>
            <a:ext cx="7319963" cy="9112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6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Phần xương cứng, màu trắng, mọc trên hàm, dùng để cắn, giữ và nhai thức ăn.</a:t>
            </a:r>
            <a:endParaRPr lang="en-US" sz="2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7025" y="4719638"/>
            <a:ext cx="1041400" cy="544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85938" y="4719638"/>
            <a:ext cx="7318375" cy="911225"/>
          </a:xfrm>
          <a:prstGeom prst="rect">
            <a:avLst/>
          </a:prstGeom>
          <a:noFill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6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Bộ phận nhô lên ở giữa mặt người hoặc động vật có </a:t>
            </a:r>
            <a:r>
              <a:rPr lang="en-US" sz="26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sống, dùng để thở và ngửi.</a:t>
            </a:r>
            <a:endParaRPr lang="en-US" sz="26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112838" y="3322638"/>
            <a:ext cx="646112" cy="5873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112838" y="4203700"/>
            <a:ext cx="690562" cy="6667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2" idx="3"/>
            <a:endCxn id="19" idx="1"/>
          </p:cNvCxnSpPr>
          <p:nvPr/>
        </p:nvCxnSpPr>
        <p:spPr>
          <a:xfrm flipV="1">
            <a:off x="1368425" y="3122613"/>
            <a:ext cx="384175" cy="186928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5" name="TextBox 40"/>
          <p:cNvSpPr txBox="1">
            <a:spLocks noChangeArrowheads="1"/>
          </p:cNvSpPr>
          <p:nvPr/>
        </p:nvSpPr>
        <p:spPr bwMode="auto">
          <a:xfrm>
            <a:off x="304800" y="1600200"/>
            <a:ext cx="7596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Tìm nghĩa ở cột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thích hợp với mỗi từ ở cột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MMPROD_UIDATA" val="&lt;database version=&quot;7.0&quot;&gt;&lt;object type=&quot;1&quot; unique_id=&quot;10001&quot;&gt;&lt;object type=&quot;2&quot; unique_id=&quot;10425&quot;&gt;&lt;object type=&quot;3&quot; unique_id=&quot;10426&quot;&gt;&lt;property id=&quot;20148&quot; value=&quot;5&quot;/&gt;&lt;property id=&quot;20300&quot; value=&quot;Slide 1&quot;/&gt;&lt;property id=&quot;20307&quot; value=&quot;257&quot;/&gt;&lt;/object&gt;&lt;object type=&quot;3&quot; unique_id=&quot;10427&quot;&gt;&lt;property id=&quot;20148&quot; value=&quot;5&quot;/&gt;&lt;property id=&quot;20300&quot; value=&quot;Slide 2&quot;/&gt;&lt;property id=&quot;20307&quot; value=&quot;279&quot;/&gt;&lt;/object&gt;&lt;object type=&quot;3&quot; unique_id=&quot;10428&quot;&gt;&lt;property id=&quot;20148&quot; value=&quot;5&quot;/&gt;&lt;property id=&quot;20300&quot; value=&quot;Slide 3&quot;/&gt;&lt;property id=&quot;20307&quot; value=&quot;258&quot;/&gt;&lt;/object&gt;&lt;object type=&quot;3&quot; unique_id=&quot;10429&quot;&gt;&lt;property id=&quot;20148&quot; value=&quot;5&quot;/&gt;&lt;property id=&quot;20300&quot; value=&quot;Slide 4&quot;/&gt;&lt;property id=&quot;20307&quot; value=&quot;289&quot;/&gt;&lt;/object&gt;&lt;object type=&quot;3&quot; unique_id=&quot;10430&quot;&gt;&lt;property id=&quot;20148&quot; value=&quot;5&quot;/&gt;&lt;property id=&quot;20300&quot; value=&quot;Slide 5&quot;/&gt;&lt;property id=&quot;20307&quot; value=&quot;290&quot;/&gt;&lt;/object&gt;&lt;object type=&quot;3&quot; unique_id=&quot;10431&quot;&gt;&lt;property id=&quot;20148&quot; value=&quot;5&quot;/&gt;&lt;property id=&quot;20300&quot; value=&quot;Slide 6&quot;/&gt;&lt;property id=&quot;20307&quot; value=&quot;276&quot;/&gt;&lt;/object&gt;&lt;object type=&quot;3&quot; unique_id=&quot;10432&quot;&gt;&lt;property id=&quot;20148&quot; value=&quot;5&quot;/&gt;&lt;property id=&quot;20300&quot; value=&quot;Slide 7&quot;/&gt;&lt;property id=&quot;20307&quot; value=&quot;259&quot;/&gt;&lt;/object&gt;&lt;object type=&quot;3&quot; unique_id=&quot;10433&quot;&gt;&lt;property id=&quot;20148&quot; value=&quot;5&quot;/&gt;&lt;property id=&quot;20300&quot; value=&quot;Slide 8&quot;/&gt;&lt;property id=&quot;20307&quot; value=&quot;278&quot;/&gt;&lt;/object&gt;&lt;object type=&quot;3&quot; unique_id=&quot;10434&quot;&gt;&lt;property id=&quot;20148&quot; value=&quot;5&quot;/&gt;&lt;property id=&quot;20300&quot; value=&quot;Slide 9&quot;/&gt;&lt;property id=&quot;20307&quot; value=&quot;281&quot;/&gt;&lt;/object&gt;&lt;object type=&quot;3&quot; unique_id=&quot;10435&quot;&gt;&lt;property id=&quot;20148&quot; value=&quot;5&quot;/&gt;&lt;property id=&quot;20300&quot; value=&quot;Slide 10&quot;/&gt;&lt;property id=&quot;20307&quot; value=&quot;277&quot;/&gt;&lt;/object&gt;&lt;object type=&quot;3&quot; unique_id=&quot;10436&quot;&gt;&lt;property id=&quot;20148&quot; value=&quot;5&quot;/&gt;&lt;property id=&quot;20300&quot; value=&quot;Slide 11&quot;/&gt;&lt;property id=&quot;20307&quot; value=&quot;282&quot;/&gt;&lt;/object&gt;&lt;object type=&quot;3&quot; unique_id=&quot;10437&quot;&gt;&lt;property id=&quot;20148&quot; value=&quot;5&quot;/&gt;&lt;property id=&quot;20300&quot; value=&quot;Slide 12&quot;/&gt;&lt;property id=&quot;20307&quot; value=&quot;260&quot;/&gt;&lt;/object&gt;&lt;object type=&quot;3&quot; unique_id=&quot;10438&quot;&gt;&lt;property id=&quot;20148&quot; value=&quot;5&quot;/&gt;&lt;property id=&quot;20300&quot; value=&quot;Slide 13&quot;/&gt;&lt;property id=&quot;20307&quot; value=&quot;261&quot;/&gt;&lt;/object&gt;&lt;object type=&quot;3&quot; unique_id=&quot;10439&quot;&gt;&lt;property id=&quot;20148&quot; value=&quot;5&quot;/&gt;&lt;property id=&quot;20300&quot; value=&quot;Slide 14&quot;/&gt;&lt;property id=&quot;20307&quot; value=&quot;262&quot;/&gt;&lt;/object&gt;&lt;object type=&quot;3&quot; unique_id=&quot;10440&quot;&gt;&lt;property id=&quot;20148&quot; value=&quot;5&quot;/&gt;&lt;property id=&quot;20300&quot; value=&quot;Slide 15&quot;/&gt;&lt;property id=&quot;20307&quot; value=&quot;263&quot;/&gt;&lt;/object&gt;&lt;object type=&quot;3&quot; unique_id=&quot;10441&quot;&gt;&lt;property id=&quot;20148&quot; value=&quot;5&quot;/&gt;&lt;property id=&quot;20300&quot; value=&quot;Slide 16&quot;/&gt;&lt;property id=&quot;20307&quot; value=&quot;280&quot;/&gt;&lt;/object&gt;&lt;object type=&quot;3&quot; unique_id=&quot;10442&quot;&gt;&lt;property id=&quot;20148&quot; value=&quot;5&quot;/&gt;&lt;property id=&quot;20300&quot; value=&quot;Slide 17&quot;/&gt;&lt;property id=&quot;20307&quot; value=&quot;264&quot;/&gt;&lt;/object&gt;&lt;object type=&quot;3&quot; unique_id=&quot;10443&quot;&gt;&lt;property id=&quot;20148&quot; value=&quot;5&quot;/&gt;&lt;property id=&quot;20300&quot; value=&quot;Slide 18&quot;/&gt;&lt;property id=&quot;20307&quot; value=&quot;283&quot;/&gt;&lt;/object&gt;&lt;object type=&quot;3&quot; unique_id=&quot;10444&quot;&gt;&lt;property id=&quot;20148&quot; value=&quot;5&quot;/&gt;&lt;property id=&quot;20300&quot; value=&quot;Slide 19&quot;/&gt;&lt;property id=&quot;20307&quot; value=&quot;284&quot;/&gt;&lt;/object&gt;&lt;object type=&quot;3&quot; unique_id=&quot;10445&quot;&gt;&lt;property id=&quot;20148&quot; value=&quot;5&quot;/&gt;&lt;property id=&quot;20300&quot; value=&quot;Slide 20&quot;/&gt;&lt;property id=&quot;20307&quot; value=&quot;265&quot;/&gt;&lt;/object&gt;&lt;object type=&quot;3&quot; unique_id=&quot;10446&quot;&gt;&lt;property id=&quot;20148&quot; value=&quot;5&quot;/&gt;&lt;property id=&quot;20300&quot; value=&quot;Slide 21&quot;/&gt;&lt;property id=&quot;20307&quot; value=&quot;285&quot;/&gt;&lt;/object&gt;&lt;object type=&quot;3&quot; unique_id=&quot;10447&quot;&gt;&lt;property id=&quot;20148&quot; value=&quot;5&quot;/&gt;&lt;property id=&quot;20300&quot; value=&quot;Slide 22&quot;/&gt;&lt;property id=&quot;20307&quot; value=&quot;266&quot;/&gt;&lt;/object&gt;&lt;object type=&quot;3&quot; unique_id=&quot;10448&quot;&gt;&lt;property id=&quot;20148&quot; value=&quot;5&quot;/&gt;&lt;property id=&quot;20300&quot; value=&quot;Slide 23 - &amp;quot;III/ Luyện tập:&amp;quot;&quot;/&gt;&lt;property id=&quot;20307&quot; value=&quot;267&quot;/&gt;&lt;/object&gt;&lt;object type=&quot;3&quot; unique_id=&quot;10449&quot;&gt;&lt;property id=&quot;20148&quot; value=&quot;5&quot;/&gt;&lt;property id=&quot;20300&quot; value=&quot;Slide 24 - &amp;quot;III/ Luyện tập:&amp;quot;&quot;/&gt;&lt;property id=&quot;20307&quot; value=&quot;286&quot;/&gt;&lt;/object&gt;&lt;object type=&quot;3&quot; unique_id=&quot;10450&quot;&gt;&lt;property id=&quot;20148&quot; value=&quot;5&quot;/&gt;&lt;property id=&quot;20300&quot; value=&quot;Slide 25 - &amp;quot;III/ Luyện tập:&amp;quot;&quot;/&gt;&lt;property id=&quot;20307&quot; value=&quot;268&quot;/&gt;&lt;/object&gt;&lt;object type=&quot;3&quot; unique_id=&quot;10451&quot;&gt;&lt;property id=&quot;20148&quot; value=&quot;5&quot;/&gt;&lt;property id=&quot;20300&quot; value=&quot;Slide 26&quot;/&gt;&lt;property id=&quot;20307&quot; value=&quot;269&quot;/&gt;&lt;/object&gt;&lt;object type=&quot;3&quot; unique_id=&quot;10452&quot;&gt;&lt;property id=&quot;20148&quot; value=&quot;5&quot;/&gt;&lt;property id=&quot;20300&quot; value=&quot;Slide 27&quot;/&gt;&lt;property id=&quot;20307&quot; value=&quot;288&quot;/&gt;&lt;/object&gt;&lt;object type=&quot;3&quot; unique_id=&quot;10453&quot;&gt;&lt;property id=&quot;20148&quot; value=&quot;5&quot;/&gt;&lt;property id=&quot;20300&quot; value=&quot;Slide 28&quot;/&gt;&lt;property id=&quot;20307&quot; value=&quot;270&quot;/&gt;&lt;/object&gt;&lt;object type=&quot;3&quot; unique_id=&quot;10454&quot;&gt;&lt;property id=&quot;20148&quot; value=&quot;5&quot;/&gt;&lt;property id=&quot;20300&quot; value=&quot;Slide 29&quot;/&gt;&lt;property id=&quot;20307&quot; value=&quot;271&quot;/&gt;&lt;/object&gt;&lt;object type=&quot;3&quot; unique_id=&quot;10455&quot;&gt;&lt;property id=&quot;20148&quot; value=&quot;5&quot;/&gt;&lt;property id=&quot;20300&quot; value=&quot;Slide 30&quot;/&gt;&lt;property id=&quot;20307&quot; value=&quot;273&quot;/&gt;&lt;/object&gt;&lt;object type=&quot;3&quot; unique_id=&quot;10456&quot;&gt;&lt;property id=&quot;20148&quot; value=&quot;5&quot;/&gt;&lt;property id=&quot;20300&quot; value=&quot;Slide 31&quot;/&gt;&lt;property id=&quot;20307&quot; value=&quot;274&quot;/&gt;&lt;/object&gt;&lt;/object&gt;&lt;object type=&quot;8&quot; unique_id=&quot;10489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5939</Words>
  <Application>WPS Presentation</Application>
  <PresentationFormat>On-screen Show (4:3)</PresentationFormat>
  <Paragraphs>291</Paragraphs>
  <Slides>27</Slides>
  <Notes>28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43" baseType="lpstr">
      <vt:lpstr>Arial</vt:lpstr>
      <vt:lpstr>SimSun</vt:lpstr>
      <vt:lpstr>Wingdings</vt:lpstr>
      <vt:lpstr>Calibri</vt:lpstr>
      <vt:lpstr>Arial</vt:lpstr>
      <vt:lpstr>Times New Roman</vt:lpstr>
      <vt:lpstr>.VnArial</vt:lpstr>
      <vt:lpstr>.VnTime</vt:lpstr>
      <vt:lpstr>Microsoft YaHei</vt:lpstr>
      <vt:lpstr>Arial Unicode MS</vt:lpstr>
      <vt:lpstr>.VnAristote</vt:lpstr>
      <vt:lpstr>Times New Roman</vt:lpstr>
      <vt:lpstr>VNTime</vt:lpstr>
      <vt:lpstr>ThunderCats</vt:lpstr>
      <vt:lpstr>VnTimes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III/ Luyện tập:</vt:lpstr>
      <vt:lpstr>III/ Luyện tập: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Hiền Hiền</cp:lastModifiedBy>
  <cp:revision>120</cp:revision>
  <dcterms:created xsi:type="dcterms:W3CDTF">2014-09-29T11:11:00Z</dcterms:created>
  <dcterms:modified xsi:type="dcterms:W3CDTF">2021-03-02T16:40:58Z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