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8" r:id="rId3"/>
    <p:sldId id="274" r:id="rId4"/>
    <p:sldId id="287" r:id="rId5"/>
    <p:sldId id="288" r:id="rId7"/>
    <p:sldId id="289" r:id="rId8"/>
    <p:sldId id="290" r:id="rId9"/>
    <p:sldId id="293" r:id="rId10"/>
    <p:sldId id="291" r:id="rId11"/>
    <p:sldId id="292" r:id="rId12"/>
    <p:sldId id="264" r:id="rId13"/>
    <p:sldId id="269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1F"/>
    <a:srgbClr val="9717BC"/>
    <a:srgbClr val="007EC3"/>
    <a:srgbClr val="ED1C24"/>
    <a:srgbClr val="890A03"/>
    <a:srgbClr val="93278F"/>
    <a:srgbClr val="01585C"/>
    <a:srgbClr val="FFFFFF"/>
    <a:srgbClr val="491100"/>
    <a:srgbClr val="6C3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>
                <a:sym typeface="+mn-ea"/>
              </a:rPr>
              <a:t>Để xếp được các từ trên vào 2 nhóm thì chúng ta cần hiểu nghĩa của các từ trên, sau khi hiểu nghĩa của các từ trên thì ta mới xếp được vào 2 nhóm từ</a:t>
            </a:r>
            <a:endParaRPr lang="en-US"/>
          </a:p>
          <a:p>
            <a:r>
              <a:rPr lang="en-US">
                <a:sym typeface="+mn-ea"/>
              </a:rPr>
              <a:t>Hữu có nghĩa là ”bạn bè”: … </a:t>
            </a:r>
            <a:endParaRPr lang="en-US"/>
          </a:p>
          <a:p>
            <a:r>
              <a:rPr lang="en-US">
                <a:sym typeface="+mn-ea"/>
              </a:rPr>
              <a:t>Hữu có nghĩa là “có: …                    chúng ta có thể sử dụng từ điển để tra nghĩa của từ</a:t>
            </a:r>
            <a:endParaRPr lang="en-US"/>
          </a:p>
          <a:p>
            <a:r>
              <a:rPr lang="en-US">
                <a:sym typeface="+mn-ea"/>
              </a:rPr>
              <a:t>- Yêu cầu HS làm bài theo nhóm 4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Chữa bài: (1 nhóm trình bày vào bảng nhóm)</a:t>
            </a:r>
            <a:endParaRPr lang="en-US"/>
          </a:p>
          <a:p>
            <a:r>
              <a:rPr lang="en-US"/>
              <a:t>    + Vì sao từ bạn hữu lại xếp vào nhóm a?</a:t>
            </a:r>
            <a:endParaRPr lang="en-US"/>
          </a:p>
          <a:p>
            <a:r>
              <a:rPr lang="en-US"/>
              <a:t>    + Con xếp từ hữu dụng vào nhóm b là vì sao?</a:t>
            </a:r>
            <a:endParaRPr lang="en-US"/>
          </a:p>
          <a:p>
            <a:r>
              <a:rPr lang="en-US"/>
              <a:t>    + Những từ chứa tiếng hữu thuộc nhóm a thuộc loại từ nào chúng mình đã học? Vì sao cho rằng đây là những từ đồng nghĩa?</a:t>
            </a:r>
            <a:endParaRPr lang="en-US"/>
          </a:p>
          <a:p>
            <a:r>
              <a:rPr lang="en-US"/>
              <a:t>    + Đưa từ bạn hữu – hữu dụng: </a:t>
            </a:r>
            <a:endParaRPr lang="en-US"/>
          </a:p>
          <a:p>
            <a:r>
              <a:rPr lang="en-US"/>
              <a:t>          Hỏi: Hai từ này thuộc loại từ gì đã học? Vì sao? -&gt; từ đồng âm</a:t>
            </a:r>
            <a:endParaRPr lang="en-US"/>
          </a:p>
          <a:p>
            <a:r>
              <a:rPr lang="en-US"/>
              <a:t>Mở rộng: Đưa tranh phong cảnh và cho HS nêu tranh vẽ gì? Để HS nhận ra được từ hữu tình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phong cảnh hữu tình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Cũng giống như BT tập 1 chúng mình cần hiểu nghĩa … thông qua một trò chơi:</a:t>
            </a:r>
            <a:endParaRPr lang="en-US"/>
          </a:p>
          <a:p>
            <a:r>
              <a:rPr lang="en-US"/>
              <a:t>                                  </a:t>
            </a:r>
            <a:endParaRPr lang="en-US"/>
          </a:p>
          <a:p>
            <a:r>
              <a:rPr lang="en-US"/>
              <a:t> + Giải thích nghĩa của từ hợp thời, hợp nhất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1. hợp tình</a:t>
            </a:r>
            <a:endParaRPr lang="en-US"/>
          </a:p>
          <a:p>
            <a:r>
              <a:rPr lang="en-US"/>
              <a:t>2. hợp lí</a:t>
            </a:r>
            <a:endParaRPr lang="en-US"/>
          </a:p>
          <a:p>
            <a:r>
              <a:rPr lang="en-US"/>
              <a:t>3. thích hợp</a:t>
            </a:r>
            <a:endParaRPr lang="en-US"/>
          </a:p>
          <a:p>
            <a:r>
              <a:rPr lang="en-US"/>
              <a:t>4. hợp lệ</a:t>
            </a:r>
            <a:endParaRPr lang="en-US"/>
          </a:p>
          <a:p>
            <a:r>
              <a:rPr lang="en-US"/>
              <a:t>5. hợp thời</a:t>
            </a:r>
            <a:endParaRPr lang="en-US"/>
          </a:p>
          <a:p>
            <a:r>
              <a:rPr lang="en-US"/>
              <a:t>6. hợp nhất</a:t>
            </a:r>
            <a:endParaRPr lang="en-US"/>
          </a:p>
          <a:p>
            <a:r>
              <a:rPr lang="en-US"/>
              <a:t>7. hợp lực</a:t>
            </a:r>
            <a:endParaRPr lang="en-US"/>
          </a:p>
          <a:p>
            <a:r>
              <a:rPr lang="en-US"/>
              <a:t>8. hợp pháp</a:t>
            </a:r>
            <a:endParaRPr lang="en-US"/>
          </a:p>
          <a:p>
            <a:r>
              <a:rPr lang="en-US"/>
              <a:t>9. hợp tác</a:t>
            </a:r>
            <a:endParaRPr lang="en-US"/>
          </a:p>
          <a:p>
            <a:r>
              <a:rPr lang="en-US"/>
              <a:t>10. phù hợp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 + Những từ hợp tác, hợp nhất, hợp thời thuộc từ loại nào? Đồng nghĩa</a:t>
            </a:r>
            <a:endParaRPr lang="en-US"/>
          </a:p>
          <a:p>
            <a:r>
              <a:rPr lang="en-US"/>
              <a:t> + Qua 2 BT trên những từ chúng mình vừa tìm hiểu của 2 nhóm trên thuộc chủ đề gì?</a:t>
            </a:r>
            <a:endParaRPr lang="en-US"/>
          </a:p>
          <a:p>
            <a:r>
              <a:rPr lang="en-US"/>
              <a:t>GV đưa các hình ảnh về mở rộng quan hệ hữu nghị - hợp tác.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 Khi đặt câu cần lưu ý gì?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r>
              <a:rPr lang="en-US"/>
              <a:t>- Bốn biển một nhà: ng ở khắp nơi đoàn kết như người trong một gia đình, thống nhất về 1 mối</a:t>
            </a:r>
            <a:endParaRPr lang="en-US"/>
          </a:p>
          <a:p>
            <a:r>
              <a:rPr lang="en-US"/>
              <a:t>- Kề vai sát cánh: Sự đồng tâm, hợp lực, cùng chia sẻ gian nan giữa những người cùng chung sức gánh vác một cv quan trọng.</a:t>
            </a:r>
            <a:endParaRPr lang="en-US"/>
          </a:p>
          <a:p>
            <a:r>
              <a:rPr lang="en-US"/>
              <a:t>- Chung lưng đấu sức: tương tự kề vai sát cánh</a:t>
            </a:r>
            <a:endParaRPr lang="en-US"/>
          </a:p>
          <a:p>
            <a:r>
              <a:rPr lang="en-US"/>
              <a:t>Các thành ngữ bốn biển một nhà, chung lưng … nói lên truyền thống gì của dân tộc ta ?    truyền thống đoàn kết</a:t>
            </a:r>
            <a:endParaRPr lang="en-US"/>
          </a:p>
          <a:p>
            <a:r>
              <a:rPr lang="en-US"/>
              <a:t>                Trong lớp mình những bạn nào đã có tinh thần đoàn kết giúp đỡ nhau trong học tập cũng như thi đua có nề nếp lớp tốt ?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1138"/>
            <a:ext cx="109728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70433" y="6408738"/>
            <a:ext cx="2559051" cy="365125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9884" y="6408738"/>
            <a:ext cx="3134784" cy="365125"/>
          </a:xfrm>
        </p:spPr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29484" y="6408738"/>
            <a:ext cx="488951" cy="365125"/>
          </a:xfr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fade/>
      </p:transition>
    </mc:Choice>
    <mc:Fallback>
      <p:transition spd="slow"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fad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6000" t="-15000" r="-6000" b="-1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3464560" y="1287145"/>
            <a:ext cx="5263515" cy="1470652"/>
          </a:xfrm>
          <a:prstGeom prst="roundRect">
            <a:avLst>
              <a:gd name="adj" fmla="val 285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p>
            <a:pPr algn="ctr"/>
            <a:r>
              <a:rPr lang="en-US" altLang="zh-CN" sz="72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Ôn bài cũ</a:t>
            </a:r>
            <a:endParaRPr lang="en-US" altLang="zh-CN" sz="72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447800" y="3639820"/>
            <a:ext cx="9297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Thế nào là từ đồng âm? Nêu ví dụ về từ đồng âm.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">
        <p:fade/>
      </p:transition>
    </mc:Choice>
    <mc:Fallback>
      <p:transition spd="slow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64" y="990600"/>
            <a:ext cx="6402251" cy="5867400"/>
          </a:xfrm>
          <a:prstGeom prst="rect">
            <a:avLst/>
          </a:prstGeom>
        </p:spPr>
      </p:pic>
      <p:sp>
        <p:nvSpPr>
          <p:cNvPr id="122889" name="Text Box 9"/>
          <p:cNvSpPr txBox="1"/>
          <p:nvPr/>
        </p:nvSpPr>
        <p:spPr>
          <a:xfrm>
            <a:off x="901700" y="224155"/>
            <a:ext cx="101422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sz="2800" b="1" i="1" u="sng" dirty="0">
                <a:latin typeface="Times New Roman" panose="02020603050405020304" charset="0"/>
              </a:rPr>
              <a:t>Bài tập 3:</a:t>
            </a:r>
            <a:r>
              <a:rPr sz="2800" b="1" i="1" dirty="0">
                <a:latin typeface="Times New Roman" panose="02020603050405020304" charset="0"/>
              </a:rPr>
              <a:t> </a:t>
            </a:r>
            <a:r>
              <a:rPr sz="2800" b="1" dirty="0">
                <a:latin typeface="Times New Roman" panose="02020603050405020304" charset="0"/>
              </a:rPr>
              <a:t>Đặt m</a:t>
            </a:r>
            <a:r>
              <a:rPr lang="en-US" sz="2800" b="1" dirty="0">
                <a:latin typeface="Times New Roman" panose="02020603050405020304" charset="0"/>
              </a:rPr>
              <a:t>ộ</a:t>
            </a:r>
            <a:r>
              <a:rPr sz="2800" b="1" dirty="0">
                <a:latin typeface="Times New Roman" panose="02020603050405020304" charset="0"/>
              </a:rPr>
              <a:t>t câu với một t</a:t>
            </a:r>
            <a:r>
              <a:rPr lang="en-US" sz="2800" b="1" dirty="0">
                <a:latin typeface="Times New Roman" panose="02020603050405020304" charset="0"/>
              </a:rPr>
              <a:t>ừ</a:t>
            </a:r>
            <a:r>
              <a:rPr sz="2800" b="1" dirty="0">
                <a:latin typeface="Times New Roman" panose="02020603050405020304" charset="0"/>
              </a:rPr>
              <a:t> </a:t>
            </a:r>
            <a:r>
              <a:rPr lang="en-US" sz="2800" b="1" dirty="0">
                <a:latin typeface="Times New Roman" panose="02020603050405020304" charset="0"/>
              </a:rPr>
              <a:t>ở</a:t>
            </a:r>
            <a:r>
              <a:rPr sz="2800" b="1" dirty="0">
                <a:latin typeface="Times New Roman" panose="02020603050405020304" charset="0"/>
              </a:rPr>
              <a:t> b</a:t>
            </a:r>
            <a:r>
              <a:rPr lang="en-US" sz="2800" b="1" dirty="0">
                <a:latin typeface="Times New Roman" panose="02020603050405020304" charset="0"/>
              </a:rPr>
              <a:t>à</a:t>
            </a:r>
            <a:r>
              <a:rPr sz="2800" b="1" dirty="0">
                <a:latin typeface="Times New Roman" panose="02020603050405020304" charset="0"/>
              </a:rPr>
              <a:t>i t</a:t>
            </a:r>
            <a:r>
              <a:rPr lang="en-US" sz="2800" b="1" dirty="0">
                <a:latin typeface="Times New Roman" panose="02020603050405020304" charset="0"/>
              </a:rPr>
              <a:t>ậ</a:t>
            </a:r>
            <a:r>
              <a:rPr sz="2800" b="1" dirty="0">
                <a:latin typeface="Times New Roman" panose="02020603050405020304" charset="0"/>
              </a:rPr>
              <a:t>p 1 v</a:t>
            </a:r>
            <a:r>
              <a:rPr lang="en-US" sz="2800" b="1" dirty="0">
                <a:latin typeface="Times New Roman" panose="02020603050405020304" charset="0"/>
              </a:rPr>
              <a:t>à</a:t>
            </a:r>
            <a:r>
              <a:rPr sz="2800" b="1" dirty="0">
                <a:latin typeface="Times New Roman" panose="02020603050405020304" charset="0"/>
              </a:rPr>
              <a:t> m</a:t>
            </a:r>
            <a:r>
              <a:rPr lang="en-US" sz="2800" b="1" dirty="0">
                <a:latin typeface="Times New Roman" panose="02020603050405020304" charset="0"/>
              </a:rPr>
              <a:t>ộ</a:t>
            </a:r>
            <a:r>
              <a:rPr sz="2800" b="1" dirty="0">
                <a:latin typeface="Times New Roman" panose="02020603050405020304" charset="0"/>
              </a:rPr>
              <a:t>t câu v</a:t>
            </a:r>
            <a:r>
              <a:rPr lang="en-US" sz="2800" b="1" dirty="0">
                <a:latin typeface="Times New Roman" panose="02020603050405020304" charset="0"/>
              </a:rPr>
              <a:t>ới</a:t>
            </a:r>
            <a:r>
              <a:rPr sz="2800" b="1" dirty="0">
                <a:latin typeface="Times New Roman" panose="02020603050405020304" charset="0"/>
              </a:rPr>
              <a:t> một t</a:t>
            </a:r>
            <a:r>
              <a:rPr lang="en-US" sz="2800" b="1" dirty="0">
                <a:latin typeface="Times New Roman" panose="02020603050405020304" charset="0"/>
              </a:rPr>
              <a:t>ừ</a:t>
            </a:r>
            <a:r>
              <a:rPr sz="2800" b="1" dirty="0">
                <a:latin typeface="Times New Roman" panose="02020603050405020304" charset="0"/>
              </a:rPr>
              <a:t> </a:t>
            </a:r>
            <a:r>
              <a:rPr lang="en-US" sz="2800" b="1" dirty="0">
                <a:latin typeface="Times New Roman" panose="02020603050405020304" charset="0"/>
              </a:rPr>
              <a:t>ở</a:t>
            </a:r>
            <a:r>
              <a:rPr sz="2800" b="1" dirty="0">
                <a:latin typeface="Times New Roman" panose="02020603050405020304" charset="0"/>
              </a:rPr>
              <a:t> b</a:t>
            </a:r>
            <a:r>
              <a:rPr lang="en-US" sz="2800" b="1" dirty="0">
                <a:latin typeface="Times New Roman" panose="02020603050405020304" charset="0"/>
              </a:rPr>
              <a:t>à</a:t>
            </a:r>
            <a:r>
              <a:rPr sz="2800" b="1" dirty="0">
                <a:latin typeface="Times New Roman" panose="02020603050405020304" charset="0"/>
              </a:rPr>
              <a:t>i t</a:t>
            </a:r>
            <a:r>
              <a:rPr lang="en-US" sz="2800" b="1" dirty="0">
                <a:latin typeface="Times New Roman" panose="02020603050405020304" charset="0"/>
              </a:rPr>
              <a:t>ậ</a:t>
            </a:r>
            <a:r>
              <a:rPr sz="2800" b="1" dirty="0">
                <a:latin typeface="Times New Roman" panose="02020603050405020304" charset="0"/>
              </a:rPr>
              <a:t>p 2:</a:t>
            </a:r>
            <a:endParaRPr sz="2800" b="1" dirty="0">
              <a:latin typeface="Times New Roman" panose="0202060305040502030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612775" y="1616075"/>
            <a:ext cx="5997575" cy="4615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1" i="1">
                <a:solidFill>
                  <a:srgbClr val="FF0000"/>
                </a:solidFill>
                <a:latin typeface="Times New Roman" panose="02020603050405020304" charset="0"/>
              </a:rPr>
              <a:t>Ví dụ:</a:t>
            </a:r>
            <a:endParaRPr lang="en-US" sz="2800" b="1" i="1">
              <a:solidFill>
                <a:srgbClr val="FF0000"/>
              </a:solidFill>
              <a:latin typeface="Times New Roman" panose="0202060305040502030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70C0"/>
                </a:solidFill>
                <a:latin typeface="Times New Roman" panose="02020603050405020304" charset="0"/>
              </a:rPr>
              <a:t>– Chim sâu là loài chim </a:t>
            </a:r>
            <a:r>
              <a:rPr lang="en-US" sz="2800" b="0" i="1">
                <a:solidFill>
                  <a:srgbClr val="0070C0"/>
                </a:solidFill>
                <a:latin typeface="Times New Roman" panose="02020603050405020304" charset="0"/>
              </a:rPr>
              <a:t>hữu ích.</a:t>
            </a:r>
            <a:r>
              <a:rPr lang="en-US" sz="2800" b="0">
                <a:solidFill>
                  <a:srgbClr val="0070C0"/>
                </a:solidFill>
                <a:latin typeface="Times New Roman" panose="02020603050405020304" charset="0"/>
              </a:rPr>
              <a:t>– Cách chữa trị bệnh này rất </a:t>
            </a:r>
            <a:r>
              <a:rPr lang="en-US" sz="2800" b="0" i="1">
                <a:solidFill>
                  <a:srgbClr val="0070C0"/>
                </a:solidFill>
                <a:latin typeface="Times New Roman" panose="02020603050405020304" charset="0"/>
              </a:rPr>
              <a:t>hữu hiệu.</a:t>
            </a:r>
            <a:r>
              <a:rPr lang="en-US" sz="2800" b="0">
                <a:solidFill>
                  <a:srgbClr val="0070C0"/>
                </a:solidFill>
                <a:latin typeface="Times New Roman" panose="02020603050405020304" charset="0"/>
              </a:rPr>
              <a:t>– Bác Hồ là người có công </a:t>
            </a:r>
            <a:r>
              <a:rPr lang="en-US" sz="2800" b="0" i="1">
                <a:solidFill>
                  <a:srgbClr val="0070C0"/>
                </a:solidFill>
                <a:latin typeface="Times New Roman" panose="02020603050405020304" charset="0"/>
              </a:rPr>
              <a:t>hợp nhất</a:t>
            </a:r>
            <a:r>
              <a:rPr lang="en-US" sz="2800" b="0">
                <a:solidFill>
                  <a:srgbClr val="0070C0"/>
                </a:solidFill>
                <a:latin typeface="Times New Roman" panose="02020603050405020304" charset="0"/>
              </a:rPr>
              <a:t> ba đảng thành Đảng Cộng sản Việt Nam.– Tôi thấy cách giải quyết của bác là hợp tình,</a:t>
            </a:r>
            <a:r>
              <a:rPr lang="en-US" sz="2800" b="0" i="1">
                <a:solidFill>
                  <a:srgbClr val="0070C0"/>
                </a:solidFill>
                <a:latin typeface="Times New Roman" panose="02020603050405020304" charset="0"/>
              </a:rPr>
              <a:t> hợp lý</a:t>
            </a:r>
            <a:r>
              <a:rPr lang="en-US" sz="2800" b="0">
                <a:solidFill>
                  <a:srgbClr val="0070C0"/>
                </a:solidFill>
                <a:latin typeface="Times New Roman" panose="02020603050405020304" charset="0"/>
              </a:rPr>
              <a:t>.</a:t>
            </a:r>
            <a:endParaRPr lang="en-US" sz="2800" b="0">
              <a:solidFill>
                <a:srgbClr val="0070C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25E-6 -2.22222E-6 L 0.03672 -2.22222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/>
      <p:bldP spid="100" grpId="0"/>
      <p:bldP spid="10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372" y="415214"/>
            <a:ext cx="6081486" cy="7647470"/>
          </a:xfrm>
          <a:prstGeom prst="rect">
            <a:avLst/>
          </a:prstGeom>
        </p:spPr>
      </p:pic>
      <p:sp>
        <p:nvSpPr>
          <p:cNvPr id="122889" name="Text Box 9"/>
          <p:cNvSpPr txBox="1"/>
          <p:nvPr/>
        </p:nvSpPr>
        <p:spPr>
          <a:xfrm>
            <a:off x="374015" y="179705"/>
            <a:ext cx="108013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sz="2800" b="1" i="1" u="sng" dirty="0">
                <a:latin typeface="Times New Roman" panose="02020603050405020304" charset="0"/>
              </a:rPr>
              <a:t>Bài tập </a:t>
            </a:r>
            <a:r>
              <a:rPr lang="en-US" sz="2800" b="1" i="1" u="sng" dirty="0">
                <a:latin typeface="Times New Roman" panose="02020603050405020304" charset="0"/>
              </a:rPr>
              <a:t>4</a:t>
            </a:r>
            <a:r>
              <a:rPr sz="2800" b="1" i="1" u="sng" dirty="0">
                <a:latin typeface="Times New Roman" panose="02020603050405020304" charset="0"/>
              </a:rPr>
              <a:t>:</a:t>
            </a:r>
            <a:r>
              <a:rPr sz="2800" b="1" i="1" dirty="0">
                <a:latin typeface="Times New Roman" panose="02020603050405020304" charset="0"/>
              </a:rPr>
              <a:t> </a:t>
            </a:r>
            <a:r>
              <a:rPr sz="2800" b="1" dirty="0">
                <a:latin typeface="Times New Roman" panose="02020603050405020304" charset="0"/>
              </a:rPr>
              <a:t>Đặt m</a:t>
            </a:r>
            <a:r>
              <a:rPr lang="en-US" sz="2800" b="1" dirty="0">
                <a:latin typeface="Times New Roman" panose="02020603050405020304" charset="0"/>
              </a:rPr>
              <a:t>ộ</a:t>
            </a:r>
            <a:r>
              <a:rPr sz="2800" b="1" dirty="0">
                <a:latin typeface="Times New Roman" panose="02020603050405020304" charset="0"/>
              </a:rPr>
              <a:t>t câu với một </a:t>
            </a:r>
            <a:r>
              <a:rPr lang="en-US" sz="2800" b="1" dirty="0">
                <a:latin typeface="Times New Roman" panose="02020603050405020304" charset="0"/>
              </a:rPr>
              <a:t>trong những thành ngữ dưới đây:</a:t>
            </a:r>
            <a:endParaRPr lang="en-US" sz="2800" b="1" dirty="0">
              <a:latin typeface="Times New Roman" panose="0202060305040502030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194050" y="878840"/>
            <a:ext cx="45726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a) Bốn biển một nhà.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b) Kề vai sát cánh.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c) Chung lưng đấu sức.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210945" y="2820670"/>
            <a:ext cx="678624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lnSpc>
                <a:spcPct val="150000"/>
              </a:lnSpc>
            </a:pPr>
            <a:r>
              <a:rPr lang="en-US" sz="2800" b="1" i="1">
                <a:solidFill>
                  <a:srgbClr val="FF0000"/>
                </a:solidFill>
                <a:latin typeface="Times New Roman" panose="02020603050405020304" charset="0"/>
              </a:rPr>
              <a:t>Ví dụ:</a:t>
            </a:r>
            <a:endParaRPr lang="en-US" sz="2800" b="1" i="1">
              <a:solidFill>
                <a:srgbClr val="FF0000"/>
              </a:solidFill>
              <a:latin typeface="Times New Roman" panose="02020603050405020304" charset="0"/>
            </a:endParaRPr>
          </a:p>
          <a:p>
            <a:pPr indent="0">
              <a:lnSpc>
                <a:spcPct val="150000"/>
              </a:lnSpc>
            </a:pPr>
            <a:r>
              <a:rPr lang="en-US" sz="2800" b="0">
                <a:solidFill>
                  <a:srgbClr val="0070C0"/>
                </a:solidFill>
                <a:latin typeface="Times New Roman" panose="02020603050405020304" charset="0"/>
              </a:rPr>
              <a:t>- Họ đã cùng</a:t>
            </a:r>
            <a:r>
              <a:rPr lang="en-US" sz="2800" b="0" i="1">
                <a:solidFill>
                  <a:srgbClr val="0070C0"/>
                </a:solidFill>
                <a:latin typeface="Times New Roman" panose="02020603050405020304" charset="0"/>
              </a:rPr>
              <a:t> kề vai sát cánh</a:t>
            </a:r>
            <a:r>
              <a:rPr lang="en-US" sz="2800" b="0">
                <a:solidFill>
                  <a:srgbClr val="0070C0"/>
                </a:solidFill>
                <a:latin typeface="Times New Roman" panose="02020603050405020304" charset="0"/>
              </a:rPr>
              <a:t> bên nhau trong những giờ phút ác liệt nhất của trận đấu.- Tất cả thiếu nhi trên toàn thế giới đều là anh em </a:t>
            </a:r>
            <a:r>
              <a:rPr lang="en-US" sz="2800" b="0" i="1">
                <a:solidFill>
                  <a:srgbClr val="0070C0"/>
                </a:solidFill>
                <a:latin typeface="Times New Roman" panose="02020603050405020304" charset="0"/>
              </a:rPr>
              <a:t>bốn biển một nhà</a:t>
            </a:r>
            <a:r>
              <a:rPr lang="en-US" sz="2800" b="0">
                <a:solidFill>
                  <a:srgbClr val="0070C0"/>
                </a:solidFill>
                <a:latin typeface="Times New Roman" panose="02020603050405020304" charset="0"/>
              </a:rPr>
              <a:t>.</a:t>
            </a:r>
            <a:endParaRPr lang="en-US" sz="2800" b="0">
              <a:solidFill>
                <a:srgbClr val="0070C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45833E-6 4.44444E-6 L -0.07761 4.44444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9" grpId="0"/>
      <p:bldP spid="100" grpId="0"/>
      <p:bldP spid="100" grpId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658"/>
            <a:ext cx="11909958" cy="531222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842770" y="2517140"/>
            <a:ext cx="100672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>
                <a:solidFill>
                  <a:srgbClr val="145202"/>
                </a:solidFill>
                <a:latin typeface="iCiel Mijas" panose="02000506000000020004" charset="0"/>
                <a:ea typeface="方正卡通简体" panose="03000509000000000000" pitchFamily="65" charset="-122"/>
                <a:cs typeface="iCiel Mijas" panose="02000506000000020004" charset="0"/>
              </a:rPr>
              <a:t>Luyện từ và câu</a:t>
            </a:r>
            <a:endParaRPr lang="en-US" altLang="zh-CN" sz="4800" b="1">
              <a:solidFill>
                <a:srgbClr val="145202"/>
              </a:solidFill>
              <a:latin typeface="iCiel Mijas" panose="02000506000000020004" charset="0"/>
              <a:ea typeface="方正卡通简体" panose="03000509000000000000" pitchFamily="65" charset="-122"/>
              <a:cs typeface="iCiel Mijas" panose="0200050600000002000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4800" b="1">
                <a:solidFill>
                  <a:srgbClr val="145202"/>
                </a:solidFill>
                <a:latin typeface="iCiel Mijas" panose="02000506000000020004" charset="0"/>
                <a:ea typeface="方正卡通简体" panose="03000509000000000000" pitchFamily="65" charset="-122"/>
                <a:cs typeface="iCiel Mijas" panose="02000506000000020004" charset="0"/>
              </a:rPr>
              <a:t>Mở rộng vốn từ: Hữu nghị - Hợp tác</a:t>
            </a:r>
            <a:endParaRPr lang="en-US" altLang="zh-CN" sz="4800" b="1">
              <a:solidFill>
                <a:srgbClr val="145202"/>
              </a:solidFill>
              <a:latin typeface="iCiel Mijas" panose="02000506000000020004" charset="0"/>
              <a:ea typeface="方正卡通简体" panose="03000509000000000000" pitchFamily="65" charset="-122"/>
              <a:cs typeface="iCiel Mijas" panose="020005060000000200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1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6000" t="-15000" r="-6000" b="-1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358" name="Text Box 6"/>
          <p:cNvSpPr txBox="1"/>
          <p:nvPr/>
        </p:nvSpPr>
        <p:spPr>
          <a:xfrm>
            <a:off x="346710" y="1071880"/>
            <a:ext cx="114350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sz="2800" b="1" i="1" u="sng" dirty="0">
                <a:latin typeface="Times New Roman" panose="02020603050405020304" charset="0"/>
              </a:rPr>
              <a:t>Bài tập 1:</a:t>
            </a:r>
            <a:r>
              <a:rPr sz="2800" b="1" i="1" dirty="0">
                <a:latin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</a:rPr>
              <a:t>Xếp những từ có tiếng</a:t>
            </a:r>
            <a:r>
              <a:rPr sz="2800" dirty="0">
                <a:solidFill>
                  <a:srgbClr val="9900CC"/>
                </a:solidFill>
                <a:latin typeface="Times New Roman" panose="02020603050405020304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 panose="02020603050405020304" charset="0"/>
              </a:rPr>
              <a:t>hữu</a:t>
            </a:r>
            <a:r>
              <a:rPr sz="2800" dirty="0">
                <a:solidFill>
                  <a:srgbClr val="9900CC"/>
                </a:solidFill>
                <a:latin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</a:rPr>
              <a:t>cho dưới đây thành hai nhóm a và b: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66" name="Text Box 14"/>
          <p:cNvSpPr txBox="1"/>
          <p:nvPr/>
        </p:nvSpPr>
        <p:spPr>
          <a:xfrm>
            <a:off x="1562100" y="1689100"/>
            <a:ext cx="2044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hữu nghị,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67" name="Text Box 15"/>
          <p:cNvSpPr txBox="1"/>
          <p:nvPr/>
        </p:nvSpPr>
        <p:spPr>
          <a:xfrm>
            <a:off x="3053715" y="1675130"/>
            <a:ext cx="2044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hữu hiệu,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68" name="Text Box 16"/>
          <p:cNvSpPr txBox="1"/>
          <p:nvPr/>
        </p:nvSpPr>
        <p:spPr>
          <a:xfrm>
            <a:off x="4445635" y="1673225"/>
            <a:ext cx="22212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chiến hữu,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69" name="Text Box 17"/>
          <p:cNvSpPr txBox="1"/>
          <p:nvPr/>
        </p:nvSpPr>
        <p:spPr>
          <a:xfrm>
            <a:off x="6016625" y="1675130"/>
            <a:ext cx="2044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hữu tình,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70" name="Text Box 18"/>
          <p:cNvSpPr txBox="1"/>
          <p:nvPr/>
        </p:nvSpPr>
        <p:spPr>
          <a:xfrm>
            <a:off x="7502525" y="1689100"/>
            <a:ext cx="2044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thân hữu,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71" name="Text Box 19"/>
          <p:cNvSpPr txBox="1"/>
          <p:nvPr/>
        </p:nvSpPr>
        <p:spPr>
          <a:xfrm>
            <a:off x="8864600" y="1689100"/>
            <a:ext cx="2044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hữu ích,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72" name="Text Box 20"/>
          <p:cNvSpPr txBox="1"/>
          <p:nvPr/>
        </p:nvSpPr>
        <p:spPr>
          <a:xfrm>
            <a:off x="2783840" y="2094230"/>
            <a:ext cx="2044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hữu hảo,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73" name="Text Box 21"/>
          <p:cNvSpPr txBox="1"/>
          <p:nvPr/>
        </p:nvSpPr>
        <p:spPr>
          <a:xfrm>
            <a:off x="4111625" y="2094230"/>
            <a:ext cx="22148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bằng hữu,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74" name="Text Box 22"/>
          <p:cNvSpPr txBox="1"/>
          <p:nvPr/>
        </p:nvSpPr>
        <p:spPr>
          <a:xfrm>
            <a:off x="5603240" y="2094230"/>
            <a:ext cx="2044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bạn hữu,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75" name="Text Box 23"/>
          <p:cNvSpPr txBox="1"/>
          <p:nvPr/>
        </p:nvSpPr>
        <p:spPr>
          <a:xfrm>
            <a:off x="6972300" y="2094230"/>
            <a:ext cx="21786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hữu dụng.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59" name="Line 7"/>
          <p:cNvSpPr/>
          <p:nvPr/>
        </p:nvSpPr>
        <p:spPr>
          <a:xfrm flipH="1">
            <a:off x="6121400" y="3007995"/>
            <a:ext cx="31750" cy="3434080"/>
          </a:xfrm>
          <a:prstGeom prst="line">
            <a:avLst/>
          </a:prstGeom>
          <a:ln w="38100" cap="flat" cmpd="dbl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8"/>
          <p:cNvGrpSpPr/>
          <p:nvPr/>
        </p:nvGrpSpPr>
        <p:grpSpPr>
          <a:xfrm>
            <a:off x="1091565" y="2825750"/>
            <a:ext cx="4191000" cy="520700"/>
            <a:chOff x="384" y="1770"/>
            <a:chExt cx="2016" cy="244"/>
          </a:xfrm>
        </p:grpSpPr>
        <p:sp>
          <p:nvSpPr>
            <p:cNvPr id="11287" name="Text Box 9"/>
            <p:cNvSpPr txBox="1"/>
            <p:nvPr/>
          </p:nvSpPr>
          <p:spPr>
            <a:xfrm>
              <a:off x="384" y="1770"/>
              <a:ext cx="2016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sz="2800" dirty="0">
                  <a:solidFill>
                    <a:srgbClr val="3333FF"/>
                  </a:solidFill>
                  <a:latin typeface="Times New Roman" panose="02020603050405020304" charset="0"/>
                </a:rPr>
                <a:t>a) Hữu có nghĩa là “bạn bè”</a:t>
              </a:r>
              <a:endParaRPr sz="2800" dirty="0">
                <a:solidFill>
                  <a:srgbClr val="3333FF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1288" name="Line 10"/>
            <p:cNvSpPr/>
            <p:nvPr/>
          </p:nvSpPr>
          <p:spPr>
            <a:xfrm>
              <a:off x="498" y="1989"/>
              <a:ext cx="1760" cy="0"/>
            </a:xfrm>
            <a:prstGeom prst="line">
              <a:avLst/>
            </a:prstGeom>
            <a:ln w="190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11"/>
          <p:cNvGrpSpPr/>
          <p:nvPr/>
        </p:nvGrpSpPr>
        <p:grpSpPr>
          <a:xfrm>
            <a:off x="6972300" y="2813050"/>
            <a:ext cx="4191000" cy="533400"/>
            <a:chOff x="3312" y="1968"/>
            <a:chExt cx="1680" cy="210"/>
          </a:xfrm>
        </p:grpSpPr>
        <p:sp>
          <p:nvSpPr>
            <p:cNvPr id="11285" name="Text Box 12"/>
            <p:cNvSpPr txBox="1"/>
            <p:nvPr/>
          </p:nvSpPr>
          <p:spPr>
            <a:xfrm>
              <a:off x="3312" y="1968"/>
              <a:ext cx="168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sz="2800" dirty="0">
                  <a:solidFill>
                    <a:srgbClr val="3333FF"/>
                  </a:solidFill>
                  <a:latin typeface="Times New Roman" panose="02020603050405020304" charset="0"/>
                </a:rPr>
                <a:t>b) Hữu có nghĩa là “có”</a:t>
              </a:r>
              <a:endParaRPr sz="2800" dirty="0">
                <a:solidFill>
                  <a:srgbClr val="3333FF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1286" name="Line 13"/>
            <p:cNvSpPr/>
            <p:nvPr/>
          </p:nvSpPr>
          <p:spPr>
            <a:xfrm>
              <a:off x="3403" y="2178"/>
              <a:ext cx="1487" cy="0"/>
            </a:xfrm>
            <a:prstGeom prst="line">
              <a:avLst/>
            </a:prstGeom>
            <a:ln w="190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0380" name="Text Box 28"/>
          <p:cNvSpPr txBox="1"/>
          <p:nvPr/>
        </p:nvSpPr>
        <p:spPr>
          <a:xfrm>
            <a:off x="1809750" y="3439160"/>
            <a:ext cx="2286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M: h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ữ</a:t>
            </a: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u nghị</a:t>
            </a:r>
            <a:endParaRPr sz="2800" dirty="0">
              <a:solidFill>
                <a:srgbClr val="CC33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1282" name="Text Box 29"/>
          <p:cNvSpPr txBox="1"/>
          <p:nvPr/>
        </p:nvSpPr>
        <p:spPr>
          <a:xfrm>
            <a:off x="7315200" y="3594100"/>
            <a:ext cx="2057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1283" name="Text Box 30"/>
          <p:cNvSpPr txBox="1"/>
          <p:nvPr/>
        </p:nvSpPr>
        <p:spPr>
          <a:xfrm>
            <a:off x="7086600" y="35941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00383" name="Text Box 31"/>
          <p:cNvSpPr txBox="1"/>
          <p:nvPr/>
        </p:nvSpPr>
        <p:spPr>
          <a:xfrm>
            <a:off x="8077200" y="3439160"/>
            <a:ext cx="1981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M: h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ữ</a:t>
            </a: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u 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íc</a:t>
            </a: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endParaRPr sz="2800" dirty="0">
              <a:solidFill>
                <a:srgbClr val="CC33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92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92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92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92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192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192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10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10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  <p:bldP spid="100366" grpId="0"/>
      <p:bldP spid="100367" grpId="0"/>
      <p:bldP spid="100368" grpId="0"/>
      <p:bldP spid="100369" grpId="0"/>
      <p:bldP spid="100370" grpId="0"/>
      <p:bldP spid="100371" grpId="0"/>
      <p:bldP spid="100372" grpId="0"/>
      <p:bldP spid="100373" grpId="0"/>
      <p:bldP spid="100374" grpId="0"/>
      <p:bldP spid="100375" grpId="0"/>
      <p:bldP spid="100380" grpId="0"/>
      <p:bldP spid="100380" grpId="1"/>
      <p:bldP spid="100383" grpId="0"/>
      <p:bldP spid="10038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6000" t="-15000" r="-6000" b="-11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0358" name="Text Box 6"/>
          <p:cNvSpPr txBox="1"/>
          <p:nvPr/>
        </p:nvSpPr>
        <p:spPr>
          <a:xfrm>
            <a:off x="346710" y="1071880"/>
            <a:ext cx="114350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sz="2800" b="1" i="1" u="sng" dirty="0">
                <a:latin typeface="Times New Roman" panose="02020603050405020304" charset="0"/>
              </a:rPr>
              <a:t>Bài tập 1:</a:t>
            </a:r>
            <a:r>
              <a:rPr sz="2800" b="1" i="1" dirty="0">
                <a:latin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</a:rPr>
              <a:t>Xếp những từ có tiếng</a:t>
            </a:r>
            <a:r>
              <a:rPr sz="2800" dirty="0">
                <a:solidFill>
                  <a:srgbClr val="9900CC"/>
                </a:solidFill>
                <a:latin typeface="Times New Roman" panose="02020603050405020304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 panose="02020603050405020304" charset="0"/>
              </a:rPr>
              <a:t>hữu</a:t>
            </a:r>
            <a:r>
              <a:rPr sz="2800" dirty="0">
                <a:solidFill>
                  <a:srgbClr val="9900CC"/>
                </a:solidFill>
                <a:latin typeface="Times New Roman" panose="02020603050405020304" charset="0"/>
              </a:rPr>
              <a:t> </a:t>
            </a:r>
            <a:r>
              <a:rPr sz="2800" dirty="0">
                <a:latin typeface="Times New Roman" panose="02020603050405020304" charset="0"/>
              </a:rPr>
              <a:t>cho dưới đây thành hai nhóm a và b: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67" name="Text Box 15"/>
          <p:cNvSpPr txBox="1"/>
          <p:nvPr/>
        </p:nvSpPr>
        <p:spPr>
          <a:xfrm>
            <a:off x="8061325" y="3961130"/>
            <a:ext cx="2044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hữu hiệu,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68" name="Text Box 16"/>
          <p:cNvSpPr txBox="1"/>
          <p:nvPr/>
        </p:nvSpPr>
        <p:spPr>
          <a:xfrm>
            <a:off x="1842135" y="3758565"/>
            <a:ext cx="22212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chiến hữu,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69" name="Text Box 17"/>
          <p:cNvSpPr txBox="1"/>
          <p:nvPr/>
        </p:nvSpPr>
        <p:spPr>
          <a:xfrm>
            <a:off x="8045450" y="4483100"/>
            <a:ext cx="2044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hữu tình,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70" name="Text Box 18"/>
          <p:cNvSpPr txBox="1"/>
          <p:nvPr/>
        </p:nvSpPr>
        <p:spPr>
          <a:xfrm>
            <a:off x="2002790" y="4241165"/>
            <a:ext cx="2044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thân hữu,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71" name="Text Box 19"/>
          <p:cNvSpPr txBox="1"/>
          <p:nvPr/>
        </p:nvSpPr>
        <p:spPr>
          <a:xfrm>
            <a:off x="8013700" y="5005070"/>
            <a:ext cx="2044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hữu ích,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72" name="Text Box 20"/>
          <p:cNvSpPr txBox="1"/>
          <p:nvPr/>
        </p:nvSpPr>
        <p:spPr>
          <a:xfrm>
            <a:off x="2002790" y="5793105"/>
            <a:ext cx="2044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hữu hảo</a:t>
            </a:r>
            <a:r>
              <a:rPr lang="en-US" sz="2800" dirty="0">
                <a:latin typeface="Times New Roman" panose="02020603050405020304" charset="0"/>
              </a:rPr>
              <a:t>.</a:t>
            </a:r>
            <a:endParaRPr lang="en-US" sz="2800" dirty="0">
              <a:latin typeface="Times New Roman" panose="02020603050405020304" charset="0"/>
            </a:endParaRPr>
          </a:p>
        </p:txBody>
      </p:sp>
      <p:sp>
        <p:nvSpPr>
          <p:cNvPr id="100373" name="Text Box 21"/>
          <p:cNvSpPr txBox="1"/>
          <p:nvPr/>
        </p:nvSpPr>
        <p:spPr>
          <a:xfrm>
            <a:off x="1880870" y="4763135"/>
            <a:ext cx="22148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bằng hữu,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74" name="Text Box 22"/>
          <p:cNvSpPr txBox="1"/>
          <p:nvPr/>
        </p:nvSpPr>
        <p:spPr>
          <a:xfrm>
            <a:off x="2002790" y="5271135"/>
            <a:ext cx="2044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bạn hữu,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75" name="Text Box 23"/>
          <p:cNvSpPr txBox="1"/>
          <p:nvPr/>
        </p:nvSpPr>
        <p:spPr>
          <a:xfrm>
            <a:off x="7978775" y="5527040"/>
            <a:ext cx="21786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hữu dụng.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00359" name="Line 7"/>
          <p:cNvSpPr/>
          <p:nvPr/>
        </p:nvSpPr>
        <p:spPr>
          <a:xfrm flipH="1">
            <a:off x="6121400" y="3007995"/>
            <a:ext cx="31750" cy="3434080"/>
          </a:xfrm>
          <a:prstGeom prst="line">
            <a:avLst/>
          </a:prstGeom>
          <a:ln w="38100" cap="flat" cmpd="dbl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8"/>
          <p:cNvGrpSpPr/>
          <p:nvPr/>
        </p:nvGrpSpPr>
        <p:grpSpPr>
          <a:xfrm>
            <a:off x="1091565" y="2825750"/>
            <a:ext cx="4191000" cy="520700"/>
            <a:chOff x="384" y="1770"/>
            <a:chExt cx="2016" cy="244"/>
          </a:xfrm>
        </p:grpSpPr>
        <p:sp>
          <p:nvSpPr>
            <p:cNvPr id="11287" name="Text Box 9"/>
            <p:cNvSpPr txBox="1"/>
            <p:nvPr/>
          </p:nvSpPr>
          <p:spPr>
            <a:xfrm>
              <a:off x="384" y="1770"/>
              <a:ext cx="2016" cy="2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sz="2800" dirty="0">
                  <a:solidFill>
                    <a:srgbClr val="3333FF"/>
                  </a:solidFill>
                  <a:latin typeface="Times New Roman" panose="02020603050405020304" charset="0"/>
                </a:rPr>
                <a:t>a) Hữu có nghĩa là “bạn bè”</a:t>
              </a:r>
              <a:endParaRPr sz="2800" dirty="0">
                <a:solidFill>
                  <a:srgbClr val="3333FF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1288" name="Line 10"/>
            <p:cNvSpPr/>
            <p:nvPr/>
          </p:nvSpPr>
          <p:spPr>
            <a:xfrm>
              <a:off x="498" y="1989"/>
              <a:ext cx="1760" cy="0"/>
            </a:xfrm>
            <a:prstGeom prst="line">
              <a:avLst/>
            </a:prstGeom>
            <a:ln w="190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11"/>
          <p:cNvGrpSpPr/>
          <p:nvPr/>
        </p:nvGrpSpPr>
        <p:grpSpPr>
          <a:xfrm>
            <a:off x="6972300" y="2813050"/>
            <a:ext cx="4191000" cy="533400"/>
            <a:chOff x="3312" y="1968"/>
            <a:chExt cx="1680" cy="210"/>
          </a:xfrm>
        </p:grpSpPr>
        <p:sp>
          <p:nvSpPr>
            <p:cNvPr id="11285" name="Text Box 12"/>
            <p:cNvSpPr txBox="1"/>
            <p:nvPr/>
          </p:nvSpPr>
          <p:spPr>
            <a:xfrm>
              <a:off x="3312" y="1968"/>
              <a:ext cx="1680" cy="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ctr">
                <a:spcBef>
                  <a:spcPct val="50000"/>
                </a:spcBef>
              </a:pPr>
              <a:r>
                <a:rPr sz="2800" dirty="0">
                  <a:solidFill>
                    <a:srgbClr val="3333FF"/>
                  </a:solidFill>
                  <a:latin typeface="Times New Roman" panose="02020603050405020304" charset="0"/>
                </a:rPr>
                <a:t>b) Hữu có nghĩa là “có”</a:t>
              </a:r>
              <a:endParaRPr sz="2800" dirty="0">
                <a:solidFill>
                  <a:srgbClr val="3333FF"/>
                </a:solidFill>
                <a:latin typeface="Times New Roman" panose="02020603050405020304" charset="0"/>
              </a:endParaRPr>
            </a:p>
          </p:txBody>
        </p:sp>
        <p:sp>
          <p:nvSpPr>
            <p:cNvPr id="11286" name="Line 13"/>
            <p:cNvSpPr/>
            <p:nvPr/>
          </p:nvSpPr>
          <p:spPr>
            <a:xfrm>
              <a:off x="3403" y="2178"/>
              <a:ext cx="1487" cy="0"/>
            </a:xfrm>
            <a:prstGeom prst="line">
              <a:avLst/>
            </a:prstGeom>
            <a:ln w="1905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00380" name="Text Box 28"/>
          <p:cNvSpPr txBox="1"/>
          <p:nvPr/>
        </p:nvSpPr>
        <p:spPr>
          <a:xfrm>
            <a:off x="1809750" y="3264535"/>
            <a:ext cx="2286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M: h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ữ</a:t>
            </a: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u nghị</a:t>
            </a:r>
            <a:endParaRPr sz="2800" dirty="0">
              <a:solidFill>
                <a:srgbClr val="CC33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1282" name="Text Box 29"/>
          <p:cNvSpPr txBox="1"/>
          <p:nvPr/>
        </p:nvSpPr>
        <p:spPr>
          <a:xfrm>
            <a:off x="7315200" y="3594100"/>
            <a:ext cx="2057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1283" name="Text Box 30"/>
          <p:cNvSpPr txBox="1"/>
          <p:nvPr/>
        </p:nvSpPr>
        <p:spPr>
          <a:xfrm>
            <a:off x="7086600" y="35941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00383" name="Text Box 31"/>
          <p:cNvSpPr txBox="1"/>
          <p:nvPr/>
        </p:nvSpPr>
        <p:spPr>
          <a:xfrm>
            <a:off x="8077200" y="3439160"/>
            <a:ext cx="19812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M: h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ữ</a:t>
            </a: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u 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íc</a:t>
            </a: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h</a:t>
            </a:r>
            <a:endParaRPr sz="2800" dirty="0">
              <a:solidFill>
                <a:srgbClr val="CC33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0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0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0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92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92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192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92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92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192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192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10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  <p:bldP spid="100367" grpId="0"/>
      <p:bldP spid="100368" grpId="0"/>
      <p:bldP spid="100369" grpId="0"/>
      <p:bldP spid="100370" grpId="0"/>
      <p:bldP spid="100371" grpId="0"/>
      <p:bldP spid="100372" grpId="0"/>
      <p:bldP spid="100373" grpId="0"/>
      <p:bldP spid="100374" grpId="0"/>
      <p:bldP spid="100375" grpId="0"/>
      <p:bldP spid="100380" grpId="0"/>
      <p:bldP spid="100380" grpId="1"/>
      <p:bldP spid="100383" grpId="0"/>
      <p:bldP spid="10038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625" y="-20955"/>
            <a:ext cx="11125200" cy="6878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21" name="Text Box 8"/>
          <p:cNvSpPr txBox="1"/>
          <p:nvPr/>
        </p:nvSpPr>
        <p:spPr>
          <a:xfrm>
            <a:off x="849630" y="2552065"/>
            <a:ext cx="457454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solidFill>
                  <a:srgbClr val="3333FF"/>
                </a:solidFill>
                <a:latin typeface="Times New Roman" panose="02020603050405020304" charset="0"/>
              </a:rPr>
              <a:t>a) Hợp có nghĩa là “gộp lại” 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charset="0"/>
              </a:rPr>
              <a:t>(thành lớn hơn)</a:t>
            </a:r>
            <a:endParaRPr lang="en-US" sz="2800" dirty="0">
              <a:solidFill>
                <a:srgbClr val="3333FF"/>
              </a:solidFill>
              <a:latin typeface="Times New Roman" panose="02020603050405020304" charset="0"/>
            </a:endParaRPr>
          </a:p>
        </p:txBody>
      </p:sp>
      <p:sp>
        <p:nvSpPr>
          <p:cNvPr id="134155" name="Text Box 11"/>
          <p:cNvSpPr txBox="1"/>
          <p:nvPr/>
        </p:nvSpPr>
        <p:spPr>
          <a:xfrm>
            <a:off x="111125" y="762000"/>
            <a:ext cx="120053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sz="2800" b="1" i="1" u="sng" dirty="0">
                <a:latin typeface="Times New Roman" panose="02020603050405020304" charset="0"/>
              </a:rPr>
              <a:t>Bài tập 2:</a:t>
            </a:r>
            <a:r>
              <a:rPr sz="2800" b="1" i="1" dirty="0">
                <a:latin typeface="Times New Roman" panose="02020603050405020304" charset="0"/>
              </a:rPr>
              <a:t> </a:t>
            </a:r>
            <a:r>
              <a:rPr sz="2800" b="1" dirty="0">
                <a:latin typeface="Times New Roman" panose="02020603050405020304" charset="0"/>
              </a:rPr>
              <a:t>Xếp những từ có tiếng</a:t>
            </a:r>
            <a:r>
              <a:rPr sz="2800" b="1" dirty="0">
                <a:solidFill>
                  <a:srgbClr val="9900CC"/>
                </a:solidFill>
                <a:latin typeface="Times New Roman" panose="02020603050405020304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charset="0"/>
              </a:rPr>
              <a:t>hợp</a:t>
            </a:r>
            <a:r>
              <a:rPr sz="2800" b="1" dirty="0">
                <a:solidFill>
                  <a:srgbClr val="9900CC"/>
                </a:solidFill>
                <a:latin typeface="Times New Roman" panose="02020603050405020304" charset="0"/>
              </a:rPr>
              <a:t> </a:t>
            </a:r>
            <a:r>
              <a:rPr sz="2800" b="1" dirty="0">
                <a:latin typeface="Times New Roman" panose="02020603050405020304" charset="0"/>
              </a:rPr>
              <a:t>cho dưới đây thành hai nhóm a và b:</a:t>
            </a:r>
            <a:endParaRPr sz="2800" b="1" dirty="0">
              <a:latin typeface="Times New Roman" panose="02020603050405020304" charset="0"/>
            </a:endParaRPr>
          </a:p>
        </p:txBody>
      </p:sp>
      <p:sp>
        <p:nvSpPr>
          <p:cNvPr id="134156" name="Text Box 12"/>
          <p:cNvSpPr txBox="1"/>
          <p:nvPr/>
        </p:nvSpPr>
        <p:spPr>
          <a:xfrm>
            <a:off x="2533015" y="1283970"/>
            <a:ext cx="80772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hợp tình, hợp tác, phù hợp, hợp thời, hợp lệ, hợp nhất, hợp pháp, hợp lực, hợp lí, thích hợp.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7418" name="Text Box 16"/>
          <p:cNvSpPr txBox="1"/>
          <p:nvPr/>
        </p:nvSpPr>
        <p:spPr>
          <a:xfrm>
            <a:off x="6623050" y="2552065"/>
            <a:ext cx="467550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solidFill>
                  <a:srgbClr val="3333FF"/>
                </a:solidFill>
                <a:latin typeface="Times New Roman" panose="02020603050405020304" charset="0"/>
              </a:rPr>
              <a:t>b) Hợp có nghĩa là “đúng với yêu cầu, đòi hỏi… nào đó”</a:t>
            </a:r>
            <a:endParaRPr sz="2800" dirty="0">
              <a:solidFill>
                <a:srgbClr val="3333FF"/>
              </a:solidFill>
              <a:latin typeface="Times New Roman" panose="02020603050405020304" charset="0"/>
            </a:endParaRPr>
          </a:p>
        </p:txBody>
      </p:sp>
      <p:sp>
        <p:nvSpPr>
          <p:cNvPr id="134163" name="Text Box 19"/>
          <p:cNvSpPr txBox="1"/>
          <p:nvPr/>
        </p:nvSpPr>
        <p:spPr>
          <a:xfrm>
            <a:off x="2108200" y="3505200"/>
            <a:ext cx="2057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M: h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ợ</a:t>
            </a: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p t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á</a:t>
            </a: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sz="2800" dirty="0">
              <a:solidFill>
                <a:srgbClr val="CC33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4164" name="Text Box 20"/>
          <p:cNvSpPr txBox="1"/>
          <p:nvPr/>
        </p:nvSpPr>
        <p:spPr>
          <a:xfrm>
            <a:off x="7741285" y="3505200"/>
            <a:ext cx="2438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M: th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í</a:t>
            </a: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ch h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ợ</a:t>
            </a: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endParaRPr sz="2800" dirty="0">
              <a:solidFill>
                <a:srgbClr val="CC33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4150" name="Line 6"/>
          <p:cNvSpPr/>
          <p:nvPr/>
        </p:nvSpPr>
        <p:spPr>
          <a:xfrm>
            <a:off x="5969000" y="2583815"/>
            <a:ext cx="0" cy="3810000"/>
          </a:xfrm>
          <a:prstGeom prst="line">
            <a:avLst/>
          </a:prstGeom>
          <a:ln w="38100" cap="flat" cmpd="dbl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5" grpId="0"/>
      <p:bldP spid="134156" grpId="0"/>
      <p:bldP spid="134163" grpId="0"/>
      <p:bldP spid="1341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WordArt 4"/>
          <p:cNvSpPr>
            <a:spLocks noTextEdit="1"/>
          </p:cNvSpPr>
          <p:nvPr/>
        </p:nvSpPr>
        <p:spPr>
          <a:xfrm>
            <a:off x="3009265" y="147955"/>
            <a:ext cx="6096635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5"/>
              </a:avLst>
            </a:prstTxWarp>
            <a:normAutofit/>
          </a:bodyPr>
          <a:p>
            <a:pPr algn="ctr" eaLnBrk="0" hangingPunct="0"/>
            <a:r>
              <a:rPr lang="en-US" sz="40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/>
                <a:latin typeface="Times New Roman" panose="02020603050405020304" charset="0"/>
                <a:ea typeface="Times New Roman" panose="02020603050405020304" charset="0"/>
              </a:rPr>
              <a:t>TRÒ CHƠI </a:t>
            </a:r>
            <a:endParaRPr lang="en-US" sz="40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/>
              <a:latin typeface="Times New Roman" panose="02020603050405020304" charset="0"/>
              <a:ea typeface="Times New Roman" panose="02020603050405020304" charset="0"/>
            </a:endParaRPr>
          </a:p>
          <a:p>
            <a:pPr algn="ctr" eaLnBrk="0" hangingPunct="0"/>
            <a:r>
              <a:rPr lang="en-US" sz="40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/>
                <a:latin typeface="Times New Roman" panose="02020603050405020304" charset="0"/>
                <a:ea typeface="Times New Roman" panose="02020603050405020304" charset="0"/>
              </a:rPr>
              <a:t>Ô SỐ BÍ ẨN</a:t>
            </a:r>
            <a:endParaRPr lang="en-US" sz="40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/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18436" name="Rectangle 5"/>
          <p:cNvSpPr/>
          <p:nvPr/>
        </p:nvSpPr>
        <p:spPr>
          <a:xfrm>
            <a:off x="2743200" y="2778125"/>
            <a:ext cx="1676400" cy="1219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3000" dirty="0">
                <a:latin typeface="Arial" panose="020B0604020202020204" pitchFamily="34" charset="0"/>
              </a:rPr>
              <a:t>hợp tình</a:t>
            </a:r>
            <a:endParaRPr sz="3000" dirty="0">
              <a:latin typeface="Arial" panose="020B0604020202020204" pitchFamily="34" charset="0"/>
            </a:endParaRPr>
          </a:p>
        </p:txBody>
      </p:sp>
      <p:sp>
        <p:nvSpPr>
          <p:cNvPr id="18437" name="Rectangle 7"/>
          <p:cNvSpPr/>
          <p:nvPr/>
        </p:nvSpPr>
        <p:spPr>
          <a:xfrm>
            <a:off x="4419600" y="5216525"/>
            <a:ext cx="1676400" cy="1219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3000" dirty="0">
                <a:latin typeface="Arial" panose="020B0604020202020204" pitchFamily="34" charset="0"/>
              </a:rPr>
              <a:t>hợp tác</a:t>
            </a:r>
            <a:endParaRPr sz="3000" dirty="0">
              <a:latin typeface="Arial" panose="020B0604020202020204" pitchFamily="34" charset="0"/>
            </a:endParaRPr>
          </a:p>
        </p:txBody>
      </p:sp>
      <p:sp>
        <p:nvSpPr>
          <p:cNvPr id="18438" name="Rectangle 8"/>
          <p:cNvSpPr/>
          <p:nvPr/>
        </p:nvSpPr>
        <p:spPr>
          <a:xfrm>
            <a:off x="6096000" y="5216525"/>
            <a:ext cx="1676400" cy="1219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3000" dirty="0">
                <a:latin typeface="Arial" panose="020B0604020202020204" pitchFamily="34" charset="0"/>
              </a:rPr>
              <a:t>phù hợp</a:t>
            </a:r>
            <a:endParaRPr sz="3000" dirty="0">
              <a:latin typeface="Arial" panose="020B0604020202020204" pitchFamily="34" charset="0"/>
            </a:endParaRPr>
          </a:p>
        </p:txBody>
      </p:sp>
      <p:sp>
        <p:nvSpPr>
          <p:cNvPr id="18439" name="Rectangle 9"/>
          <p:cNvSpPr/>
          <p:nvPr/>
        </p:nvSpPr>
        <p:spPr>
          <a:xfrm>
            <a:off x="2743200" y="3997325"/>
            <a:ext cx="1676400" cy="1219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3000" dirty="0">
                <a:latin typeface="Arial" panose="020B0604020202020204" pitchFamily="34" charset="0"/>
              </a:rPr>
              <a:t>hợp thời</a:t>
            </a:r>
            <a:endParaRPr sz="3000" dirty="0">
              <a:latin typeface="Arial" panose="020B0604020202020204" pitchFamily="34" charset="0"/>
            </a:endParaRPr>
          </a:p>
        </p:txBody>
      </p:sp>
      <p:sp>
        <p:nvSpPr>
          <p:cNvPr id="18440" name="Rectangle 10"/>
          <p:cNvSpPr/>
          <p:nvPr/>
        </p:nvSpPr>
        <p:spPr>
          <a:xfrm>
            <a:off x="7772400" y="2778125"/>
            <a:ext cx="1676400" cy="1219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3000" dirty="0">
                <a:latin typeface="Arial" panose="020B0604020202020204" pitchFamily="34" charset="0"/>
              </a:rPr>
              <a:t>hợp lệ</a:t>
            </a:r>
            <a:endParaRPr sz="3000" dirty="0">
              <a:latin typeface="Arial" panose="020B0604020202020204" pitchFamily="34" charset="0"/>
            </a:endParaRPr>
          </a:p>
        </p:txBody>
      </p:sp>
      <p:sp>
        <p:nvSpPr>
          <p:cNvPr id="18441" name="Rectangle 11"/>
          <p:cNvSpPr/>
          <p:nvPr/>
        </p:nvSpPr>
        <p:spPr>
          <a:xfrm>
            <a:off x="4419600" y="3997325"/>
            <a:ext cx="1676400" cy="1219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3000" dirty="0">
                <a:latin typeface="Arial" panose="020B0604020202020204" pitchFamily="34" charset="0"/>
              </a:rPr>
              <a:t>hợp nhất</a:t>
            </a:r>
            <a:endParaRPr sz="3000" dirty="0">
              <a:latin typeface="Arial" panose="020B0604020202020204" pitchFamily="34" charset="0"/>
            </a:endParaRPr>
          </a:p>
        </p:txBody>
      </p:sp>
      <p:sp>
        <p:nvSpPr>
          <p:cNvPr id="18442" name="Rectangle 12"/>
          <p:cNvSpPr/>
          <p:nvPr/>
        </p:nvSpPr>
        <p:spPr>
          <a:xfrm>
            <a:off x="7772400" y="3997325"/>
            <a:ext cx="1676400" cy="1219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3000" dirty="0">
                <a:latin typeface="Arial" panose="020B0604020202020204" pitchFamily="34" charset="0"/>
              </a:rPr>
              <a:t>hợp pháp</a:t>
            </a:r>
            <a:endParaRPr sz="3000" dirty="0">
              <a:latin typeface="Arial" panose="020B0604020202020204" pitchFamily="34" charset="0"/>
            </a:endParaRPr>
          </a:p>
        </p:txBody>
      </p:sp>
      <p:sp>
        <p:nvSpPr>
          <p:cNvPr id="18443" name="Rectangle 13"/>
          <p:cNvSpPr/>
          <p:nvPr/>
        </p:nvSpPr>
        <p:spPr>
          <a:xfrm>
            <a:off x="6096000" y="3997325"/>
            <a:ext cx="1676400" cy="1219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3000" dirty="0">
                <a:latin typeface="Arial" panose="020B0604020202020204" pitchFamily="34" charset="0"/>
              </a:rPr>
              <a:t>hợp lực</a:t>
            </a:r>
            <a:endParaRPr sz="3000" dirty="0">
              <a:latin typeface="Arial" panose="020B0604020202020204" pitchFamily="34" charset="0"/>
            </a:endParaRPr>
          </a:p>
        </p:txBody>
      </p:sp>
      <p:sp>
        <p:nvSpPr>
          <p:cNvPr id="18444" name="Rectangle 14"/>
          <p:cNvSpPr/>
          <p:nvPr/>
        </p:nvSpPr>
        <p:spPr>
          <a:xfrm>
            <a:off x="4419600" y="2778125"/>
            <a:ext cx="1676400" cy="1219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3000" dirty="0">
                <a:latin typeface="Arial" panose="020B0604020202020204" pitchFamily="34" charset="0"/>
              </a:rPr>
              <a:t>hợp lí</a:t>
            </a:r>
            <a:endParaRPr sz="3000" dirty="0">
              <a:latin typeface="Arial" panose="020B0604020202020204" pitchFamily="34" charset="0"/>
            </a:endParaRPr>
          </a:p>
        </p:txBody>
      </p:sp>
      <p:sp>
        <p:nvSpPr>
          <p:cNvPr id="18445" name="Rectangle 15"/>
          <p:cNvSpPr/>
          <p:nvPr/>
        </p:nvSpPr>
        <p:spPr>
          <a:xfrm>
            <a:off x="6096000" y="2778125"/>
            <a:ext cx="1676400" cy="1219200"/>
          </a:xfrm>
          <a:prstGeom prst="rect">
            <a:avLst/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3000" dirty="0">
                <a:latin typeface="Arial" panose="020B0604020202020204" pitchFamily="34" charset="0"/>
              </a:rPr>
              <a:t>thích hợp</a:t>
            </a:r>
            <a:endParaRPr sz="3000" dirty="0">
              <a:latin typeface="Arial" panose="020B0604020202020204" pitchFamily="34" charset="0"/>
            </a:endParaRPr>
          </a:p>
        </p:txBody>
      </p:sp>
      <p:sp>
        <p:nvSpPr>
          <p:cNvPr id="123930" name="Rectangle 26"/>
          <p:cNvSpPr/>
          <p:nvPr/>
        </p:nvSpPr>
        <p:spPr>
          <a:xfrm>
            <a:off x="2743200" y="2778125"/>
            <a:ext cx="16764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2000" dirty="0">
                <a:latin typeface="Times New Roman" panose="02020603050405020304" charset="0"/>
              </a:rPr>
              <a:t>Thỏa đáng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với tình cảm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 hoặc lí lẽ .</a:t>
            </a:r>
            <a:endParaRPr sz="2000" dirty="0">
              <a:latin typeface="Times New Roman" panose="02020603050405020304" charset="0"/>
            </a:endParaRPr>
          </a:p>
        </p:txBody>
      </p:sp>
      <p:sp>
        <p:nvSpPr>
          <p:cNvPr id="123910" name="Rectangle 6"/>
          <p:cNvSpPr/>
          <p:nvPr/>
        </p:nvSpPr>
        <p:spPr>
          <a:xfrm>
            <a:off x="2743200" y="2778125"/>
            <a:ext cx="1676400" cy="1219200"/>
          </a:xfrm>
          <a:prstGeom prst="rect">
            <a:avLst/>
          </a:prstGeom>
          <a:solidFill>
            <a:srgbClr val="CC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4000" dirty="0">
                <a:solidFill>
                  <a:srgbClr val="FFFF00"/>
                </a:solidFill>
                <a:latin typeface="Arial" panose="020B0604020202020204" pitchFamily="34" charset="0"/>
              </a:rPr>
              <a:t>1</a:t>
            </a:r>
            <a:endParaRPr sz="4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3932" name="Text Box 28"/>
          <p:cNvSpPr txBox="1"/>
          <p:nvPr/>
        </p:nvSpPr>
        <p:spPr>
          <a:xfrm>
            <a:off x="180340" y="1654175"/>
            <a:ext cx="117881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Arial" panose="020B0604020202020204" pitchFamily="34" charset="0"/>
              </a:rPr>
              <a:t>Dưới mỗi ô số có một từ mà mỗi từ đều có 2 tiếng, trong đó có tiếng </a:t>
            </a:r>
            <a:r>
              <a:rPr sz="2800" b="1" i="1" dirty="0">
                <a:solidFill>
                  <a:srgbClr val="CC3300"/>
                </a:solidFill>
                <a:latin typeface="Arial" panose="020B0604020202020204" pitchFamily="34" charset="0"/>
              </a:rPr>
              <a:t>hợp</a:t>
            </a:r>
            <a:r>
              <a:rPr sz="2800" dirty="0">
                <a:latin typeface="Arial" panose="020B0604020202020204" pitchFamily="34" charset="0"/>
              </a:rPr>
              <a:t>. Hãy chọn ô số và đọc nghĩa của từ dưới ô số đó, suy nghĩ và nêu từ.</a:t>
            </a: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123933" name="Rectangle 29"/>
          <p:cNvSpPr/>
          <p:nvPr/>
        </p:nvSpPr>
        <p:spPr>
          <a:xfrm>
            <a:off x="4419600" y="2778125"/>
            <a:ext cx="16764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2000" dirty="0">
                <a:latin typeface="Times New Roman" panose="02020603050405020304" charset="0"/>
              </a:rPr>
              <a:t>Đúng lẽ phải,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phù hợp với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lôg</a:t>
            </a:r>
            <a:r>
              <a:rPr lang="en-US" sz="2000" dirty="0">
                <a:latin typeface="Times New Roman" panose="02020603050405020304" charset="0"/>
              </a:rPr>
              <a:t>ic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của sự vật.</a:t>
            </a:r>
            <a:endParaRPr sz="2000" dirty="0">
              <a:latin typeface="Times New Roman" panose="02020603050405020304" charset="0"/>
            </a:endParaRPr>
          </a:p>
        </p:txBody>
      </p:sp>
      <p:sp>
        <p:nvSpPr>
          <p:cNvPr id="123920" name="Rectangle 16"/>
          <p:cNvSpPr/>
          <p:nvPr/>
        </p:nvSpPr>
        <p:spPr>
          <a:xfrm>
            <a:off x="4419600" y="2778125"/>
            <a:ext cx="1676400" cy="1219200"/>
          </a:xfrm>
          <a:prstGeom prst="rect">
            <a:avLst/>
          </a:prstGeom>
          <a:solidFill>
            <a:srgbClr val="CC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4000" dirty="0">
                <a:solidFill>
                  <a:srgbClr val="FFFF00"/>
                </a:solidFill>
                <a:latin typeface="Arial" panose="020B0604020202020204" pitchFamily="34" charset="0"/>
              </a:rPr>
              <a:t>2</a:t>
            </a:r>
            <a:endParaRPr sz="4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3934" name="Rectangle 30"/>
          <p:cNvSpPr/>
          <p:nvPr/>
        </p:nvSpPr>
        <p:spPr>
          <a:xfrm>
            <a:off x="6096000" y="2778125"/>
            <a:ext cx="16764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2000" dirty="0">
                <a:latin typeface="Times New Roman" panose="02020603050405020304" charset="0"/>
              </a:rPr>
              <a:t>Phù hợp và đáp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ứng tốt với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yêu cầu.</a:t>
            </a:r>
            <a:endParaRPr sz="2000" dirty="0">
              <a:latin typeface="Times New Roman" panose="02020603050405020304" charset="0"/>
            </a:endParaRPr>
          </a:p>
        </p:txBody>
      </p:sp>
      <p:sp>
        <p:nvSpPr>
          <p:cNvPr id="123921" name="Rectangle 17"/>
          <p:cNvSpPr/>
          <p:nvPr/>
        </p:nvSpPr>
        <p:spPr>
          <a:xfrm>
            <a:off x="6096000" y="2778125"/>
            <a:ext cx="1676400" cy="1219200"/>
          </a:xfrm>
          <a:prstGeom prst="rect">
            <a:avLst/>
          </a:prstGeom>
          <a:solidFill>
            <a:srgbClr val="CC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4000" dirty="0">
                <a:solidFill>
                  <a:srgbClr val="FFFF00"/>
                </a:solidFill>
                <a:latin typeface="Arial" panose="020B0604020202020204" pitchFamily="34" charset="0"/>
              </a:rPr>
              <a:t>3</a:t>
            </a:r>
            <a:endParaRPr sz="4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3935" name="Rectangle 31"/>
          <p:cNvSpPr/>
          <p:nvPr/>
        </p:nvSpPr>
        <p:spPr>
          <a:xfrm>
            <a:off x="7772400" y="2778125"/>
            <a:ext cx="16764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2000" dirty="0">
                <a:latin typeface="Times New Roman" panose="02020603050405020304" charset="0"/>
              </a:rPr>
              <a:t>Đúng như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quy định.</a:t>
            </a:r>
            <a:endParaRPr sz="2000" dirty="0">
              <a:latin typeface="Times New Roman" panose="02020603050405020304" charset="0"/>
            </a:endParaRPr>
          </a:p>
        </p:txBody>
      </p:sp>
      <p:sp>
        <p:nvSpPr>
          <p:cNvPr id="123922" name="Rectangle 18"/>
          <p:cNvSpPr/>
          <p:nvPr/>
        </p:nvSpPr>
        <p:spPr>
          <a:xfrm>
            <a:off x="7772400" y="2778125"/>
            <a:ext cx="1676400" cy="1219200"/>
          </a:xfrm>
          <a:prstGeom prst="rect">
            <a:avLst/>
          </a:prstGeom>
          <a:solidFill>
            <a:srgbClr val="CC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4000" dirty="0">
                <a:solidFill>
                  <a:srgbClr val="FFFF00"/>
                </a:solidFill>
                <a:latin typeface="Arial" panose="020B0604020202020204" pitchFamily="34" charset="0"/>
              </a:rPr>
              <a:t>4</a:t>
            </a:r>
            <a:endParaRPr sz="4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3936" name="Rectangle 32"/>
          <p:cNvSpPr/>
          <p:nvPr/>
        </p:nvSpPr>
        <p:spPr>
          <a:xfrm>
            <a:off x="2743200" y="3997325"/>
            <a:ext cx="16764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2000" dirty="0">
                <a:latin typeface="Times New Roman" panose="02020603050405020304" charset="0"/>
              </a:rPr>
              <a:t>Đúng lúc, phù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hợp với một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thời điểm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nhất định.</a:t>
            </a:r>
            <a:endParaRPr sz="2000" dirty="0">
              <a:latin typeface="Times New Roman" panose="02020603050405020304" charset="0"/>
            </a:endParaRPr>
          </a:p>
        </p:txBody>
      </p:sp>
      <p:sp>
        <p:nvSpPr>
          <p:cNvPr id="123923" name="Rectangle 19"/>
          <p:cNvSpPr/>
          <p:nvPr/>
        </p:nvSpPr>
        <p:spPr>
          <a:xfrm>
            <a:off x="2743200" y="3997325"/>
            <a:ext cx="1676400" cy="1219200"/>
          </a:xfrm>
          <a:prstGeom prst="rect">
            <a:avLst/>
          </a:prstGeom>
          <a:solidFill>
            <a:srgbClr val="CC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4000" dirty="0">
                <a:solidFill>
                  <a:srgbClr val="FFFF00"/>
                </a:solidFill>
                <a:latin typeface="Arial" panose="020B0604020202020204" pitchFamily="34" charset="0"/>
              </a:rPr>
              <a:t>5</a:t>
            </a:r>
            <a:endParaRPr sz="4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3937" name="Rectangle 33"/>
          <p:cNvSpPr/>
          <p:nvPr/>
        </p:nvSpPr>
        <p:spPr>
          <a:xfrm>
            <a:off x="4419600" y="3997325"/>
            <a:ext cx="16764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2000" dirty="0">
                <a:latin typeface="Times New Roman" panose="02020603050405020304" charset="0"/>
              </a:rPr>
              <a:t>Gộp lại thành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một tổ chức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duy nhất.</a:t>
            </a:r>
            <a:endParaRPr sz="2000" dirty="0">
              <a:latin typeface="Times New Roman" panose="02020603050405020304" charset="0"/>
            </a:endParaRPr>
          </a:p>
        </p:txBody>
      </p:sp>
      <p:sp>
        <p:nvSpPr>
          <p:cNvPr id="123924" name="Rectangle 20"/>
          <p:cNvSpPr/>
          <p:nvPr/>
        </p:nvSpPr>
        <p:spPr>
          <a:xfrm>
            <a:off x="4419600" y="3997325"/>
            <a:ext cx="1676400" cy="1219200"/>
          </a:xfrm>
          <a:prstGeom prst="rect">
            <a:avLst/>
          </a:prstGeom>
          <a:solidFill>
            <a:srgbClr val="CC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4000" dirty="0">
                <a:solidFill>
                  <a:srgbClr val="FFFF00"/>
                </a:solidFill>
                <a:latin typeface="Arial" panose="020B0604020202020204" pitchFamily="34" charset="0"/>
              </a:rPr>
              <a:t>6</a:t>
            </a:r>
            <a:endParaRPr sz="4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3938" name="Rectangle 34"/>
          <p:cNvSpPr/>
          <p:nvPr/>
        </p:nvSpPr>
        <p:spPr>
          <a:xfrm>
            <a:off x="6096000" y="3997325"/>
            <a:ext cx="16764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2000" dirty="0">
                <a:latin typeface="Times New Roman" panose="02020603050405020304" charset="0"/>
              </a:rPr>
              <a:t>Cùng góp sức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vào để làm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việc gì.</a:t>
            </a:r>
            <a:endParaRPr sz="2000" dirty="0">
              <a:latin typeface="Times New Roman" panose="02020603050405020304" charset="0"/>
            </a:endParaRPr>
          </a:p>
        </p:txBody>
      </p:sp>
      <p:sp>
        <p:nvSpPr>
          <p:cNvPr id="123925" name="Rectangle 21"/>
          <p:cNvSpPr/>
          <p:nvPr/>
        </p:nvSpPr>
        <p:spPr>
          <a:xfrm>
            <a:off x="6096000" y="3997325"/>
            <a:ext cx="1676400" cy="1219200"/>
          </a:xfrm>
          <a:prstGeom prst="rect">
            <a:avLst/>
          </a:prstGeom>
          <a:solidFill>
            <a:srgbClr val="CC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4000" dirty="0">
                <a:solidFill>
                  <a:srgbClr val="FFFF00"/>
                </a:solidFill>
                <a:latin typeface="Arial" panose="020B0604020202020204" pitchFamily="34" charset="0"/>
              </a:rPr>
              <a:t>7</a:t>
            </a:r>
            <a:endParaRPr sz="4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3939" name="Rectangle 35"/>
          <p:cNvSpPr/>
          <p:nvPr/>
        </p:nvSpPr>
        <p:spPr>
          <a:xfrm>
            <a:off x="7772400" y="3997325"/>
            <a:ext cx="16764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2000" dirty="0">
                <a:latin typeface="Times New Roman" panose="02020603050405020304" charset="0"/>
              </a:rPr>
              <a:t>Đúng với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pháp luật.</a:t>
            </a:r>
            <a:endParaRPr sz="2000" dirty="0">
              <a:latin typeface="Times New Roman" panose="02020603050405020304" charset="0"/>
            </a:endParaRPr>
          </a:p>
        </p:txBody>
      </p:sp>
      <p:sp>
        <p:nvSpPr>
          <p:cNvPr id="123926" name="Rectangle 22"/>
          <p:cNvSpPr/>
          <p:nvPr/>
        </p:nvSpPr>
        <p:spPr>
          <a:xfrm>
            <a:off x="7772400" y="3997325"/>
            <a:ext cx="1676400" cy="1219200"/>
          </a:xfrm>
          <a:prstGeom prst="rect">
            <a:avLst/>
          </a:prstGeom>
          <a:solidFill>
            <a:srgbClr val="CC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4000" dirty="0">
                <a:solidFill>
                  <a:srgbClr val="FFFF00"/>
                </a:solidFill>
                <a:latin typeface="Arial" panose="020B0604020202020204" pitchFamily="34" charset="0"/>
              </a:rPr>
              <a:t>8</a:t>
            </a:r>
            <a:endParaRPr sz="4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3940" name="Rectangle 36"/>
          <p:cNvSpPr/>
          <p:nvPr/>
        </p:nvSpPr>
        <p:spPr>
          <a:xfrm>
            <a:off x="4419600" y="5216525"/>
            <a:ext cx="16764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2000" dirty="0">
                <a:latin typeface="Times New Roman" panose="02020603050405020304" charset="0"/>
              </a:rPr>
              <a:t>Chung sức,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trợ giúp qua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lại với nhau.</a:t>
            </a:r>
            <a:endParaRPr sz="2000" dirty="0">
              <a:latin typeface="Times New Roman" panose="02020603050405020304" charset="0"/>
            </a:endParaRPr>
          </a:p>
        </p:txBody>
      </p:sp>
      <p:sp>
        <p:nvSpPr>
          <p:cNvPr id="123927" name="Rectangle 23"/>
          <p:cNvSpPr/>
          <p:nvPr/>
        </p:nvSpPr>
        <p:spPr>
          <a:xfrm>
            <a:off x="4419600" y="5216525"/>
            <a:ext cx="1676400" cy="1219200"/>
          </a:xfrm>
          <a:prstGeom prst="rect">
            <a:avLst/>
          </a:prstGeom>
          <a:solidFill>
            <a:srgbClr val="CC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4000" dirty="0">
                <a:solidFill>
                  <a:srgbClr val="FFFF00"/>
                </a:solidFill>
                <a:latin typeface="Arial" panose="020B0604020202020204" pitchFamily="34" charset="0"/>
              </a:rPr>
              <a:t>9</a:t>
            </a:r>
            <a:endParaRPr sz="4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3941" name="Rectangle 37"/>
          <p:cNvSpPr/>
          <p:nvPr/>
        </p:nvSpPr>
        <p:spPr>
          <a:xfrm>
            <a:off x="6096000" y="5216525"/>
            <a:ext cx="1676400" cy="1219200"/>
          </a:xfrm>
          <a:prstGeom prst="rect">
            <a:avLst/>
          </a:prstGeom>
          <a:solidFill>
            <a:srgbClr val="FF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2000" dirty="0">
                <a:latin typeface="Times New Roman" panose="02020603050405020304" charset="0"/>
              </a:rPr>
              <a:t>Hòa hợp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tương đồng</a:t>
            </a:r>
            <a:endParaRPr sz="2000" dirty="0">
              <a:latin typeface="Times New Roman" panose="02020603050405020304" charset="0"/>
            </a:endParaRPr>
          </a:p>
          <a:p>
            <a:pPr algn="ctr"/>
            <a:r>
              <a:rPr sz="2000" dirty="0">
                <a:latin typeface="Times New Roman" panose="02020603050405020304" charset="0"/>
              </a:rPr>
              <a:t>với nhau.</a:t>
            </a:r>
            <a:endParaRPr sz="2000" dirty="0">
              <a:latin typeface="Times New Roman" panose="02020603050405020304" charset="0"/>
            </a:endParaRPr>
          </a:p>
        </p:txBody>
      </p:sp>
      <p:sp>
        <p:nvSpPr>
          <p:cNvPr id="123928" name="Rectangle 24"/>
          <p:cNvSpPr/>
          <p:nvPr/>
        </p:nvSpPr>
        <p:spPr>
          <a:xfrm>
            <a:off x="6096000" y="5216525"/>
            <a:ext cx="1676400" cy="1219200"/>
          </a:xfrm>
          <a:prstGeom prst="rect">
            <a:avLst/>
          </a:prstGeom>
          <a:solidFill>
            <a:srgbClr val="CC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sz="4000" dirty="0">
                <a:solidFill>
                  <a:srgbClr val="FFFF00"/>
                </a:solidFill>
                <a:latin typeface="Arial" panose="020B0604020202020204" pitchFamily="34" charset="0"/>
              </a:rPr>
              <a:t>10</a:t>
            </a:r>
            <a:endParaRPr sz="4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39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3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9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39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39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3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5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3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3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39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39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5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2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39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39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3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500"/>
                                        <p:tgtEl>
                                          <p:spTgt spid="123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39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500"/>
                                        <p:tgtEl>
                                          <p:spTgt spid="123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39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6" dur="500"/>
                                        <p:tgtEl>
                                          <p:spTgt spid="123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239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123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39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8" dur="500"/>
                                        <p:tgtEl>
                                          <p:spTgt spid="123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39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500"/>
                                        <p:tgtEl>
                                          <p:spTgt spid="123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3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39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0" dur="500"/>
                                        <p:tgtEl>
                                          <p:spTgt spid="123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3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6" dur="500"/>
                                        <p:tgtEl>
                                          <p:spTgt spid="123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941"/>
                  </p:tgtEl>
                </p:cond>
              </p:nextCondLst>
            </p:seq>
          </p:childTnLst>
        </p:cTn>
      </p:par>
    </p:tnLst>
    <p:bldLst>
      <p:bldP spid="123930" grpId="0" bldLvl="0" animBg="1"/>
      <p:bldP spid="123910" grpId="0" bldLvl="0" animBg="1"/>
      <p:bldP spid="123932" grpId="0"/>
      <p:bldP spid="123933" grpId="0" bldLvl="0" animBg="1"/>
      <p:bldP spid="123920" grpId="0" bldLvl="0" animBg="1"/>
      <p:bldP spid="123934" grpId="0" bldLvl="0" animBg="1"/>
      <p:bldP spid="123921" grpId="0" bldLvl="0" animBg="1"/>
      <p:bldP spid="123935" grpId="0" bldLvl="0" animBg="1"/>
      <p:bldP spid="123922" grpId="0" bldLvl="0" animBg="1"/>
      <p:bldP spid="123936" grpId="0" bldLvl="0" animBg="1"/>
      <p:bldP spid="123923" grpId="0" bldLvl="0" animBg="1"/>
      <p:bldP spid="123937" grpId="0" bldLvl="0" animBg="1"/>
      <p:bldP spid="123924" grpId="0" bldLvl="0" animBg="1"/>
      <p:bldP spid="123938" grpId="0" bldLvl="0" animBg="1"/>
      <p:bldP spid="123925" grpId="0" bldLvl="0" animBg="1"/>
      <p:bldP spid="123939" grpId="0" bldLvl="0" animBg="1"/>
      <p:bldP spid="123926" grpId="0" bldLvl="0" animBg="1"/>
      <p:bldP spid="123940" grpId="0" bldLvl="0" animBg="1"/>
      <p:bldP spid="123927" grpId="0" bldLvl="0" animBg="1"/>
      <p:bldP spid="123941" grpId="0" bldLvl="0" animBg="1"/>
      <p:bldP spid="12392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21" name="Text Box 8"/>
          <p:cNvSpPr txBox="1"/>
          <p:nvPr/>
        </p:nvSpPr>
        <p:spPr>
          <a:xfrm>
            <a:off x="849630" y="2552065"/>
            <a:ext cx="457454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solidFill>
                  <a:srgbClr val="3333FF"/>
                </a:solidFill>
                <a:latin typeface="Times New Roman" panose="02020603050405020304" charset="0"/>
              </a:rPr>
              <a:t>a) Hợp có nghĩa là “gộp lại” </a:t>
            </a:r>
            <a:r>
              <a:rPr lang="en-US" sz="2800" dirty="0">
                <a:solidFill>
                  <a:srgbClr val="3333FF"/>
                </a:solidFill>
                <a:latin typeface="Times New Roman" panose="02020603050405020304" charset="0"/>
              </a:rPr>
              <a:t>(thành lớn hơn)</a:t>
            </a:r>
            <a:endParaRPr lang="en-US" sz="2800" dirty="0">
              <a:solidFill>
                <a:srgbClr val="3333FF"/>
              </a:solidFill>
              <a:latin typeface="Times New Roman" panose="02020603050405020304" charset="0"/>
            </a:endParaRPr>
          </a:p>
        </p:txBody>
      </p:sp>
      <p:sp>
        <p:nvSpPr>
          <p:cNvPr id="134155" name="Text Box 11"/>
          <p:cNvSpPr txBox="1"/>
          <p:nvPr/>
        </p:nvSpPr>
        <p:spPr>
          <a:xfrm>
            <a:off x="111125" y="762000"/>
            <a:ext cx="120053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sz="2800" b="1" i="1" u="sng" dirty="0">
                <a:latin typeface="Times New Roman" panose="02020603050405020304" charset="0"/>
              </a:rPr>
              <a:t>Bài tập 2:</a:t>
            </a:r>
            <a:r>
              <a:rPr sz="2800" b="1" i="1" dirty="0">
                <a:latin typeface="Times New Roman" panose="02020603050405020304" charset="0"/>
              </a:rPr>
              <a:t> </a:t>
            </a:r>
            <a:r>
              <a:rPr sz="2800" b="1" dirty="0">
                <a:latin typeface="Times New Roman" panose="02020603050405020304" charset="0"/>
              </a:rPr>
              <a:t>Xếp những từ có tiếng</a:t>
            </a:r>
            <a:r>
              <a:rPr sz="2800" b="1" dirty="0">
                <a:solidFill>
                  <a:srgbClr val="9900CC"/>
                </a:solidFill>
                <a:latin typeface="Times New Roman" panose="02020603050405020304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charset="0"/>
              </a:rPr>
              <a:t>hợp</a:t>
            </a:r>
            <a:r>
              <a:rPr sz="2800" b="1" dirty="0">
                <a:solidFill>
                  <a:srgbClr val="9900CC"/>
                </a:solidFill>
                <a:latin typeface="Times New Roman" panose="02020603050405020304" charset="0"/>
              </a:rPr>
              <a:t> </a:t>
            </a:r>
            <a:r>
              <a:rPr sz="2800" b="1" dirty="0">
                <a:latin typeface="Times New Roman" panose="02020603050405020304" charset="0"/>
              </a:rPr>
              <a:t>cho dưới đây thành hai nhóm a và b:</a:t>
            </a:r>
            <a:endParaRPr sz="2800" b="1" dirty="0">
              <a:latin typeface="Times New Roman" panose="02020603050405020304" charset="0"/>
            </a:endParaRPr>
          </a:p>
        </p:txBody>
      </p:sp>
      <p:sp>
        <p:nvSpPr>
          <p:cNvPr id="134156" name="Text Box 12"/>
          <p:cNvSpPr txBox="1"/>
          <p:nvPr/>
        </p:nvSpPr>
        <p:spPr>
          <a:xfrm>
            <a:off x="2533015" y="1283970"/>
            <a:ext cx="80772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latin typeface="Times New Roman" panose="02020603050405020304" charset="0"/>
              </a:rPr>
              <a:t>hợp tình, hợp tác, phù hợp, hợp thời, hợp lệ, hợp nhất, hợp pháp, hợp lực, hợp lí, thích hợp.</a:t>
            </a:r>
            <a:endParaRPr sz="2800" dirty="0">
              <a:latin typeface="Times New Roman" panose="02020603050405020304" charset="0"/>
            </a:endParaRPr>
          </a:p>
        </p:txBody>
      </p:sp>
      <p:sp>
        <p:nvSpPr>
          <p:cNvPr id="17418" name="Text Box 16"/>
          <p:cNvSpPr txBox="1"/>
          <p:nvPr/>
        </p:nvSpPr>
        <p:spPr>
          <a:xfrm>
            <a:off x="6623050" y="2552065"/>
            <a:ext cx="467550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solidFill>
                  <a:srgbClr val="3333FF"/>
                </a:solidFill>
                <a:latin typeface="Times New Roman" panose="02020603050405020304" charset="0"/>
              </a:rPr>
              <a:t>b) Hợp có nghĩa là “đúng với yêu cầu, đòi hỏi… nào đó”</a:t>
            </a:r>
            <a:endParaRPr sz="2800" dirty="0">
              <a:solidFill>
                <a:srgbClr val="3333FF"/>
              </a:solidFill>
              <a:latin typeface="Times New Roman" panose="02020603050405020304" charset="0"/>
            </a:endParaRPr>
          </a:p>
        </p:txBody>
      </p:sp>
      <p:sp>
        <p:nvSpPr>
          <p:cNvPr id="134163" name="Text Box 19"/>
          <p:cNvSpPr txBox="1"/>
          <p:nvPr/>
        </p:nvSpPr>
        <p:spPr>
          <a:xfrm>
            <a:off x="2108200" y="3505200"/>
            <a:ext cx="2057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M: h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ợ</a:t>
            </a: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p t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á</a:t>
            </a: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endParaRPr sz="2800" dirty="0">
              <a:solidFill>
                <a:srgbClr val="CC33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4164" name="Text Box 20"/>
          <p:cNvSpPr txBox="1"/>
          <p:nvPr/>
        </p:nvSpPr>
        <p:spPr>
          <a:xfrm>
            <a:off x="7741285" y="3505200"/>
            <a:ext cx="2438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M: th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í</a:t>
            </a: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ch h</a:t>
            </a:r>
            <a:r>
              <a:rPr lang="en-US"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ợ</a:t>
            </a:r>
            <a:r>
              <a:rPr sz="2800" dirty="0">
                <a:solidFill>
                  <a:srgbClr val="CC33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endParaRPr sz="2800" dirty="0">
              <a:solidFill>
                <a:srgbClr val="CC33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4150" name="Line 6"/>
          <p:cNvSpPr/>
          <p:nvPr/>
        </p:nvSpPr>
        <p:spPr>
          <a:xfrm>
            <a:off x="5969000" y="2583815"/>
            <a:ext cx="0" cy="3810000"/>
          </a:xfrm>
          <a:prstGeom prst="line">
            <a:avLst/>
          </a:prstGeom>
          <a:ln w="38100" cap="flat" cmpd="dbl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Text Box 12"/>
          <p:cNvSpPr txBox="1"/>
          <p:nvPr/>
        </p:nvSpPr>
        <p:spPr>
          <a:xfrm>
            <a:off x="849630" y="4479290"/>
            <a:ext cx="46151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Times New Roman" panose="02020603050405020304" charset="0"/>
              </a:rPr>
              <a:t>hợp nhất, hợp lực.</a:t>
            </a:r>
            <a:endParaRPr sz="2800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3" name="Text Box 12"/>
          <p:cNvSpPr txBox="1"/>
          <p:nvPr/>
        </p:nvSpPr>
        <p:spPr>
          <a:xfrm>
            <a:off x="6234430" y="4264025"/>
            <a:ext cx="545274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spcBef>
                <a:spcPct val="50000"/>
              </a:spcBef>
            </a:pPr>
            <a:r>
              <a:rPr sz="2800" dirty="0">
                <a:solidFill>
                  <a:srgbClr val="FF0000"/>
                </a:solidFill>
                <a:latin typeface="Times New Roman" panose="02020603050405020304" charset="0"/>
              </a:rPr>
              <a:t>hợp tình, phù hợp, hợp thời, hợp lệ,  hợp pháp, hợp lí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5" grpId="0"/>
      <p:bldP spid="134156" grpId="0"/>
      <p:bldP spid="134163" grpId="0"/>
      <p:bldP spid="134164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95" name="Picture 15" descr="20772915_images1516700_116908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7915" y="231775"/>
            <a:ext cx="7456170" cy="6395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93" name="Picture 13" descr="ThanhLap0109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605" y="207010"/>
            <a:ext cx="8578215" cy="6445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RESOURCE_PATHS_HASH_2" val="ff3458789944f865df425dd6ab25aced8a1ccf7"/>
  <p:tag name="ISPRING_RESOURCE_PATHS_HASH_PRESENTER" val="d69b264e4e1dda167c336749598e25c0b311ce75"/>
  <p:tag name="ARS_PPT_DBNAME" val="HVH_soangiang.edu.vn (18)[20190730134551714].mdb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2321</Words>
  <Application>WPS Presentation</Application>
  <PresentationFormat>Widescreen</PresentationFormat>
  <Paragraphs>196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66" baseType="lpstr">
      <vt:lpstr>Arial</vt:lpstr>
      <vt:lpstr>SimSun</vt:lpstr>
      <vt:lpstr>Wingdings</vt:lpstr>
      <vt:lpstr>Comic Sans MS</vt:lpstr>
      <vt:lpstr>华康海报体W12(P)</vt:lpstr>
      <vt:lpstr>UVF Chopin Script</vt:lpstr>
      <vt:lpstr>方正卡通简体</vt:lpstr>
      <vt:lpstr>Times New Roman</vt:lpstr>
      <vt:lpstr>Microsoft YaHei</vt:lpstr>
      <vt:lpstr/>
      <vt:lpstr>Arial Unicode MS</vt:lpstr>
      <vt:lpstr>Calibri</vt:lpstr>
      <vt:lpstr>Calibri Light</vt:lpstr>
      <vt:lpstr>UTM Scriptina KT</vt:lpstr>
      <vt:lpstr>Adobe Heiti Std R</vt:lpstr>
      <vt:lpstr>UVF Slim Tony</vt:lpstr>
      <vt:lpstr>UTM Swashes</vt:lpstr>
      <vt:lpstr>Verdana</vt:lpstr>
      <vt:lpstr>Victorian LET</vt:lpstr>
      <vt:lpstr>Viner Hand ITC</vt:lpstr>
      <vt:lpstr>Vivaldi</vt:lpstr>
      <vt:lpstr>Vladimir Script</vt:lpstr>
      <vt:lpstr>VNI-Bodon</vt:lpstr>
      <vt:lpstr>UNI Tap Viet</vt:lpstr>
      <vt:lpstr>UNI Chu truyen thong</vt:lpstr>
      <vt:lpstr>Tempus Sans ITC</vt:lpstr>
      <vt:lpstr>TeamViewer15</vt:lpstr>
      <vt:lpstr>Tw Cen MT</vt:lpstr>
      <vt:lpstr>SVN-Sofia</vt:lpstr>
      <vt:lpstr>SVN-Student</vt:lpstr>
      <vt:lpstr>SVN-Lobster</vt:lpstr>
      <vt:lpstr>SVN-Bira</vt:lpstr>
      <vt:lpstr>SVN-Billo</vt:lpstr>
      <vt:lpstr>Stencil</vt:lpstr>
      <vt:lpstr>Square721 BT</vt:lpstr>
      <vt:lpstr>Snap ITC</vt:lpstr>
      <vt:lpstr>Sitka Text</vt:lpstr>
      <vt:lpstr>Rage Italic</vt:lpstr>
      <vt:lpstr>Pristina</vt:lpstr>
      <vt:lpstr>Quixley LET</vt:lpstr>
      <vt:lpstr>Pump Demi Bold LET</vt:lpstr>
      <vt:lpstr>Palatino Linotype</vt:lpstr>
      <vt:lpstr>Palace Script MT</vt:lpstr>
      <vt:lpstr>Papyrus</vt:lpstr>
      <vt:lpstr>Parchment</vt:lpstr>
      <vt:lpstr>Playbill</vt:lpstr>
      <vt:lpstr>Loki Cola</vt:lpstr>
      <vt:lpstr>Lucida Bright</vt:lpstr>
      <vt:lpstr>HoloLens MDL2 Assets</vt:lpstr>
      <vt:lpstr>HP001 4 hàng 2 ô ly</vt:lpstr>
      <vt:lpstr>iCiel Bambola</vt:lpstr>
      <vt:lpstr>HP001 4 hàng</vt:lpstr>
      <vt:lpstr>iCiel Nabila</vt:lpstr>
      <vt:lpstr>iCiel Mijas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Carlos Mao</dc:creator>
  <cp:lastModifiedBy>google1584596264</cp:lastModifiedBy>
  <cp:revision>84</cp:revision>
  <dcterms:created xsi:type="dcterms:W3CDTF">2015-11-23T01:37:00Z</dcterms:created>
  <dcterms:modified xsi:type="dcterms:W3CDTF">2020-10-13T04:49:51Z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