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56" r:id="rId3"/>
    <p:sldId id="343" r:id="rId4"/>
    <p:sldId id="365" r:id="rId6"/>
    <p:sldId id="366" r:id="rId7"/>
    <p:sldId id="367" r:id="rId8"/>
    <p:sldId id="36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FEF"/>
    <a:srgbClr val="F9F5F5"/>
    <a:srgbClr val="FABEBB"/>
    <a:srgbClr val="D0BAB5"/>
    <a:srgbClr val="616A6D"/>
    <a:srgbClr val="DCB3B3"/>
    <a:srgbClr val="96788A"/>
    <a:srgbClr val="AA9366"/>
    <a:srgbClr val="FDFDF9"/>
    <a:srgbClr val="FD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5" autoAdjust="0"/>
    <p:restoredTop sz="95065" autoAdjust="0"/>
  </p:normalViewPr>
  <p:slideViewPr>
    <p:cSldViewPr snapToGrid="0" showGuides="1">
      <p:cViewPr varScale="1">
        <p:scale>
          <a:sx n="99" d="100"/>
          <a:sy n="99" d="100"/>
        </p:scale>
        <p:origin x="1046" y="77"/>
      </p:cViewPr>
      <p:guideLst>
        <p:guide orient="horz" pos="1999"/>
        <p:guide pos="1162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9392A-C105-4710-8001-B3A67B059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52076-D047-429E-A09B-4DB35F59F1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EE1567A1-7AD5-42DF-97CC-D5DA309A03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897731"/>
            <a:ext cx="8207375" cy="8120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16894"/>
            <a:ext cx="8212138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2D4729-2D1D-4523-A4FA-34ACCC22810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69963" y="1602706"/>
            <a:ext cx="720407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>
                <a:solidFill>
                  <a:srgbClr val="96788A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Luyện từ và câu</a:t>
            </a:r>
            <a:endParaRPr lang="en-US" sz="6000">
              <a:solidFill>
                <a:srgbClr val="96788A"/>
              </a:solidFill>
              <a:latin typeface="iCiel Mijas" panose="02000506000000020004" charset="0"/>
              <a:ea typeface="+mj-ea"/>
              <a:cs typeface="iCiel Mijas" panose="02000506000000020004" charset="0"/>
            </a:endParaRPr>
          </a:p>
          <a:p>
            <a:pPr algn="ctr"/>
            <a:r>
              <a:rPr lang="en-US" sz="6000">
                <a:solidFill>
                  <a:srgbClr val="96788A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Luyện tập về từ đồng âm</a:t>
            </a:r>
            <a:endParaRPr lang="en-US" sz="6000">
              <a:solidFill>
                <a:srgbClr val="96788A"/>
              </a:solidFill>
              <a:latin typeface="iCiel Mijas" panose="02000506000000020004" charset="0"/>
              <a:ea typeface="+mj-ea"/>
              <a:cs typeface="iCiel Mijas" panose="0200050600000002000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776513" y="1364680"/>
            <a:ext cx="533383" cy="533383"/>
          </a:xfrm>
          <a:prstGeom prst="ellipse">
            <a:avLst/>
          </a:prstGeom>
          <a:solidFill>
            <a:srgbClr val="96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776514" y="2025406"/>
            <a:ext cx="533383" cy="533383"/>
          </a:xfrm>
          <a:prstGeom prst="ellipse">
            <a:avLst/>
          </a:prstGeom>
          <a:solidFill>
            <a:srgbClr val="DC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776515" y="2686132"/>
            <a:ext cx="533383" cy="533383"/>
          </a:xfrm>
          <a:prstGeom prst="ellipse">
            <a:avLst/>
          </a:prstGeom>
          <a:solidFill>
            <a:srgbClr val="616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776516" y="3346858"/>
            <a:ext cx="533383" cy="533383"/>
          </a:xfrm>
          <a:prstGeom prst="ellipse">
            <a:avLst/>
          </a:prstGeom>
          <a:solidFill>
            <a:srgbClr val="D0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-776517" y="4007584"/>
            <a:ext cx="533383" cy="533383"/>
          </a:xfrm>
          <a:prstGeom prst="ellipse">
            <a:avLst/>
          </a:prstGeom>
          <a:solidFill>
            <a:srgbClr val="FAB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8185" y="569595"/>
            <a:ext cx="7472045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83341" y="1335738"/>
              <a:ext cx="699248" cy="6992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1</a:t>
              </a:r>
              <a:endParaRPr lang="en-US" altLang="zh-CN" sz="3200" b="1"/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1717675" y="625475"/>
            <a:ext cx="5967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tiếp vào chỗ trống để phân biệt nghĩa của từ </a:t>
            </a:r>
            <a:r>
              <a:rPr lang="zh-CN" altLang="en-US" sz="240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hai câu sau:</a:t>
            </a:r>
            <a:endParaRPr lang="zh-CN" altLang="en-US" sz="2400" b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499745" y="1807845"/>
            <a:ext cx="81216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400" b="0">
                <a:latin typeface="Times New Roman" panose="02020603050405020304" charset="0"/>
              </a:rPr>
              <a:t>a/ Từ sáng sớm mọi người đã đổ ra đồng.b/ Trên bàn có một bức tượng đồng rất đẹp.Nghĩa của từ </a:t>
            </a:r>
            <a:r>
              <a:rPr lang="en-US" sz="2400" b="0" i="1">
                <a:latin typeface="Times New Roman" panose="02020603050405020304" charset="0"/>
              </a:rPr>
              <a:t>đồng</a:t>
            </a:r>
            <a:r>
              <a:rPr lang="en-US" sz="2400" b="0">
                <a:latin typeface="Times New Roman" panose="02020603050405020304" charset="0"/>
              </a:rPr>
              <a:t> trong câu a chỉ: …………................................Nghĩa của từ </a:t>
            </a:r>
            <a:r>
              <a:rPr lang="en-US" sz="2400" b="0" i="1">
                <a:latin typeface="Times New Roman" panose="02020603050405020304" charset="0"/>
              </a:rPr>
              <a:t>đồng</a:t>
            </a:r>
            <a:r>
              <a:rPr lang="en-US" sz="2400" b="0">
                <a:latin typeface="Times New Roman" panose="02020603050405020304" charset="0"/>
              </a:rPr>
              <a:t> trong câu b chỉ: …………................................</a:t>
            </a:r>
            <a:endParaRPr 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35965" y="1616710"/>
            <a:ext cx="767207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391" y="1335738"/>
              <a:ext cx="699248" cy="6992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2</a:t>
              </a:r>
              <a:endParaRPr lang="en-US" altLang="zh-CN" sz="3200" b="1"/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1689735" y="1845945"/>
            <a:ext cx="6625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để phân biệt các từ đồng âm: </a:t>
            </a:r>
            <a:r>
              <a:rPr lang="zh-CN" alt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hay, kén</a:t>
            </a:r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b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47645" y="427990"/>
            <a:ext cx="355473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015" y="1335704"/>
              <a:ext cx="1556740" cy="6993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3</a:t>
              </a:r>
              <a:endParaRPr lang="en-US" altLang="zh-CN" sz="3200" b="1"/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4157345" y="645795"/>
            <a:ext cx="154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  <a:endParaRPr lang="zh-CN" altLang="en-US" sz="2400" b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560195" y="1662430"/>
            <a:ext cx="60236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latin typeface="Times New Roman" panose="02020603050405020304" charset="0"/>
              </a:rPr>
              <a:t>a/ Mồm bò không phải mồm bò mà lại mồm bò.</a:t>
            </a:r>
            <a:endParaRPr lang="en-US" sz="2400" b="0">
              <a:latin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2920" y="2286000"/>
            <a:ext cx="339090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47645" y="427990"/>
            <a:ext cx="355473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015" y="1335704"/>
              <a:ext cx="1556740" cy="6993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3</a:t>
              </a:r>
              <a:endParaRPr lang="en-US" altLang="zh-CN" sz="3200" b="1"/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4157345" y="645795"/>
            <a:ext cx="154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  <a:endParaRPr lang="zh-CN" altLang="en-US" sz="2400" b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560195" y="1540510"/>
            <a:ext cx="60236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400" b="0">
                <a:latin typeface="Times New Roman" panose="02020603050405020304" charset="0"/>
              </a:rPr>
              <a:t>b) Hai ta tên thật giống nhau</a:t>
            </a:r>
            <a:endParaRPr lang="en-US" sz="2400" b="0">
              <a:latin typeface="Times New Roman" panose="02020603050405020304" charset="0"/>
            </a:endParaRPr>
          </a:p>
          <a:p>
            <a:pPr indent="0" algn="ctr"/>
            <a:r>
              <a:rPr lang="en-US" sz="2400" b="0">
                <a:latin typeface="Times New Roman" panose="02020603050405020304" charset="0"/>
              </a:rPr>
              <a:t>Bạn bay trong gió ngắm bầu trời xanh</a:t>
            </a:r>
            <a:endParaRPr lang="en-US" sz="2400" b="0">
              <a:latin typeface="Times New Roman" panose="02020603050405020304" charset="0"/>
            </a:endParaRPr>
          </a:p>
          <a:p>
            <a:pPr indent="0" algn="ctr"/>
            <a:r>
              <a:rPr lang="en-US" sz="2400" b="0">
                <a:latin typeface="Times New Roman" panose="02020603050405020304" charset="0"/>
              </a:rPr>
              <a:t>Tôi quanh quẩn giữa chiếc bàn</a:t>
            </a:r>
            <a:endParaRPr lang="en-US" sz="2400" b="0">
              <a:latin typeface="Times New Roman" panose="02020603050405020304" charset="0"/>
            </a:endParaRPr>
          </a:p>
          <a:p>
            <a:pPr indent="0" algn="ctr"/>
            <a:r>
              <a:rPr lang="en-US" sz="2400" b="0">
                <a:latin typeface="Times New Roman" panose="02020603050405020304" charset="0"/>
              </a:rPr>
              <a:t>Giúp người giải trí luyện rèn thông minh.</a:t>
            </a:r>
            <a:endParaRPr lang="en-US" sz="2400" b="0">
              <a:latin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3565" y="3227070"/>
            <a:ext cx="2421890" cy="173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415" y="2564765"/>
            <a:ext cx="2761615" cy="27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35635" y="711200"/>
            <a:ext cx="355473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015" y="1335704"/>
              <a:ext cx="1556740" cy="6993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3</a:t>
              </a:r>
              <a:endParaRPr lang="en-US" altLang="zh-CN" sz="3200" b="1"/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2045335" y="929005"/>
            <a:ext cx="154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  <a:endParaRPr lang="zh-CN" altLang="en-US" sz="2400" b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900430" y="2165985"/>
            <a:ext cx="33578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latin typeface="Times New Roman" panose="02020603050405020304" charset="0"/>
              </a:rPr>
              <a:t>c) Chín đuôi chín đầu</a:t>
            </a:r>
            <a:endParaRPr lang="en-US" sz="2400" b="0">
              <a:latin typeface="Times New Roman" panose="02020603050405020304" charset="0"/>
            </a:endParaRPr>
          </a:p>
          <a:p>
            <a:pPr indent="0"/>
            <a:r>
              <a:rPr lang="en-US" sz="2400" b="0">
                <a:latin typeface="Times New Roman" panose="02020603050405020304" charset="0"/>
              </a:rPr>
              <a:t>    Da màu đỏ gạch</a:t>
            </a:r>
            <a:endParaRPr lang="en-US" sz="2400" b="0">
              <a:latin typeface="Times New Roman" panose="02020603050405020304" charset="0"/>
            </a:endParaRPr>
          </a:p>
          <a:p>
            <a:pPr indent="0"/>
            <a:r>
              <a:rPr lang="en-US" sz="2400" b="0">
                <a:latin typeface="Times New Roman" panose="02020603050405020304" charset="0"/>
              </a:rPr>
              <a:t>    Râu ria cắt sạch</a:t>
            </a:r>
            <a:endParaRPr lang="en-US" sz="2400" b="0">
              <a:latin typeface="Times New Roman" panose="02020603050405020304" charset="0"/>
            </a:endParaRPr>
          </a:p>
          <a:p>
            <a:pPr indent="0"/>
            <a:r>
              <a:rPr lang="en-US" sz="2400" b="0">
                <a:latin typeface="Times New Roman" panose="02020603050405020304" charset="0"/>
              </a:rPr>
              <a:t>    Hết chuyện tiến lùi.</a:t>
            </a:r>
            <a:endParaRPr lang="en-US" sz="2400" b="0">
              <a:latin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550" y="1389380"/>
            <a:ext cx="4351020" cy="288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663</Words>
  <Application>WPS Presentation</Application>
  <PresentationFormat>全屏显示(16:9)</PresentationFormat>
  <Paragraphs>40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iCiel Mijas</vt:lpstr>
      <vt:lpstr>Times New Roman</vt:lpstr>
      <vt:lpstr>Microsoft YaHei</vt:lpstr>
      <vt:lpstr>Arial Unicode MS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 哒哒</dc:creator>
  <cp:lastModifiedBy>Hiền Hiền</cp:lastModifiedBy>
  <cp:revision>333</cp:revision>
  <dcterms:created xsi:type="dcterms:W3CDTF">2018-06-01T01:11:00Z</dcterms:created>
  <dcterms:modified xsi:type="dcterms:W3CDTF">2021-03-02T16:35:08Z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