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5"/>
  </p:notesMasterIdLst>
  <p:sldIdLst>
    <p:sldId id="258" r:id="rId4"/>
    <p:sldId id="262" r:id="rId6"/>
    <p:sldId id="285" r:id="rId7"/>
    <p:sldId id="261" r:id="rId8"/>
    <p:sldId id="263" r:id="rId9"/>
    <p:sldId id="264" r:id="rId10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4"/>
    </p:embeddedFont>
    <p:embeddedFont>
      <p:font typeface="Calibri" panose="020F0502020204030204"/>
      <p:regular r:id="rId15"/>
      <p:bold r:id="rId16"/>
      <p:italic r:id="rId17"/>
      <p:boldItalic r:id="rId18"/>
    </p:embeddedFont>
    <p:embeddedFont>
      <p:font typeface="Calibri Light" panose="020F0302020204030204" charset="0"/>
      <p:regular r:id="rId19"/>
      <p:italic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322"/>
    <a:srgbClr val="FDE03B"/>
    <a:srgbClr val="4AC0DC"/>
    <a:srgbClr val="F17445"/>
    <a:srgbClr val="E94744"/>
    <a:srgbClr val="009288"/>
    <a:srgbClr val="F58746"/>
    <a:srgbClr val="5FBD98"/>
    <a:srgbClr val="B6D34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78" y="570"/>
      </p:cViewPr>
      <p:guideLst>
        <p:guide orient="horz" pos="16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7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B356-44B7-4C91-9F05-1F5067729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2FF-AB26-42B1-B18B-19F5B70C60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58447"/>
          <a:stretch>
            <a:fillRect/>
          </a:stretch>
        </p:blipFill>
        <p:spPr>
          <a:xfrm flipH="1">
            <a:off x="4238172" y="-1"/>
            <a:ext cx="4905828" cy="1136469"/>
          </a:xfrm>
          <a:prstGeom prst="rect">
            <a:avLst/>
          </a:prstGeom>
        </p:spPr>
      </p:pic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1763948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Click here to text content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30448" y="254794"/>
            <a:ext cx="749053" cy="566539"/>
            <a:chOff x="304799" y="673099"/>
            <a:chExt cx="4000501" cy="400050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六边形 9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87625" y="270307"/>
            <a:ext cx="3216269" cy="346253"/>
          </a:xfrm>
          <a:prstGeom prst="rect">
            <a:avLst/>
          </a:prstGeom>
          <a:noFill/>
          <a:ln>
            <a:noFill/>
          </a:ln>
        </p:spPr>
        <p:txBody>
          <a:bodyPr vert="horz" wrap="none" lIns="68582" tIns="34292" rIns="68582" bIns="34292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CN" altLang="en-US" sz="2000" dirty="0" smtClean="0"/>
              <a:t>单击此处添加文字标题内容</a:t>
            </a:r>
            <a:endParaRPr lang="zh-CN" altLang="en-US" sz="2000" dirty="0"/>
          </a:p>
        </p:txBody>
      </p:sp>
    </p:spTree>
  </p:cSld>
  <p:clrMapOvr>
    <a:masterClrMapping/>
  </p:clrMapOvr>
  <p:transition spd="slow" advClick="0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3664" cy="121881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219288" y="20961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单击此处添加文字标题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1" y="732832"/>
            <a:ext cx="9143999" cy="419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FC4-FDED-4B41-982D-8052FC636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FF5A-79EA-4B61-A2E3-443713E820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comb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Microsoft YaHei" panose="020B0503020204020204" pitchFamily="3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Microsoft YaHei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86" y="3090225"/>
            <a:ext cx="3840162" cy="2096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21" y="48238"/>
            <a:ext cx="2870979" cy="14385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4936" y="664677"/>
            <a:ext cx="6145759" cy="986827"/>
            <a:chOff x="588835" y="1184696"/>
            <a:chExt cx="6145759" cy="986827"/>
          </a:xfrm>
        </p:grpSpPr>
        <p:sp>
          <p:nvSpPr>
            <p:cNvPr id="114" name="六边形 113"/>
            <p:cNvSpPr/>
            <p:nvPr/>
          </p:nvSpPr>
          <p:spPr>
            <a:xfrm>
              <a:off x="588836" y="1349829"/>
              <a:ext cx="6145758" cy="65656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588835" y="1184696"/>
              <a:ext cx="6145758" cy="9868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93" tIns="40847" rIns="81693" bIns="40847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Tiếng Việt</a:t>
              </a:r>
              <a:endParaRPr 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915670" y="1651635"/>
            <a:ext cx="6583045" cy="703580"/>
          </a:xfrm>
          <a:prstGeom prst="roundRect">
            <a:avLst>
              <a:gd name="adj" fmla="val 50000"/>
            </a:avLst>
          </a:prstGeom>
          <a:solidFill>
            <a:srgbClr val="FDE03B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Bài 33A: Vì hạnh phúc trẻ thơ (T2)</a:t>
            </a:r>
            <a:endParaRPr lang="en-US" sz="28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0" y="3175"/>
            <a:ext cx="9144000" cy="110680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Mục tiêu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1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5325" y="1442720"/>
            <a:ext cx="7898765" cy="31064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E:\PPT背景\0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" y="1479656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E:\PPT背景\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347">
            <a:off x="257810" y="946785"/>
            <a:ext cx="1885950" cy="25488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E:\PPT背景\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81">
            <a:off x="2439670" y="988060"/>
            <a:ext cx="2077720" cy="2807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E:\PPT背景\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888">
            <a:off x="4699000" y="1037590"/>
            <a:ext cx="2019935" cy="2729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E:\PPT背景\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81">
            <a:off x="6957695" y="988060"/>
            <a:ext cx="2077720" cy="2807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/>
          <p:nvPr/>
        </p:nvSpPr>
        <p:spPr>
          <a:xfrm>
            <a:off x="452120" y="1844675"/>
            <a:ext cx="1497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a) Trẻ từ sơ sinh đến 6 tuổi.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19730" y="2013585"/>
            <a:ext cx="16535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b) Trẻ từ sơ sinh đến 11 tuổi.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62855" y="2023110"/>
            <a:ext cx="1551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c) Người dưới 16 tuổi.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524115" y="2033270"/>
            <a:ext cx="1551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d) Người dưới 18 tuổi.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0" y="3175"/>
            <a:ext cx="9144000" cy="82994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1. Em hiểu nghĩa của từ trẻ em như thế nào? Chọn ý trả lời đúng         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nhất: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62855" y="2018665"/>
            <a:ext cx="1551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c) Người dưới 16 tuổi.</a:t>
            </a:r>
            <a:endParaRPr 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0" y="3175"/>
            <a:ext cx="9144000" cy="82994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2. Trong các từ dưới đây, từ nào đồng nghĩa với trẻ em? Đánh dấu    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x vào ô trống thích hợp.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grayscl/>
            <a:lum bright="12000" contrast="18000"/>
          </a:blip>
          <a:stretch>
            <a:fillRect/>
          </a:stretch>
        </p:blipFill>
        <p:spPr>
          <a:xfrm>
            <a:off x="635" y="1033145"/>
            <a:ext cx="9143365" cy="3581400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2316480" y="1349375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2301240" y="1913255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2301240" y="2472055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2286000" y="3046095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250440" y="3630295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255520" y="4204335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349240" y="2110740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349240" y="2696210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320665" y="3814445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8482965" y="2696210"/>
            <a:ext cx="236220" cy="235585"/>
          </a:xfrm>
          <a:prstGeom prst="mathMultiply">
            <a:avLst>
              <a:gd name="adj1" fmla="val 9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1" animBg="1"/>
      <p:bldP spid="5" grpId="1" animBg="1"/>
      <p:bldP spid="6" grpId="1" animBg="1"/>
      <p:bldP spid="7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0" y="3175"/>
            <a:ext cx="9144000" cy="753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en-US" sz="9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sz="9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3. Tìm những hình ảnh so sánh đẹp về trẻ em.</a:t>
            </a:r>
            <a:endParaRPr lang="en-US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10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127125" y="1639570"/>
            <a:ext cx="7419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- Trẻ em như búp trên cành.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    - Lũ trẻ ríu rít như bầy chim non.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0" y="3175"/>
            <a:ext cx="9144000" cy="82994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en-US" sz="9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4. Nối từng thành ngữ, tục ngữ ở cột A với nghĩa thích hợp ở cột B. Viết kết quả vào vở.</a:t>
            </a:r>
            <a:endParaRPr lang="en-US" sz="10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171450" y="1334135"/>
          <a:ext cx="880173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760"/>
                <a:gridCol w="746760"/>
                <a:gridCol w="514921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a) Tre già măng mọc.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1) Dạy trẻ từ lúc còn nhỏ dễ hơn.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b) Tre non dễ uốn.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2) Lớp trước già đi, có lớp sau thay thế.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c) Trẻ người non dạ.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3) Trẻ lên ba đang học nói, khiến cả nhà vui vẻ nói theo.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d) Trẻ lên ba, cả nhà học nói.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  <a:cs typeface="Times New Roman" panose="02020603050405020304" charset="0"/>
                        </a:rPr>
                        <a:t>4) Còn ngây thơ, dại dột, chưa biết suy nghĩ chín chắn.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053080" y="2010410"/>
            <a:ext cx="782955" cy="550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053080" y="2010410"/>
            <a:ext cx="751205" cy="444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53080" y="3153410"/>
            <a:ext cx="741045" cy="76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53080" y="3153410"/>
            <a:ext cx="762000" cy="7829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p="http://schemas.openxmlformats.org/presentationml/2006/main">
  <p:tag name="TIMING" val="|0.2"/>
</p:tagLst>
</file>

<file path=ppt/tags/tag3.xml><?xml version="1.0" encoding="utf-8"?>
<p:tagLst xmlns:p="http://schemas.openxmlformats.org/presentationml/2006/main">
  <p:tag name="TIMING" val="|0.2"/>
</p:tagLst>
</file>

<file path=ppt/tags/tag4.xml><?xml version="1.0" encoding="utf-8"?>
<p:tagLst xmlns:p="http://schemas.openxmlformats.org/presentationml/2006/main">
  <p:tag name="TIMING" val="|0.3"/>
</p:tagLst>
</file>

<file path=ppt/tags/tag5.xml><?xml version="1.0" encoding="utf-8"?>
<p:tagLst xmlns:p="http://schemas.openxmlformats.org/presentationml/2006/main">
  <p:tag name="TIMING" val="|0.2"/>
</p:tagLst>
</file>

<file path=ppt/tags/tag6.xml><?xml version="1.0" encoding="utf-8"?>
<p:tagLst xmlns:p="http://schemas.openxmlformats.org/presentationml/2006/main">
  <p:tag name="TIMING" val="|0.3"/>
</p:tagLst>
</file>

<file path=ppt/tags/tag7.xml><?xml version="1.0" encoding="utf-8"?>
<p:tagLst xmlns:p="http://schemas.openxmlformats.org/presentationml/2006/main">
  <p:tag name="ISPRING_RESOURCE_PATHS_HASH_PRESENTER" val="d2e05dfe2325ff3577328e69972cf5e94153c4fa"/>
  <p:tag name="ISPRING_PRESENTATION_TITLE" val="5899150c12e6b"/>
  <p:tag name="ARS_PPT_DBNAME" val="HVH_soangiang.edu.vn (7)[20190503144852233].mdb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844</Words>
  <Application>WPS Presentation</Application>
  <PresentationFormat>On-screen Show (16:9)</PresentationFormat>
  <Paragraphs>53</Paragraphs>
  <Slides>6</Slides>
  <Notes>27</Notes>
  <HiddenSlides>0</HiddenSlides>
  <MMClips>2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等线</vt:lpstr>
      <vt:lpstr>等线</vt:lpstr>
      <vt:lpstr>仿宋_GB2312</vt:lpstr>
      <vt:lpstr>Arial</vt:lpstr>
      <vt:lpstr>Calibri</vt:lpstr>
      <vt:lpstr>Arial Black</vt:lpstr>
      <vt:lpstr>Calibri</vt:lpstr>
      <vt:lpstr>黑体</vt:lpstr>
      <vt:lpstr/>
      <vt:lpstr>Arial Unicode MS</vt:lpstr>
      <vt:lpstr>等线 Light</vt:lpstr>
      <vt:lpstr>Calibri Light</vt:lpstr>
      <vt:lpstr>方正大黑简体</vt:lpstr>
      <vt:lpstr>Franklin Gothic Book</vt:lpstr>
      <vt:lpstr>黑体</vt:lpstr>
      <vt:lpstr>方正大黑简体</vt:lpstr>
      <vt:lpstr>等线</vt:lpstr>
      <vt:lpstr>黑体</vt:lpstr>
      <vt:lpstr>UTM Scriptina KT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5899150c12e6b</dc:title>
  <dc:creator>MDG</dc:creator>
  <cp:lastModifiedBy>Hin</cp:lastModifiedBy>
  <cp:revision>385</cp:revision>
  <dcterms:created xsi:type="dcterms:W3CDTF">2015-12-15T14:14:00Z</dcterms:created>
  <dcterms:modified xsi:type="dcterms:W3CDTF">2020-06-10T03:52:44Z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