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402" r:id="rId3"/>
    <p:sldId id="279" r:id="rId4"/>
    <p:sldId id="265" r:id="rId5"/>
    <p:sldId id="273" r:id="rId6"/>
    <p:sldId id="285" r:id="rId7"/>
    <p:sldId id="276" r:id="rId8"/>
    <p:sldId id="28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06BA"/>
    <a:srgbClr val="CC0099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529" autoAdjust="0"/>
    <p:restoredTop sz="92181" autoAdjust="0"/>
  </p:normalViewPr>
  <p:slideViewPr>
    <p:cSldViewPr snapToGrid="0">
      <p:cViewPr varScale="1">
        <p:scale>
          <a:sx n="69" d="100"/>
          <a:sy n="69" d="100"/>
        </p:scale>
        <p:origin x="552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3A17E3-6A89-4095-BD30-16657B828D0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1EA640-BE9C-4D34-8120-74047C17BD65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.jpeg"/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5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99855" y="2571573"/>
            <a:ext cx="7924800" cy="1568450"/>
          </a:xfrm>
          <a:prstGeom prst="rect">
            <a:avLst/>
          </a:prstGeom>
          <a:solidFill>
            <a:srgbClr val="FEFAF7"/>
          </a:solidFill>
        </p:spPr>
        <p:txBody>
          <a:bodyPr wrap="square">
            <a:spAutoFit/>
          </a:bodyPr>
          <a:lstStyle/>
          <a:p>
            <a:pPr algn="ctr"/>
            <a:r>
              <a:rPr lang="en-US" sz="4800" b="1" spc="5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Chính tả (Nghe – viết)</a:t>
            </a:r>
            <a:endParaRPr lang="en-US" sz="4800" b="1" spc="50">
              <a:ln w="0"/>
              <a:solidFill>
                <a:srgbClr val="00206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800" b="1" spc="5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Tà áo dài Việt Nam</a:t>
            </a:r>
            <a:endParaRPr lang="en-US" sz="4800" b="1" spc="50" dirty="0">
              <a:ln w="0"/>
              <a:solidFill>
                <a:srgbClr val="00206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9"/>
          <p:cNvGrpSpPr/>
          <p:nvPr/>
        </p:nvGrpSpPr>
        <p:grpSpPr bwMode="auto">
          <a:xfrm>
            <a:off x="0" y="0"/>
            <a:ext cx="12192000" cy="6858000"/>
            <a:chOff x="0" y="0"/>
            <a:chExt cx="9216" cy="5184"/>
          </a:xfrm>
        </p:grpSpPr>
        <p:pic>
          <p:nvPicPr>
            <p:cNvPr id="6" name="Picture 4" descr="Picture1"/>
            <p:cNvPicPr>
              <a:picLocks noChangeAspect="1" noChangeArrowheads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181" cy="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5" descr="Picture1"/>
            <p:cNvPicPr>
              <a:picLocks noChangeAspect="1" noChangeArrowheads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8099" y="-170"/>
              <a:ext cx="947" cy="1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6" descr="J0124039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48" y="4025"/>
              <a:ext cx="1011" cy="1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7" descr="J0124039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2" y="4172"/>
              <a:ext cx="1394" cy="1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430745" y="53924"/>
            <a:ext cx="11460163" cy="1424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>
            <a:spAutoFit/>
          </a:bodyPr>
          <a:lstStyle>
            <a:lvl1pPr defTabSz="1306830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62355" indent="-409575" defTabSz="1306830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633855" indent="-327025" defTabSz="1306830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286000" indent="-327025" defTabSz="1306830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938780" indent="-325755" defTabSz="1306830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395980" indent="-325755" defTabSz="130683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853180" indent="-325755" defTabSz="130683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310380" indent="-325755" defTabSz="130683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767580" indent="-325755" defTabSz="130683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Thứ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ba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ngày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10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tháng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4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năm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2018 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Chính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tả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Tà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áo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dài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Việt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Nam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7170" name="Picture 2" descr="Hình ảnh có liên quan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27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518615" y="1381623"/>
            <a:ext cx="11271913" cy="4278094"/>
          </a:xfrm>
          <a:prstGeom prst="rect">
            <a:avLst/>
          </a:prstGeom>
          <a:noFill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n-US" sz="3200" dirty="0">
                <a:solidFill>
                  <a:srgbClr val="1306BA"/>
                </a:solidFill>
                <a:latin typeface="Times New Roman" panose="02020603050405020304" pitchFamily="18" charset="0"/>
              </a:rPr>
              <a:t>       </a:t>
            </a:r>
            <a:r>
              <a:rPr lang="en-US" sz="32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Áo</a:t>
            </a:r>
            <a:r>
              <a:rPr lang="en-US" sz="32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dài</a:t>
            </a:r>
            <a:r>
              <a:rPr lang="en-US" sz="32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phụ</a:t>
            </a:r>
            <a:r>
              <a:rPr lang="en-US" sz="32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nữ</a:t>
            </a:r>
            <a:r>
              <a:rPr lang="en-US" sz="32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hai</a:t>
            </a:r>
            <a:r>
              <a:rPr lang="en-US" sz="32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loại</a:t>
            </a:r>
            <a:r>
              <a:rPr lang="en-US" sz="32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áo</a:t>
            </a:r>
            <a:r>
              <a:rPr lang="en-US" sz="32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tứ</a:t>
            </a:r>
            <a:r>
              <a:rPr lang="en-US" sz="32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thân</a:t>
            </a:r>
            <a:r>
              <a:rPr lang="en-US" sz="32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áo</a:t>
            </a:r>
            <a:r>
              <a:rPr lang="en-US" sz="32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năm</a:t>
            </a:r>
            <a:r>
              <a:rPr lang="en-US" sz="32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thân</a:t>
            </a:r>
            <a:r>
              <a:rPr lang="en-US" sz="32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Phổ</a:t>
            </a:r>
            <a:r>
              <a:rPr lang="en-US" sz="32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biến</a:t>
            </a:r>
            <a:r>
              <a:rPr lang="en-US" sz="32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hơn</a:t>
            </a:r>
            <a:r>
              <a:rPr lang="en-US" sz="32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áo</a:t>
            </a:r>
            <a:r>
              <a:rPr lang="en-US" sz="32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tứ</a:t>
            </a:r>
            <a:r>
              <a:rPr lang="en-US" sz="32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thân</a:t>
            </a:r>
            <a:r>
              <a:rPr lang="en-US" sz="32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may </a:t>
            </a:r>
            <a:r>
              <a:rPr lang="en-US" sz="32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từ</a:t>
            </a:r>
            <a:r>
              <a:rPr lang="en-US" sz="32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bốn</a:t>
            </a:r>
            <a:r>
              <a:rPr lang="en-US" sz="32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mảnh</a:t>
            </a:r>
            <a:r>
              <a:rPr lang="en-US" sz="32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vải</a:t>
            </a:r>
            <a:r>
              <a:rPr lang="en-US" sz="32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hai</a:t>
            </a:r>
            <a:r>
              <a:rPr lang="en-US" sz="32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mảnh</a:t>
            </a:r>
            <a:r>
              <a:rPr lang="en-US" sz="32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sau</a:t>
            </a:r>
            <a:r>
              <a:rPr lang="en-US" sz="32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ghép</a:t>
            </a:r>
            <a:r>
              <a:rPr lang="en-US" sz="32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liền</a:t>
            </a:r>
            <a:r>
              <a:rPr lang="en-US" sz="32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ở </a:t>
            </a:r>
            <a:r>
              <a:rPr lang="en-US" sz="32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giữa</a:t>
            </a:r>
            <a:r>
              <a:rPr lang="en-US" sz="32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sống</a:t>
            </a:r>
            <a:r>
              <a:rPr lang="en-US" sz="32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lưng</a:t>
            </a:r>
            <a:r>
              <a:rPr lang="en-US" sz="32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Đằng</a:t>
            </a:r>
            <a:r>
              <a:rPr lang="en-US" sz="32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trước</a:t>
            </a:r>
            <a:r>
              <a:rPr lang="en-US" sz="32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hai</a:t>
            </a:r>
            <a:r>
              <a:rPr lang="en-US" sz="32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vạt</a:t>
            </a:r>
            <a:r>
              <a:rPr lang="en-US" sz="32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áo</a:t>
            </a:r>
            <a:r>
              <a:rPr lang="en-US" sz="32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không</a:t>
            </a:r>
            <a:r>
              <a:rPr lang="en-US" sz="32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khuy</a:t>
            </a:r>
            <a:r>
              <a:rPr lang="en-US" sz="32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khi</a:t>
            </a:r>
            <a:r>
              <a:rPr lang="en-US" sz="32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mặc</a:t>
            </a:r>
            <a:r>
              <a:rPr lang="en-US" sz="32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bỏ</a:t>
            </a:r>
            <a:r>
              <a:rPr lang="en-US" sz="32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buông</a:t>
            </a:r>
            <a:r>
              <a:rPr lang="en-US" sz="32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hoặc</a:t>
            </a:r>
            <a:r>
              <a:rPr lang="en-US" sz="32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buộc</a:t>
            </a:r>
            <a:r>
              <a:rPr lang="en-US" sz="32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thắt</a:t>
            </a:r>
            <a:r>
              <a:rPr lang="en-US" sz="32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vào</a:t>
            </a:r>
            <a:r>
              <a:rPr lang="en-US" sz="32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nhau</a:t>
            </a:r>
            <a:r>
              <a:rPr lang="en-US" sz="32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Áo</a:t>
            </a:r>
            <a:r>
              <a:rPr lang="en-US" sz="32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năm</a:t>
            </a:r>
            <a:r>
              <a:rPr lang="en-US" sz="32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thân</a:t>
            </a:r>
            <a:r>
              <a:rPr lang="en-US" sz="32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cũng</a:t>
            </a:r>
            <a:r>
              <a:rPr lang="en-US" sz="32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may </a:t>
            </a:r>
            <a:r>
              <a:rPr lang="en-US" sz="32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như</a:t>
            </a:r>
            <a:r>
              <a:rPr lang="en-US" sz="32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áo</a:t>
            </a:r>
            <a:r>
              <a:rPr lang="en-US" sz="32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tứ</a:t>
            </a:r>
            <a:r>
              <a:rPr lang="en-US" sz="32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thân</a:t>
            </a:r>
            <a:r>
              <a:rPr lang="en-US" sz="32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chỉ</a:t>
            </a:r>
            <a:r>
              <a:rPr lang="en-US" sz="32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điều</a:t>
            </a:r>
            <a:r>
              <a:rPr lang="en-US" sz="32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vạt</a:t>
            </a:r>
            <a:r>
              <a:rPr lang="en-US" sz="32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trước</a:t>
            </a:r>
            <a:r>
              <a:rPr lang="en-US" sz="32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phía</a:t>
            </a:r>
            <a:r>
              <a:rPr lang="en-US" sz="32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trái</a:t>
            </a:r>
            <a:r>
              <a:rPr lang="en-US" sz="32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may </a:t>
            </a:r>
            <a:r>
              <a:rPr lang="en-US" sz="32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ghép</a:t>
            </a:r>
            <a:r>
              <a:rPr lang="en-US" sz="32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từ</a:t>
            </a:r>
            <a:r>
              <a:rPr lang="en-US" sz="32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hai</a:t>
            </a:r>
            <a:r>
              <a:rPr lang="en-US" sz="32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thân</a:t>
            </a:r>
            <a:r>
              <a:rPr lang="en-US" sz="32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vải</a:t>
            </a:r>
            <a:r>
              <a:rPr lang="en-US" sz="32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thành</a:t>
            </a:r>
            <a:r>
              <a:rPr lang="en-US" sz="32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ra</a:t>
            </a:r>
            <a:r>
              <a:rPr lang="en-US" sz="32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rộng</a:t>
            </a:r>
            <a:r>
              <a:rPr lang="en-US" sz="32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gấp</a:t>
            </a:r>
            <a:r>
              <a:rPr lang="en-US" sz="32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đôi</a:t>
            </a:r>
            <a:r>
              <a:rPr lang="en-US" sz="32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vạt</a:t>
            </a:r>
            <a:r>
              <a:rPr lang="en-US" sz="32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phải</a:t>
            </a:r>
            <a:r>
              <a:rPr lang="en-US" sz="32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.</a:t>
            </a:r>
            <a:endParaRPr lang="en-US" sz="3200" b="1" dirty="0">
              <a:solidFill>
                <a:srgbClr val="1306BA"/>
              </a:solidFill>
              <a:latin typeface="Times New Roman" panose="02020603050405020304" pitchFamily="18" charset="0"/>
            </a:endParaRPr>
          </a:p>
          <a:p>
            <a:pPr algn="just">
              <a:spcBef>
                <a:spcPct val="50000"/>
              </a:spcBef>
              <a:defRPr/>
            </a:pPr>
            <a:r>
              <a:rPr lang="en-US" sz="32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     </a:t>
            </a:r>
            <a:r>
              <a:rPr lang="en-US" sz="32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Từ</a:t>
            </a:r>
            <a:r>
              <a:rPr lang="en-US" sz="32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năm</a:t>
            </a:r>
            <a:r>
              <a:rPr lang="en-US" sz="32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30 </a:t>
            </a:r>
            <a:r>
              <a:rPr lang="en-US" sz="32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thế</a:t>
            </a:r>
            <a:r>
              <a:rPr lang="en-US" sz="32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kỉ</a:t>
            </a:r>
            <a:r>
              <a:rPr lang="en-US" sz="32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XX, </a:t>
            </a:r>
            <a:r>
              <a:rPr lang="en-US" sz="32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chiếc</a:t>
            </a:r>
            <a:r>
              <a:rPr lang="en-US" sz="32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 </a:t>
            </a:r>
            <a:r>
              <a:rPr lang="en-US" sz="32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áo</a:t>
            </a:r>
            <a:r>
              <a:rPr lang="en-US" sz="32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dài</a:t>
            </a:r>
            <a:r>
              <a:rPr lang="en-US" sz="32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cổ</a:t>
            </a:r>
            <a:r>
              <a:rPr lang="en-US" sz="32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truyền</a:t>
            </a:r>
            <a:r>
              <a:rPr lang="en-US" sz="32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cải</a:t>
            </a:r>
            <a:r>
              <a:rPr lang="en-US" sz="32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tiến</a:t>
            </a:r>
            <a:r>
              <a:rPr lang="en-US" sz="32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dần</a:t>
            </a:r>
            <a:r>
              <a:rPr lang="en-US" sz="32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thành</a:t>
            </a:r>
            <a:r>
              <a:rPr lang="en-US" sz="32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chiếc</a:t>
            </a:r>
            <a:r>
              <a:rPr lang="en-US" sz="32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áo</a:t>
            </a:r>
            <a:r>
              <a:rPr lang="en-US" sz="32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dài</a:t>
            </a:r>
            <a:r>
              <a:rPr lang="en-US" sz="32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tân</a:t>
            </a:r>
            <a:r>
              <a:rPr lang="en-US" sz="32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thời</a:t>
            </a:r>
            <a:r>
              <a:rPr lang="en-US" sz="3200" dirty="0">
                <a:solidFill>
                  <a:srgbClr val="1306BA"/>
                </a:solidFill>
                <a:latin typeface="Times New Roman" panose="02020603050405020304" pitchFamily="18" charset="0"/>
              </a:rPr>
              <a:t>.</a:t>
            </a:r>
            <a:endParaRPr lang="en-US" sz="3200" dirty="0">
              <a:solidFill>
                <a:srgbClr val="1306BA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4055110" y="481965"/>
            <a:ext cx="4081145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en-US" sz="3600" b="1" spc="5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Tà áo dài Việt Nam</a:t>
            </a:r>
            <a:endParaRPr lang="en-US" sz="3600" b="1" spc="50">
              <a:ln w="0"/>
              <a:solidFill>
                <a:srgbClr val="00206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10285" y="1415531"/>
            <a:ext cx="44470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200" b="1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3200" b="1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3200" b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kể về </a:t>
            </a:r>
            <a:r>
              <a:rPr lang="en-US" altLang="en-US" sz="3200" b="1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en-US" sz="3200" b="1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3200" b="1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2387" y="1999555"/>
            <a:ext cx="10781731" cy="22198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Nam.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XX,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tân</a:t>
            </a:r>
            <a:r>
              <a:rPr lang="en-US" altLang="en-US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thời.</a:t>
            </a:r>
            <a:endParaRPr lang="en-US" alt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95667" y="576092"/>
            <a:ext cx="51716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518615" y="1886591"/>
            <a:ext cx="11271913" cy="4278094"/>
          </a:xfrm>
          <a:prstGeom prst="rect">
            <a:avLst/>
          </a:prstGeom>
          <a:noFill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dirty="0">
                <a:solidFill>
                  <a:srgbClr val="1306BA"/>
                </a:solidFill>
                <a:latin typeface="Times New Roman" panose="02020603050405020304" pitchFamily="18" charset="0"/>
              </a:rPr>
              <a:t>       </a:t>
            </a:r>
            <a:r>
              <a:rPr lang="en-US" sz="32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Áo</a:t>
            </a:r>
            <a:r>
              <a:rPr lang="en-US" sz="32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dài</a:t>
            </a:r>
            <a:r>
              <a:rPr lang="en-US" sz="32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phụ</a:t>
            </a:r>
            <a:r>
              <a:rPr lang="en-US" sz="32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nữ</a:t>
            </a:r>
            <a:r>
              <a:rPr lang="en-US" sz="32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hai</a:t>
            </a:r>
            <a:r>
              <a:rPr lang="en-US" sz="32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loại</a:t>
            </a:r>
            <a:r>
              <a:rPr lang="en-US" sz="32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áo</a:t>
            </a:r>
            <a:r>
              <a:rPr lang="en-US" sz="32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tứ</a:t>
            </a:r>
            <a:r>
              <a:rPr lang="en-US" sz="32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thân</a:t>
            </a:r>
            <a:r>
              <a:rPr lang="en-US" sz="32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áo</a:t>
            </a:r>
            <a:r>
              <a:rPr lang="en-US" sz="32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năm</a:t>
            </a:r>
            <a:r>
              <a:rPr lang="en-US" sz="32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thân</a:t>
            </a:r>
            <a:r>
              <a:rPr lang="en-US" sz="32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Phổ</a:t>
            </a:r>
            <a:r>
              <a:rPr lang="en-US" sz="32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biến</a:t>
            </a:r>
            <a:r>
              <a:rPr lang="en-US" sz="32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hơn</a:t>
            </a:r>
            <a:r>
              <a:rPr lang="en-US" sz="32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áo</a:t>
            </a:r>
            <a:r>
              <a:rPr lang="en-US" sz="32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tứ</a:t>
            </a:r>
            <a:r>
              <a:rPr lang="en-US" sz="32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thân</a:t>
            </a:r>
            <a:r>
              <a:rPr lang="en-US" sz="32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may </a:t>
            </a:r>
            <a:r>
              <a:rPr lang="en-US" sz="32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từ</a:t>
            </a:r>
            <a:r>
              <a:rPr lang="en-US" sz="32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bốn</a:t>
            </a:r>
            <a:r>
              <a:rPr lang="en-US" sz="32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mảnh</a:t>
            </a:r>
            <a:r>
              <a:rPr lang="en-US" sz="32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vải</a:t>
            </a:r>
            <a:r>
              <a:rPr lang="en-US" sz="32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hai</a:t>
            </a:r>
            <a:r>
              <a:rPr lang="en-US" sz="32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mảnh</a:t>
            </a:r>
            <a:r>
              <a:rPr lang="en-US" sz="32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sau</a:t>
            </a:r>
            <a:r>
              <a:rPr lang="en-US" sz="32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ghép</a:t>
            </a:r>
            <a:r>
              <a:rPr lang="en-US" sz="32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liền</a:t>
            </a:r>
            <a:r>
              <a:rPr lang="en-US" sz="32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ở </a:t>
            </a:r>
            <a:r>
              <a:rPr lang="en-US" sz="32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giữa</a:t>
            </a:r>
            <a:r>
              <a:rPr lang="en-US" sz="32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sống</a:t>
            </a:r>
            <a:r>
              <a:rPr lang="en-US" sz="32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lưng</a:t>
            </a:r>
            <a:r>
              <a:rPr lang="en-US" sz="32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Đằng</a:t>
            </a:r>
            <a:r>
              <a:rPr lang="en-US" sz="32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trước</a:t>
            </a:r>
            <a:r>
              <a:rPr lang="en-US" sz="32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hai</a:t>
            </a:r>
            <a:r>
              <a:rPr lang="en-US" sz="32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vạt</a:t>
            </a:r>
            <a:r>
              <a:rPr lang="en-US" sz="32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áo</a:t>
            </a:r>
            <a:r>
              <a:rPr lang="en-US" sz="32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không</a:t>
            </a:r>
            <a:r>
              <a:rPr lang="en-US" sz="32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khuy</a:t>
            </a:r>
            <a:r>
              <a:rPr lang="en-US" sz="32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khi</a:t>
            </a:r>
            <a:r>
              <a:rPr lang="en-US" sz="32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mặc</a:t>
            </a:r>
            <a:r>
              <a:rPr lang="en-US" sz="32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bỏ</a:t>
            </a:r>
            <a:r>
              <a:rPr lang="en-US" sz="32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buông</a:t>
            </a:r>
            <a:r>
              <a:rPr lang="en-US" sz="32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hoặc</a:t>
            </a:r>
            <a:r>
              <a:rPr lang="en-US" sz="32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buộc</a:t>
            </a:r>
            <a:r>
              <a:rPr lang="en-US" sz="32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thắt</a:t>
            </a:r>
            <a:r>
              <a:rPr lang="en-US" sz="32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vào</a:t>
            </a:r>
            <a:r>
              <a:rPr lang="en-US" sz="32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nhau</a:t>
            </a:r>
            <a:r>
              <a:rPr lang="en-US" sz="32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Áo</a:t>
            </a:r>
            <a:r>
              <a:rPr lang="en-US" sz="32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năm</a:t>
            </a:r>
            <a:r>
              <a:rPr lang="en-US" sz="32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thân</a:t>
            </a:r>
            <a:r>
              <a:rPr lang="en-US" sz="32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cũng</a:t>
            </a:r>
            <a:r>
              <a:rPr lang="en-US" sz="32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may </a:t>
            </a:r>
            <a:r>
              <a:rPr lang="en-US" sz="32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như</a:t>
            </a:r>
            <a:r>
              <a:rPr lang="en-US" sz="32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áo</a:t>
            </a:r>
            <a:r>
              <a:rPr lang="en-US" sz="32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tứ</a:t>
            </a:r>
            <a:r>
              <a:rPr lang="en-US" sz="32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thân</a:t>
            </a:r>
            <a:r>
              <a:rPr lang="en-US" sz="32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chỉ</a:t>
            </a:r>
            <a:r>
              <a:rPr lang="en-US" sz="32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điều</a:t>
            </a:r>
            <a:r>
              <a:rPr lang="en-US" sz="32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vạt</a:t>
            </a:r>
            <a:r>
              <a:rPr lang="en-US" sz="32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trước</a:t>
            </a:r>
            <a:r>
              <a:rPr lang="en-US" sz="32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phía</a:t>
            </a:r>
            <a:r>
              <a:rPr lang="en-US" sz="32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trái</a:t>
            </a:r>
            <a:r>
              <a:rPr lang="en-US" sz="32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may </a:t>
            </a:r>
            <a:r>
              <a:rPr lang="en-US" sz="32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ghép</a:t>
            </a:r>
            <a:r>
              <a:rPr lang="en-US" sz="32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từ</a:t>
            </a:r>
            <a:r>
              <a:rPr lang="en-US" sz="32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hai</a:t>
            </a:r>
            <a:r>
              <a:rPr lang="en-US" sz="32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thân</a:t>
            </a:r>
            <a:r>
              <a:rPr lang="en-US" sz="32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vải</a:t>
            </a:r>
            <a:r>
              <a:rPr lang="en-US" sz="32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thành</a:t>
            </a:r>
            <a:r>
              <a:rPr lang="en-US" sz="32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ra</a:t>
            </a:r>
            <a:r>
              <a:rPr lang="en-US" sz="32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rộng</a:t>
            </a:r>
            <a:r>
              <a:rPr lang="en-US" sz="32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gấp</a:t>
            </a:r>
            <a:r>
              <a:rPr lang="en-US" sz="32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đôi</a:t>
            </a:r>
            <a:r>
              <a:rPr lang="en-US" sz="32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vạt</a:t>
            </a:r>
            <a:r>
              <a:rPr lang="en-US" sz="32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phải</a:t>
            </a:r>
            <a:r>
              <a:rPr lang="en-US" sz="32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.</a:t>
            </a:r>
            <a:endParaRPr lang="en-US" sz="3200" b="1" dirty="0">
              <a:solidFill>
                <a:srgbClr val="1306BA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n-US" sz="32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     </a:t>
            </a:r>
            <a:r>
              <a:rPr lang="en-US" sz="32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Từ</a:t>
            </a:r>
            <a:r>
              <a:rPr lang="en-US" sz="32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năm</a:t>
            </a:r>
            <a:r>
              <a:rPr lang="en-US" sz="32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30 </a:t>
            </a:r>
            <a:r>
              <a:rPr lang="en-US" sz="32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thế</a:t>
            </a:r>
            <a:r>
              <a:rPr lang="en-US" sz="32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kỉ</a:t>
            </a:r>
            <a:r>
              <a:rPr lang="en-US" sz="32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XX, </a:t>
            </a:r>
            <a:r>
              <a:rPr lang="en-US" sz="32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chiếc</a:t>
            </a:r>
            <a:r>
              <a:rPr lang="en-US" sz="32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 </a:t>
            </a:r>
            <a:r>
              <a:rPr lang="en-US" sz="32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áo</a:t>
            </a:r>
            <a:r>
              <a:rPr lang="en-US" sz="32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dài</a:t>
            </a:r>
            <a:r>
              <a:rPr lang="en-US" sz="32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cổ</a:t>
            </a:r>
            <a:r>
              <a:rPr lang="en-US" sz="32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truyền</a:t>
            </a:r>
            <a:r>
              <a:rPr lang="en-US" sz="32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cải</a:t>
            </a:r>
            <a:r>
              <a:rPr lang="en-US" sz="32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tiến</a:t>
            </a:r>
            <a:r>
              <a:rPr lang="en-US" sz="32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dần</a:t>
            </a:r>
            <a:r>
              <a:rPr lang="en-US" sz="32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thành</a:t>
            </a:r>
            <a:r>
              <a:rPr lang="en-US" sz="32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chiếc</a:t>
            </a:r>
            <a:r>
              <a:rPr lang="en-US" sz="32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áo</a:t>
            </a:r>
            <a:r>
              <a:rPr lang="en-US" sz="32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dài</a:t>
            </a:r>
            <a:r>
              <a:rPr lang="en-US" sz="32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tân</a:t>
            </a:r>
            <a:r>
              <a:rPr lang="en-US" sz="3200" b="1" dirty="0">
                <a:solidFill>
                  <a:srgbClr val="1306BA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306BA"/>
                </a:solidFill>
                <a:latin typeface="Times New Roman" panose="02020603050405020304" pitchFamily="18" charset="0"/>
              </a:rPr>
              <a:t>thời</a:t>
            </a:r>
            <a:r>
              <a:rPr lang="en-US" sz="3200" dirty="0">
                <a:solidFill>
                  <a:srgbClr val="1306BA"/>
                </a:solidFill>
                <a:latin typeface="Times New Roman" panose="02020603050405020304" pitchFamily="18" charset="0"/>
              </a:rPr>
              <a:t>.</a:t>
            </a:r>
            <a:endParaRPr lang="en-US" sz="3200" dirty="0">
              <a:solidFill>
                <a:srgbClr val="1306BA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" name="Line 6"/>
          <p:cNvSpPr>
            <a:spLocks noChangeShapeType="1"/>
          </p:cNvSpPr>
          <p:nvPr/>
        </p:nvSpPr>
        <p:spPr bwMode="auto">
          <a:xfrm>
            <a:off x="9215651" y="3313846"/>
            <a:ext cx="1020170" cy="2559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5"/>
          <p:cNvSpPr>
            <a:spLocks noChangeShapeType="1"/>
          </p:cNvSpPr>
          <p:nvPr/>
        </p:nvSpPr>
        <p:spPr bwMode="auto">
          <a:xfrm flipV="1">
            <a:off x="4176214" y="3807725"/>
            <a:ext cx="1091821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7"/>
          <p:cNvSpPr>
            <a:spLocks noChangeShapeType="1"/>
          </p:cNvSpPr>
          <p:nvPr/>
        </p:nvSpPr>
        <p:spPr bwMode="auto">
          <a:xfrm>
            <a:off x="6266597" y="3812653"/>
            <a:ext cx="16764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8"/>
          <p:cNvSpPr>
            <a:spLocks noChangeShapeType="1"/>
          </p:cNvSpPr>
          <p:nvPr/>
        </p:nvSpPr>
        <p:spPr bwMode="auto">
          <a:xfrm>
            <a:off x="5117910" y="5521657"/>
            <a:ext cx="1752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6"/>
          <p:cNvSpPr>
            <a:spLocks noChangeShapeType="1"/>
          </p:cNvSpPr>
          <p:nvPr/>
        </p:nvSpPr>
        <p:spPr bwMode="auto">
          <a:xfrm>
            <a:off x="1095233" y="3818815"/>
            <a:ext cx="801806" cy="255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7" grpId="0" animBg="1"/>
      <p:bldP spid="18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1116" y="422332"/>
            <a:ext cx="1143143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thưởng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b="1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b="1" dirty="0">
              <a:solidFill>
                <a:srgbClr val="1306B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800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thưởng</a:t>
            </a:r>
            <a:r>
              <a:rPr lang="en-US" sz="2800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800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800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800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sz="2800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srgbClr val="1306B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Tx/>
              <a:buChar char="-"/>
            </a:pPr>
            <a:r>
              <a:rPr lang="en-US" sz="2800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endParaRPr lang="en-US" sz="2800" dirty="0">
              <a:solidFill>
                <a:srgbClr val="1306B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Tx/>
              <a:buChar char="-"/>
            </a:pPr>
            <a:r>
              <a:rPr lang="en-US" sz="2800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</a:t>
            </a:r>
            <a:endParaRPr lang="en-US" sz="2800" dirty="0">
              <a:solidFill>
                <a:srgbClr val="1306B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Tx/>
              <a:buChar char="-"/>
            </a:pPr>
            <a:r>
              <a:rPr lang="en-US" sz="2800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endParaRPr lang="en-US" sz="2800" dirty="0">
              <a:solidFill>
                <a:srgbClr val="1306B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800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800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dành</a:t>
            </a:r>
            <a:r>
              <a:rPr lang="en-US" sz="2800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800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2800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srgbClr val="1306B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Tx/>
              <a:buChar char="-"/>
            </a:pPr>
            <a:r>
              <a:rPr lang="en-US" sz="2800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800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2800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endParaRPr lang="en-US" sz="2800" dirty="0">
              <a:solidFill>
                <a:srgbClr val="1306B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Tx/>
              <a:buChar char="-"/>
            </a:pPr>
            <a:r>
              <a:rPr lang="en-US" sz="2800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800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endParaRPr lang="en-US" sz="2800" dirty="0">
              <a:solidFill>
                <a:srgbClr val="1306B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2800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800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dành</a:t>
            </a:r>
            <a:r>
              <a:rPr lang="en-US" sz="2800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2800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2800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800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800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2800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800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2800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srgbClr val="1306B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Tx/>
              <a:buChar char="-"/>
            </a:pPr>
            <a:r>
              <a:rPr lang="en-US" sz="2800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2800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2800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800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800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endParaRPr lang="en-US" sz="2800" dirty="0">
              <a:solidFill>
                <a:srgbClr val="1306B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Tx/>
              <a:buChar char="-"/>
            </a:pPr>
            <a:r>
              <a:rPr lang="en-US" sz="2800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2800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2800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800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endParaRPr lang="en-US" sz="2800" dirty="0">
              <a:solidFill>
                <a:srgbClr val="1306B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59271" y="5685311"/>
            <a:ext cx="10495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bạc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bạc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ưu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giày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giày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bạc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Box 10"/>
          <p:cNvSpPr txBox="1">
            <a:spLocks noChangeArrowheads="1"/>
          </p:cNvSpPr>
          <p:nvPr/>
        </p:nvSpPr>
        <p:spPr bwMode="auto">
          <a:xfrm>
            <a:off x="450377" y="2277939"/>
            <a:ext cx="11573304" cy="4708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vinh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dành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thưởng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800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600"/>
              </a:spcBef>
            </a:pPr>
            <a:r>
              <a:rPr lang="en-US" alt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hân</a:t>
            </a:r>
            <a:r>
              <a:rPr lang="en-US" alt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 </a:t>
            </a:r>
            <a:r>
              <a:rPr lang="en-US" alt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alt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Ưu</a:t>
            </a:r>
            <a:r>
              <a:rPr lang="en-US" alt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</a:t>
            </a:r>
            <a:r>
              <a:rPr lang="en-US" alt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alt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alt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alt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ì </a:t>
            </a:r>
            <a:r>
              <a:rPr lang="en-US" alt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alt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alt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 ỉ </a:t>
            </a:r>
            <a:r>
              <a:rPr lang="en-US" alt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alt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alt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alt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alt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alt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alt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alt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alt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Nam.</a:t>
            </a:r>
            <a:endParaRPr lang="en-US" altLang="en-US" sz="2800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600"/>
              </a:spcBef>
            </a:pP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Đặng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Ngọc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chuyên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11,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đoạt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uy</a:t>
            </a:r>
            <a:r>
              <a:rPr lang="en-US" alt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endParaRPr lang="en-US" altLang="en-US" sz="2800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ồng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12,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đoạt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đoạt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iải</a:t>
            </a:r>
            <a:r>
              <a:rPr lang="en-US" alt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tuyệt</a:t>
            </a:r>
            <a:r>
              <a:rPr lang="en-US" alt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 </a:t>
            </a:r>
            <a:r>
              <a:rPr lang="en-US" alt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uy</a:t>
            </a:r>
            <a:r>
              <a:rPr lang="en-US" alt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alt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àng</a:t>
            </a:r>
            <a:r>
              <a:rPr lang="en-US" alt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iải</a:t>
            </a:r>
            <a:r>
              <a:rPr lang="en-US" alt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600"/>
              </a:spcBef>
            </a:pP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</a:t>
            </a:r>
            <a:r>
              <a:rPr lang="en-US" alt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Giang</a:t>
            </a:r>
            <a:endParaRPr lang="en-US" altLang="en-US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09514" y="598815"/>
            <a:ext cx="11254854" cy="953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sz="2800" b="1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alt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800" b="1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800" b="1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2800" b="1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altLang="en-US" sz="2800" b="1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sz="2800" b="1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en-US" sz="2800" b="1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thưởng</a:t>
            </a:r>
            <a:r>
              <a:rPr lang="en-US" altLang="en-US" sz="2800" b="1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lang="en-US" altLang="en-US" sz="2800" b="1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altLang="en-US" sz="2800" b="1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altLang="en-US" sz="2800" b="1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altLang="en-US" sz="2800" b="1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altLang="en-US" sz="2800" b="1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b="1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alt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nghiêng</a:t>
            </a:r>
            <a:r>
              <a:rPr lang="en-US" altLang="en-US" sz="2800" b="1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en-US" sz="2800" b="1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2800" b="1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b="1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2800" b="1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en-US" altLang="en-US" sz="2800" b="1" dirty="0">
              <a:solidFill>
                <a:srgbClr val="1306B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9870924" y="3217038"/>
            <a:ext cx="4235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i="1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endParaRPr lang="en-US" sz="2800" dirty="0">
              <a:solidFill>
                <a:srgbClr val="1306BA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45913" y="3217037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n-US" sz="2800" dirty="0"/>
          </a:p>
        </p:txBody>
      </p:sp>
      <p:sp>
        <p:nvSpPr>
          <p:cNvPr id="29" name="Rectangle 28"/>
          <p:cNvSpPr/>
          <p:nvPr/>
        </p:nvSpPr>
        <p:spPr>
          <a:xfrm>
            <a:off x="1949445" y="3219309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n-US" sz="2800" dirty="0"/>
          </a:p>
        </p:txBody>
      </p:sp>
      <p:sp>
        <p:nvSpPr>
          <p:cNvPr id="30" name="Rectangle 29"/>
          <p:cNvSpPr/>
          <p:nvPr/>
        </p:nvSpPr>
        <p:spPr>
          <a:xfrm>
            <a:off x="6682953" y="3217037"/>
            <a:ext cx="3433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endParaRPr lang="en-US" sz="2800" dirty="0"/>
          </a:p>
        </p:txBody>
      </p:sp>
      <p:sp>
        <p:nvSpPr>
          <p:cNvPr id="31" name="Rectangle 30"/>
          <p:cNvSpPr/>
          <p:nvPr/>
        </p:nvSpPr>
        <p:spPr>
          <a:xfrm>
            <a:off x="9919751" y="3219312"/>
            <a:ext cx="3433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endParaRPr lang="en-US" sz="2800" dirty="0"/>
          </a:p>
        </p:txBody>
      </p:sp>
      <p:sp>
        <p:nvSpPr>
          <p:cNvPr id="32" name="Rectangle 31"/>
          <p:cNvSpPr/>
          <p:nvPr/>
        </p:nvSpPr>
        <p:spPr>
          <a:xfrm>
            <a:off x="9619497" y="4570439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endParaRPr lang="en-US" sz="2800" dirty="0"/>
          </a:p>
        </p:txBody>
      </p:sp>
      <p:sp>
        <p:nvSpPr>
          <p:cNvPr id="33" name="Rectangle 32"/>
          <p:cNvSpPr/>
          <p:nvPr/>
        </p:nvSpPr>
        <p:spPr>
          <a:xfrm>
            <a:off x="436730" y="4991247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endParaRPr lang="en-US" sz="2800" dirty="0"/>
          </a:p>
        </p:txBody>
      </p:sp>
      <p:sp>
        <p:nvSpPr>
          <p:cNvPr id="34" name="Rectangle 33"/>
          <p:cNvSpPr/>
          <p:nvPr/>
        </p:nvSpPr>
        <p:spPr>
          <a:xfrm>
            <a:off x="10981984" y="5427976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endParaRPr lang="en-US" sz="2800" dirty="0"/>
          </a:p>
        </p:txBody>
      </p:sp>
      <p:sp>
        <p:nvSpPr>
          <p:cNvPr id="35" name="Rectangle 34"/>
          <p:cNvSpPr/>
          <p:nvPr/>
        </p:nvSpPr>
        <p:spPr>
          <a:xfrm>
            <a:off x="2563590" y="5853331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endParaRPr lang="en-US" sz="2800" dirty="0"/>
          </a:p>
        </p:txBody>
      </p:sp>
      <p:sp>
        <p:nvSpPr>
          <p:cNvPr id="36" name="Rectangle 35"/>
          <p:cNvSpPr/>
          <p:nvPr/>
        </p:nvSpPr>
        <p:spPr>
          <a:xfrm>
            <a:off x="4378743" y="5853331"/>
            <a:ext cx="3433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endParaRPr lang="en-US" sz="2800" dirty="0"/>
          </a:p>
        </p:txBody>
      </p:sp>
      <p:sp>
        <p:nvSpPr>
          <p:cNvPr id="37" name="Rectangle 36"/>
          <p:cNvSpPr/>
          <p:nvPr/>
        </p:nvSpPr>
        <p:spPr>
          <a:xfrm>
            <a:off x="5566098" y="5853331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endParaRPr lang="en-US" sz="2800" dirty="0"/>
          </a:p>
        </p:txBody>
      </p:sp>
      <p:sp>
        <p:nvSpPr>
          <p:cNvPr id="38" name="Rectangle 37"/>
          <p:cNvSpPr/>
          <p:nvPr/>
        </p:nvSpPr>
        <p:spPr>
          <a:xfrm>
            <a:off x="395786" y="3219314"/>
            <a:ext cx="4235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n-US" sz="2800" dirty="0">
              <a:solidFill>
                <a:srgbClr val="1306BA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902909" y="3219314"/>
            <a:ext cx="4235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n-US" sz="2800" dirty="0">
              <a:solidFill>
                <a:srgbClr val="1306BA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638682" y="3219313"/>
            <a:ext cx="4042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endParaRPr lang="en-US" sz="2800" dirty="0">
              <a:solidFill>
                <a:srgbClr val="1306BA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9557022" y="4568168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endParaRPr lang="en-US" sz="2800" dirty="0">
              <a:solidFill>
                <a:srgbClr val="1306BA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385732" y="5004896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endParaRPr lang="en-US" sz="2800" dirty="0">
              <a:solidFill>
                <a:srgbClr val="1306BA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0921805" y="5427977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endParaRPr lang="en-US" sz="2800" dirty="0">
              <a:solidFill>
                <a:srgbClr val="1306BA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2514784" y="5851057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endParaRPr lang="en-US" sz="2800" dirty="0">
              <a:solidFill>
                <a:srgbClr val="1306BA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343583" y="5851057"/>
            <a:ext cx="4042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endParaRPr lang="en-US" sz="2800" dirty="0">
              <a:solidFill>
                <a:srgbClr val="1306BA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5503643" y="5864705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endParaRPr lang="en-US" sz="2800" dirty="0">
              <a:solidFill>
                <a:srgbClr val="1306BA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2706</Words>
  <Application>WPS Presentation</Application>
  <PresentationFormat>Widescreen</PresentationFormat>
  <Paragraphs>83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6" baseType="lpstr">
      <vt:lpstr>Arial</vt:lpstr>
      <vt:lpstr>SimSun</vt:lpstr>
      <vt:lpstr>Wingdings</vt:lpstr>
      <vt:lpstr>Times New Roman</vt:lpstr>
      <vt:lpstr>Calibri</vt:lpstr>
      <vt:lpstr>Microsoft YaHei</vt:lpstr>
      <vt:lpstr>Arial Unicode MS</vt:lpstr>
      <vt:lpstr>Calibri Light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202</cp:revision>
  <dcterms:created xsi:type="dcterms:W3CDTF">2017-11-24T09:12:00Z</dcterms:created>
  <dcterms:modified xsi:type="dcterms:W3CDTF">2021-03-02T07:02:41Z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1033-11.2.0.9984</vt:lpwstr>
  </property>
</Properties>
</file>