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handoutMasterIdLst>
    <p:handoutMasterId r:id="rId14"/>
  </p:handoutMasterIdLst>
  <p:sldIdLst>
    <p:sldId id="256" r:id="rId3"/>
    <p:sldId id="259" r:id="rId4"/>
    <p:sldId id="286" r:id="rId5"/>
    <p:sldId id="289" r:id="rId6"/>
    <p:sldId id="290" r:id="rId7"/>
    <p:sldId id="281" r:id="rId8"/>
    <p:sldId id="295" r:id="rId9"/>
    <p:sldId id="282" r:id="rId10"/>
    <p:sldId id="283" r:id="rId11"/>
    <p:sldId id="297" r:id="rId1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897"/>
    <a:srgbClr val="EFF3F2"/>
    <a:srgbClr val="F4A66C"/>
    <a:srgbClr val="4E9BD2"/>
    <a:srgbClr val="E36B56"/>
    <a:srgbClr val="63C3CC"/>
    <a:srgbClr val="4F70B6"/>
    <a:srgbClr val="464A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397" autoAdjust="0"/>
    <p:restoredTop sz="94660"/>
  </p:normalViewPr>
  <p:slideViewPr>
    <p:cSldViewPr snapToGrid="0">
      <p:cViewPr varScale="1">
        <p:scale>
          <a:sx n="70" d="100"/>
          <a:sy n="70" d="100"/>
        </p:scale>
        <p:origin x="72"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handoutMaster" Target="handoutMasters/handoutMaster1.xml"/><Relationship Id="rId13" Type="http://schemas.openxmlformats.org/officeDocument/2006/relationships/notesMaster" Target="notesMasters/notesMaster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38A45636-77F4-4E0C-9F87-EC37079EE7E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345959A-8D55-4837-A757-44F2A89F80EC}"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8A45636-77F4-4E0C-9F87-EC37079EE7E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345959A-8D55-4837-A757-44F2A89F80EC}"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8A45636-77F4-4E0C-9F87-EC37079EE7E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345959A-8D55-4837-A757-44F2A89F80EC}"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8A45636-77F4-4E0C-9F87-EC37079EE7E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345959A-8D55-4837-A757-44F2A89F80EC}"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日期占位符 3"/>
          <p:cNvSpPr>
            <a:spLocks noGrp="1"/>
          </p:cNvSpPr>
          <p:nvPr>
            <p:ph type="dt" sz="half" idx="10"/>
          </p:nvPr>
        </p:nvSpPr>
        <p:spPr/>
        <p:txBody>
          <a:bodyPr/>
          <a:lstStyle/>
          <a:p>
            <a:fld id="{38A45636-77F4-4E0C-9F87-EC37079EE7E8}"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345959A-8D55-4837-A757-44F2A89F80EC}"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38A45636-77F4-4E0C-9F87-EC37079EE7E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345959A-8D55-4837-A757-44F2A89F80EC}"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endParaRPr lang="zh-CN" altLang="en-US" smtClean="0"/>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endParaRPr lang="zh-CN" altLang="en-US" smtClean="0"/>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38A45636-77F4-4E0C-9F87-EC37079EE7E8}"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345959A-8D55-4837-A757-44F2A89F80EC}"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38A45636-77F4-4E0C-9F87-EC37079EE7E8}"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345959A-8D55-4837-A757-44F2A89F80EC}"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8A45636-77F4-4E0C-9F87-EC37079EE7E8}"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345959A-8D55-4837-A757-44F2A89F80EC}"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endParaRPr lang="zh-CN" altLang="en-US" smtClean="0"/>
          </a:p>
        </p:txBody>
      </p:sp>
      <p:sp>
        <p:nvSpPr>
          <p:cNvPr id="5" name="日期占位符 4"/>
          <p:cNvSpPr>
            <a:spLocks noGrp="1"/>
          </p:cNvSpPr>
          <p:nvPr>
            <p:ph type="dt" sz="half" idx="10"/>
          </p:nvPr>
        </p:nvSpPr>
        <p:spPr/>
        <p:txBody>
          <a:bodyPr/>
          <a:lstStyle/>
          <a:p>
            <a:fld id="{38A45636-77F4-4E0C-9F87-EC37079EE7E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345959A-8D55-4837-A757-44F2A89F80EC}"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endParaRPr lang="zh-CN" altLang="en-US" smtClean="0"/>
          </a:p>
        </p:txBody>
      </p:sp>
      <p:sp>
        <p:nvSpPr>
          <p:cNvPr id="5" name="日期占位符 4"/>
          <p:cNvSpPr>
            <a:spLocks noGrp="1"/>
          </p:cNvSpPr>
          <p:nvPr>
            <p:ph type="dt" sz="half" idx="10"/>
          </p:nvPr>
        </p:nvSpPr>
        <p:spPr/>
        <p:txBody>
          <a:bodyPr/>
          <a:lstStyle/>
          <a:p>
            <a:fld id="{38A45636-77F4-4E0C-9F87-EC37079EE7E8}"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345959A-8D55-4837-A757-44F2A89F80EC}"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A45636-77F4-4E0C-9F87-EC37079EE7E8}"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45959A-8D55-4837-A757-44F2A89F80E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rotWithShape="1">
          <a:blip r:embed="rId1" cstate="print">
            <a:extLst>
              <a:ext uri="{28A0092B-C50C-407E-A947-70E740481C1C}">
                <a14:useLocalDpi xmlns:a14="http://schemas.microsoft.com/office/drawing/2010/main" val="0"/>
              </a:ext>
            </a:extLst>
          </a:blip>
          <a:srcRect l="3533" t="2629" r="3695" b="56056"/>
          <a:stretch>
            <a:fillRect/>
          </a:stretch>
        </p:blipFill>
        <p:spPr>
          <a:xfrm>
            <a:off x="0" y="-1"/>
            <a:ext cx="12192000" cy="6984999"/>
          </a:xfrm>
          <a:prstGeom prst="rect">
            <a:avLst/>
          </a:prstGeom>
        </p:spPr>
      </p:pic>
      <p:sp>
        <p:nvSpPr>
          <p:cNvPr id="3" name="文本框 2" descr="e7d195523061f1c0deeec63e560781cfd59afb0ea006f2a87ABB68BF51EA6619813959095094C18C62A12F549504892A4AAA8C1554C6663626E05CA27F281A14E6983772AFC3FB97135759321DEA3D7004FB075A8443E283A7673BBBDBFD88DFA513D62253E27B7E9FFF4379D8121322A85C7E16198ADF129F152EEF5340DE1ED504E252F53EAD1F847BC471C6326134"/>
          <p:cNvSpPr txBox="1"/>
          <p:nvPr/>
        </p:nvSpPr>
        <p:spPr>
          <a:xfrm flipH="1">
            <a:off x="2131060" y="2244725"/>
            <a:ext cx="8138795" cy="2368550"/>
          </a:xfrm>
          <a:prstGeom prst="rect">
            <a:avLst/>
          </a:prstGeom>
          <a:noFill/>
        </p:spPr>
        <p:txBody>
          <a:bodyPr wrap="square" rtlCol="0">
            <a:spAutoFit/>
          </a:bodyPr>
          <a:lstStyle/>
          <a:p>
            <a:pPr algn="ctr"/>
            <a:r>
              <a:rPr lang="en-US" sz="6000" b="1" dirty="0">
                <a:solidFill>
                  <a:srgbClr val="4E9BD2"/>
                </a:solidFill>
                <a:latin typeface="Arial" panose="020B0604020202020204" pitchFamily="34" charset="0"/>
                <a:ea typeface="Arial" panose="020B0604020202020204" pitchFamily="34" charset="0"/>
                <a:cs typeface="Aharoni" panose="02010803020104030203" pitchFamily="2" charset="-79"/>
              </a:rPr>
              <a:t>Luyện từ và câu</a:t>
            </a:r>
            <a:endParaRPr lang="en-US" sz="6000" b="1" dirty="0">
              <a:solidFill>
                <a:srgbClr val="4E9BD2"/>
              </a:solidFill>
              <a:latin typeface="Arial" panose="020B0604020202020204" pitchFamily="34" charset="0"/>
              <a:ea typeface="Arial" panose="020B0604020202020204" pitchFamily="34" charset="0"/>
              <a:cs typeface="Aharoni" panose="02010803020104030203" pitchFamily="2" charset="-79"/>
            </a:endParaRPr>
          </a:p>
          <a:p>
            <a:pPr algn="ctr"/>
            <a:r>
              <a:rPr lang="en-US" sz="4400" b="1" dirty="0">
                <a:solidFill>
                  <a:srgbClr val="E36B56"/>
                </a:solidFill>
                <a:latin typeface="Arial" panose="020B0604020202020204" pitchFamily="34" charset="0"/>
                <a:ea typeface="Arial" panose="020B0604020202020204" pitchFamily="34" charset="0"/>
                <a:cs typeface="Aharoni" panose="02010803020104030203" pitchFamily="2" charset="-79"/>
              </a:rPr>
              <a:t>Nối các vế câu ghép bằng quan hệ từ</a:t>
            </a:r>
            <a:endParaRPr lang="en-US" sz="4400" b="1" dirty="0">
              <a:solidFill>
                <a:srgbClr val="E36B56"/>
              </a:solidFill>
              <a:latin typeface="Arial" panose="020B0604020202020204" pitchFamily="34" charset="0"/>
              <a:ea typeface="Arial" panose="020B0604020202020204" pitchFamily="34" charset="0"/>
              <a:cs typeface="Aharoni" panose="02010803020104030203" pitchFamily="2" charset="-79"/>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750" fill="hold"/>
                                        <p:tgtEl>
                                          <p:spTgt spid="3"/>
                                        </p:tgtEl>
                                        <p:attrNameLst>
                                          <p:attrName>ppt_w</p:attrName>
                                        </p:attrNameLst>
                                      </p:cBhvr>
                                      <p:tavLst>
                                        <p:tav tm="0">
                                          <p:val>
                                            <p:fltVal val="0"/>
                                          </p:val>
                                        </p:tav>
                                        <p:tav tm="100000">
                                          <p:val>
                                            <p:strVal val="#ppt_w"/>
                                          </p:val>
                                        </p:tav>
                                      </p:tavLst>
                                    </p:anim>
                                    <p:anim calcmode="lin" valueType="num">
                                      <p:cBhvr>
                                        <p:cTn id="8" dur="750" fill="hold"/>
                                        <p:tgtEl>
                                          <p:spTgt spid="3"/>
                                        </p:tgtEl>
                                        <p:attrNameLst>
                                          <p:attrName>ppt_h</p:attrName>
                                        </p:attrNameLst>
                                      </p:cBhvr>
                                      <p:tavLst>
                                        <p:tav tm="0">
                                          <p:val>
                                            <p:fltVal val="0"/>
                                          </p:val>
                                        </p:tav>
                                        <p:tav tm="100000">
                                          <p:val>
                                            <p:strVal val="#ppt_h"/>
                                          </p:val>
                                        </p:tav>
                                      </p:tavLst>
                                    </p:anim>
                                    <p:animEffect transition="in" filter="fade">
                                      <p:cBhvr>
                                        <p:cTn id="9"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a:off x="0" y="0"/>
            <a:ext cx="2651760" cy="1279525"/>
          </a:xfrm>
          <a:prstGeom prst="rect">
            <a:avLst/>
          </a:prstGeom>
        </p:spPr>
      </p:pic>
      <p:sp>
        <p:nvSpPr>
          <p:cNvPr id="20" name="矩形 19"/>
          <p:cNvSpPr/>
          <p:nvPr/>
        </p:nvSpPr>
        <p:spPr>
          <a:xfrm>
            <a:off x="1431472" y="-2198914"/>
            <a:ext cx="1246414" cy="1839686"/>
          </a:xfrm>
          <a:prstGeom prst="rect">
            <a:avLst/>
          </a:prstGeom>
          <a:solidFill>
            <a:srgbClr val="4F70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2917372" y="-2198914"/>
            <a:ext cx="1246414" cy="1839686"/>
          </a:xfrm>
          <a:prstGeom prst="rect">
            <a:avLst/>
          </a:prstGeom>
          <a:solidFill>
            <a:srgbClr val="63C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4336205" y="-2165604"/>
            <a:ext cx="1246414" cy="1839686"/>
          </a:xfrm>
          <a:prstGeom prst="rect">
            <a:avLst/>
          </a:prstGeom>
          <a:solidFill>
            <a:srgbClr val="F4A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822105" y="-2165604"/>
            <a:ext cx="1246414" cy="1839686"/>
          </a:xfrm>
          <a:prstGeom prst="rect">
            <a:avLst/>
          </a:prstGeom>
          <a:solidFill>
            <a:srgbClr val="E36B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316727" y="-3477985"/>
            <a:ext cx="1246414" cy="1839686"/>
          </a:xfrm>
          <a:prstGeom prst="rect">
            <a:avLst/>
          </a:prstGeom>
          <a:solidFill>
            <a:srgbClr val="464A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p:nvSpPr>
        <p:spPr>
          <a:xfrm>
            <a:off x="2294165" y="-3477985"/>
            <a:ext cx="1246414" cy="1839686"/>
          </a:xfrm>
          <a:prstGeom prst="rect">
            <a:avLst/>
          </a:prstGeom>
          <a:solidFill>
            <a:srgbClr val="4E9B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a:picLocks noChangeAspect="1"/>
          </p:cNvPicPr>
          <p:nvPr/>
        </p:nvPicPr>
        <p:blipFill rotWithShape="1">
          <a:blip r:embed="rId2" cstate="print">
            <a:extLst>
              <a:ext uri="{28A0092B-C50C-407E-A947-70E740481C1C}">
                <a14:useLocalDpi xmlns:a14="http://schemas.microsoft.com/office/drawing/2010/main" val="0"/>
              </a:ext>
            </a:extLst>
          </a:blip>
          <a:srcRect l="38945" t="56338" r="27862" b="3098"/>
          <a:stretch>
            <a:fillRect/>
          </a:stretch>
        </p:blipFill>
        <p:spPr>
          <a:xfrm>
            <a:off x="2294255" y="0"/>
            <a:ext cx="7466965" cy="1279525"/>
          </a:xfrm>
          <a:prstGeom prst="rect">
            <a:avLst/>
          </a:prstGeom>
        </p:spPr>
      </p:pic>
      <p:pic>
        <p:nvPicPr>
          <p:cNvPr id="27" name="图片 26"/>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flipH="1">
            <a:off x="9531350" y="0"/>
            <a:ext cx="2651760" cy="1279525"/>
          </a:xfrm>
          <a:prstGeom prst="rect">
            <a:avLst/>
          </a:prstGeom>
        </p:spPr>
      </p:pic>
      <p:sp>
        <p:nvSpPr>
          <p:cNvPr id="6" name="Text Box 5"/>
          <p:cNvSpPr txBox="1"/>
          <p:nvPr/>
        </p:nvSpPr>
        <p:spPr>
          <a:xfrm>
            <a:off x="247650" y="1323975"/>
            <a:ext cx="11874500" cy="521970"/>
          </a:xfrm>
          <a:prstGeom prst="rect">
            <a:avLst/>
          </a:prstGeom>
          <a:noFill/>
        </p:spPr>
        <p:txBody>
          <a:bodyPr wrap="square" rtlCol="0" anchor="t">
            <a:spAutoFit/>
          </a:bodyPr>
          <a:p>
            <a:r>
              <a:rPr lang="en-US" sz="2800" b="1">
                <a:latin typeface="Times New Roman" panose="02020603050405020304" charset="0"/>
                <a:cs typeface="Times New Roman" panose="02020603050405020304" charset="0"/>
                <a:sym typeface="+mn-ea"/>
              </a:rPr>
              <a:t>3. Tìm chủ ngữ, vị ngữ của mỗi vế câu ghép trong mẩu chuyện sau: (Làm vở)</a:t>
            </a:r>
            <a:endParaRPr lang="en-US" sz="2800" b="1">
              <a:latin typeface="Times New Roman" panose="02020603050405020304" charset="0"/>
              <a:cs typeface="Times New Roman" panose="02020603050405020304" charset="0"/>
              <a:sym typeface="+mn-ea"/>
            </a:endParaRPr>
          </a:p>
        </p:txBody>
      </p:sp>
      <p:sp>
        <p:nvSpPr>
          <p:cNvPr id="3" name="文本框 27"/>
          <p:cNvSpPr txBox="1"/>
          <p:nvPr/>
        </p:nvSpPr>
        <p:spPr>
          <a:xfrm>
            <a:off x="4514938" y="255045"/>
            <a:ext cx="3596640" cy="768350"/>
          </a:xfrm>
          <a:prstGeom prst="rect">
            <a:avLst/>
          </a:prstGeom>
          <a:noFill/>
        </p:spPr>
        <p:txBody>
          <a:bodyPr wrap="none" rtlCol="0">
            <a:spAutoFit/>
          </a:bodyPr>
          <a:p>
            <a:r>
              <a:rPr lang="en-US" sz="4400" b="1" dirty="0">
                <a:solidFill>
                  <a:srgbClr val="4F70B6"/>
                </a:solidFill>
                <a:latin typeface="Arial" panose="020B0604020202020204" pitchFamily="34" charset="0"/>
                <a:ea typeface="Arial" panose="020B0604020202020204" pitchFamily="34" charset="0"/>
              </a:rPr>
              <a:t>III. Luyện tập</a:t>
            </a:r>
            <a:endParaRPr lang="en-US" sz="4400" b="1" dirty="0">
              <a:solidFill>
                <a:srgbClr val="4F70B6"/>
              </a:solidFill>
              <a:latin typeface="Arial" panose="020B0604020202020204" pitchFamily="34" charset="0"/>
              <a:ea typeface="Arial" panose="020B0604020202020204" pitchFamily="34" charset="0"/>
            </a:endParaRPr>
          </a:p>
        </p:txBody>
      </p:sp>
      <p:sp>
        <p:nvSpPr>
          <p:cNvPr id="15363" name="Text Box 7"/>
          <p:cNvSpPr txBox="1"/>
          <p:nvPr/>
        </p:nvSpPr>
        <p:spPr>
          <a:xfrm>
            <a:off x="787400" y="3282950"/>
            <a:ext cx="11120755" cy="1568450"/>
          </a:xfrm>
          <a:prstGeom prst="rect">
            <a:avLst/>
          </a:prstGeom>
          <a:noFill/>
          <a:ln w="9525">
            <a:noFill/>
          </a:ln>
        </p:spPr>
        <p:txBody>
          <a:bodyPr wrap="square">
            <a:spAutoFit/>
          </a:bodyPr>
          <a:p>
            <a:pPr eaLnBrk="0" hangingPunct="0">
              <a:lnSpc>
                <a:spcPct val="150000"/>
              </a:lnSpc>
              <a:spcBef>
                <a:spcPct val="50000"/>
              </a:spcBef>
            </a:pPr>
            <a:r>
              <a:rPr lang="en-US" altLang="en-US" sz="3200" dirty="0">
                <a:solidFill>
                  <a:srgbClr val="0000FF"/>
                </a:solidFill>
                <a:latin typeface="Times New Roman" panose="02020603050405020304" charset="0"/>
              </a:rPr>
              <a:t>    </a:t>
            </a:r>
            <a:r>
              <a:rPr lang="en-US" altLang="en-US" sz="3200" dirty="0">
                <a:solidFill>
                  <a:srgbClr val="FF3300"/>
                </a:solidFill>
                <a:latin typeface="Times New Roman" panose="02020603050405020304" charset="0"/>
              </a:rPr>
              <a:t>Mặc dù</a:t>
            </a:r>
            <a:r>
              <a:rPr lang="en-US" altLang="en-US" sz="3200" dirty="0">
                <a:solidFill>
                  <a:srgbClr val="0000FF"/>
                </a:solidFill>
                <a:latin typeface="Times New Roman" panose="02020603050405020304" charset="0"/>
              </a:rPr>
              <a:t> </a:t>
            </a:r>
            <a:r>
              <a:rPr lang="en-US" altLang="en-US" sz="3200" u="sng" dirty="0">
                <a:latin typeface="Times New Roman" panose="02020603050405020304" charset="0"/>
              </a:rPr>
              <a:t>tên cướp</a:t>
            </a:r>
            <a:r>
              <a:rPr lang="en-US" altLang="en-US" sz="3200" dirty="0">
                <a:latin typeface="Times New Roman" panose="02020603050405020304" charset="0"/>
              </a:rPr>
              <a:t> </a:t>
            </a:r>
            <a:r>
              <a:rPr lang="en-US" altLang="en-US" sz="3200" u="sng" dirty="0">
                <a:latin typeface="Times New Roman" panose="02020603050405020304" charset="0"/>
              </a:rPr>
              <a:t>rất hung hăng, gian xảo</a:t>
            </a:r>
            <a:r>
              <a:rPr lang="en-US" altLang="en-US" sz="3200" dirty="0">
                <a:latin typeface="Times New Roman" panose="02020603050405020304" charset="0"/>
              </a:rPr>
              <a:t> </a:t>
            </a:r>
            <a:r>
              <a:rPr lang="en-US" altLang="en-US" sz="3200" dirty="0">
                <a:solidFill>
                  <a:srgbClr val="FF3300"/>
                </a:solidFill>
                <a:latin typeface="Times New Roman" panose="02020603050405020304" charset="0"/>
              </a:rPr>
              <a:t>nhưng </a:t>
            </a:r>
            <a:r>
              <a:rPr lang="en-US" altLang="en-US" sz="3200" dirty="0">
                <a:latin typeface="Times New Roman" panose="02020603050405020304" charset="0"/>
              </a:rPr>
              <a:t>cuối cùng </a:t>
            </a:r>
            <a:r>
              <a:rPr lang="en-US" altLang="en-US" sz="3200" u="sng" dirty="0">
                <a:latin typeface="Times New Roman" panose="02020603050405020304" charset="0"/>
              </a:rPr>
              <a:t>hắn</a:t>
            </a:r>
            <a:r>
              <a:rPr lang="en-US" altLang="en-US" sz="3200" dirty="0">
                <a:latin typeface="Times New Roman" panose="02020603050405020304" charset="0"/>
              </a:rPr>
              <a:t> </a:t>
            </a:r>
            <a:r>
              <a:rPr lang="en-US" altLang="en-US" sz="3200" u="sng" dirty="0">
                <a:latin typeface="Times New Roman" panose="02020603050405020304" charset="0"/>
              </a:rPr>
              <a:t>vẫn phải đưa tay vào còng số 8</a:t>
            </a:r>
            <a:r>
              <a:rPr lang="en-US" altLang="en-US" sz="3200" dirty="0">
                <a:solidFill>
                  <a:srgbClr val="0000FF"/>
                </a:solidFill>
                <a:latin typeface="Times New Roman" panose="02020603050405020304" charset="0"/>
              </a:rPr>
              <a:t>.</a:t>
            </a:r>
            <a:endParaRPr lang="en-US" altLang="en-US" sz="3200" dirty="0">
              <a:solidFill>
                <a:srgbClr val="0000FF"/>
              </a:solidFill>
              <a:latin typeface="Times New Roman" panose="02020603050405020304" charset="0"/>
            </a:endParaRPr>
          </a:p>
        </p:txBody>
      </p:sp>
      <p:sp>
        <p:nvSpPr>
          <p:cNvPr id="15364" name="TextBox 10"/>
          <p:cNvSpPr txBox="1"/>
          <p:nvPr/>
        </p:nvSpPr>
        <p:spPr>
          <a:xfrm>
            <a:off x="9623743" y="3034030"/>
            <a:ext cx="838200" cy="461963"/>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Vế 2</a:t>
            </a:r>
            <a:endParaRPr lang="en-US" altLang="en-US" sz="2400" dirty="0">
              <a:solidFill>
                <a:srgbClr val="FF3300"/>
              </a:solidFill>
              <a:latin typeface="Times New Roman" panose="02020603050405020304" charset="0"/>
              <a:ea typeface="Times New Roman" panose="02020603050405020304" charset="0"/>
            </a:endParaRPr>
          </a:p>
        </p:txBody>
      </p:sp>
      <p:sp>
        <p:nvSpPr>
          <p:cNvPr id="15365" name="TextBox 11"/>
          <p:cNvSpPr txBox="1"/>
          <p:nvPr/>
        </p:nvSpPr>
        <p:spPr>
          <a:xfrm>
            <a:off x="4850130" y="3007995"/>
            <a:ext cx="838200" cy="461963"/>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Vế 1</a:t>
            </a:r>
            <a:endParaRPr lang="en-US" altLang="en-US" sz="2400" dirty="0">
              <a:solidFill>
                <a:srgbClr val="FF3300"/>
              </a:solidFill>
              <a:latin typeface="Times New Roman" panose="02020603050405020304" charset="0"/>
              <a:ea typeface="Times New Roman" panose="02020603050405020304" charset="0"/>
            </a:endParaRPr>
          </a:p>
        </p:txBody>
      </p:sp>
      <p:sp>
        <p:nvSpPr>
          <p:cNvPr id="15366" name="TextBox 12"/>
          <p:cNvSpPr txBox="1"/>
          <p:nvPr/>
        </p:nvSpPr>
        <p:spPr>
          <a:xfrm>
            <a:off x="2917190" y="3890963"/>
            <a:ext cx="838200" cy="461962"/>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CN 1</a:t>
            </a:r>
            <a:endParaRPr lang="en-US" altLang="en-US" sz="2400" dirty="0">
              <a:solidFill>
                <a:srgbClr val="FF3300"/>
              </a:solidFill>
              <a:latin typeface="Times New Roman" panose="02020603050405020304" charset="0"/>
              <a:ea typeface="Times New Roman" panose="02020603050405020304" charset="0"/>
            </a:endParaRPr>
          </a:p>
        </p:txBody>
      </p:sp>
      <p:sp>
        <p:nvSpPr>
          <p:cNvPr id="15367" name="TextBox 13"/>
          <p:cNvSpPr txBox="1"/>
          <p:nvPr/>
        </p:nvSpPr>
        <p:spPr>
          <a:xfrm>
            <a:off x="5088255" y="3907473"/>
            <a:ext cx="914400" cy="460375"/>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VN 1</a:t>
            </a:r>
            <a:endParaRPr lang="en-US" altLang="en-US" sz="2400" dirty="0">
              <a:solidFill>
                <a:srgbClr val="FF3300"/>
              </a:solidFill>
              <a:latin typeface="Times New Roman" panose="02020603050405020304" charset="0"/>
              <a:ea typeface="Times New Roman" panose="02020603050405020304" charset="0"/>
            </a:endParaRPr>
          </a:p>
        </p:txBody>
      </p:sp>
      <p:sp>
        <p:nvSpPr>
          <p:cNvPr id="15368" name="TextBox 14"/>
          <p:cNvSpPr txBox="1"/>
          <p:nvPr/>
        </p:nvSpPr>
        <p:spPr>
          <a:xfrm>
            <a:off x="10758170" y="3907473"/>
            <a:ext cx="838200" cy="461962"/>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CN 2</a:t>
            </a:r>
            <a:endParaRPr lang="en-US" altLang="en-US" sz="2400" dirty="0">
              <a:solidFill>
                <a:srgbClr val="FF3300"/>
              </a:solidFill>
              <a:latin typeface="Times New Roman" panose="02020603050405020304" charset="0"/>
              <a:ea typeface="Times New Roman" panose="02020603050405020304" charset="0"/>
            </a:endParaRPr>
          </a:p>
        </p:txBody>
      </p:sp>
      <p:cxnSp>
        <p:nvCxnSpPr>
          <p:cNvPr id="16" name="Straight Connector 15"/>
          <p:cNvCxnSpPr/>
          <p:nvPr/>
        </p:nvCxnSpPr>
        <p:spPr>
          <a:xfrm flipH="1">
            <a:off x="7959090" y="3470275"/>
            <a:ext cx="152400" cy="576263"/>
          </a:xfrm>
          <a:prstGeom prst="line">
            <a:avLst/>
          </a:prstGeom>
          <a:ln w="28575">
            <a:solidFill>
              <a:srgbClr val="FF6600"/>
            </a:solidFill>
          </a:ln>
        </p:spPr>
        <p:style>
          <a:lnRef idx="1">
            <a:schemeClr val="accent1"/>
          </a:lnRef>
          <a:fillRef idx="0">
            <a:schemeClr val="accent1"/>
          </a:fillRef>
          <a:effectRef idx="0">
            <a:schemeClr val="accent1"/>
          </a:effectRef>
          <a:fontRef idx="minor">
            <a:schemeClr val="tx1"/>
          </a:fontRef>
        </p:style>
      </p:cxnSp>
      <p:sp>
        <p:nvSpPr>
          <p:cNvPr id="15370" name="TextBox 16"/>
          <p:cNvSpPr txBox="1"/>
          <p:nvPr/>
        </p:nvSpPr>
        <p:spPr>
          <a:xfrm>
            <a:off x="2459990" y="4851083"/>
            <a:ext cx="1295400" cy="461962"/>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VN 2</a:t>
            </a:r>
            <a:endParaRPr lang="en-US" altLang="en-US" sz="2400" dirty="0">
              <a:solidFill>
                <a:srgbClr val="FF3300"/>
              </a:solidFill>
              <a:latin typeface="Times New Roman" panose="02020603050405020304" charset="0"/>
              <a:ea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3"/>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a:off x="0" y="0"/>
            <a:ext cx="2651760" cy="1279525"/>
          </a:xfrm>
          <a:prstGeom prst="rect">
            <a:avLst/>
          </a:prstGeom>
        </p:spPr>
      </p:pic>
      <p:sp>
        <p:nvSpPr>
          <p:cNvPr id="20" name="矩形 19"/>
          <p:cNvSpPr/>
          <p:nvPr/>
        </p:nvSpPr>
        <p:spPr>
          <a:xfrm>
            <a:off x="1431472" y="-2198914"/>
            <a:ext cx="1246414" cy="1839686"/>
          </a:xfrm>
          <a:prstGeom prst="rect">
            <a:avLst/>
          </a:prstGeom>
          <a:solidFill>
            <a:srgbClr val="4F70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2917372" y="-2198914"/>
            <a:ext cx="1246414" cy="1839686"/>
          </a:xfrm>
          <a:prstGeom prst="rect">
            <a:avLst/>
          </a:prstGeom>
          <a:solidFill>
            <a:srgbClr val="63C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4336205" y="-2165604"/>
            <a:ext cx="1246414" cy="1839686"/>
          </a:xfrm>
          <a:prstGeom prst="rect">
            <a:avLst/>
          </a:prstGeom>
          <a:solidFill>
            <a:srgbClr val="F4A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822105" y="-2165604"/>
            <a:ext cx="1246414" cy="1839686"/>
          </a:xfrm>
          <a:prstGeom prst="rect">
            <a:avLst/>
          </a:prstGeom>
          <a:solidFill>
            <a:srgbClr val="E36B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316727" y="-3477985"/>
            <a:ext cx="1246414" cy="1839686"/>
          </a:xfrm>
          <a:prstGeom prst="rect">
            <a:avLst/>
          </a:prstGeom>
          <a:solidFill>
            <a:srgbClr val="464A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p:nvSpPr>
        <p:spPr>
          <a:xfrm>
            <a:off x="2294165" y="-3477985"/>
            <a:ext cx="1246414" cy="1839686"/>
          </a:xfrm>
          <a:prstGeom prst="rect">
            <a:avLst/>
          </a:prstGeom>
          <a:solidFill>
            <a:srgbClr val="4E9B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a:picLocks noChangeAspect="1"/>
          </p:cNvPicPr>
          <p:nvPr/>
        </p:nvPicPr>
        <p:blipFill rotWithShape="1">
          <a:blip r:embed="rId2" cstate="print">
            <a:extLst>
              <a:ext uri="{28A0092B-C50C-407E-A947-70E740481C1C}">
                <a14:useLocalDpi xmlns:a14="http://schemas.microsoft.com/office/drawing/2010/main" val="0"/>
              </a:ext>
            </a:extLst>
          </a:blip>
          <a:srcRect l="38945" t="56338" r="27862" b="3098"/>
          <a:stretch>
            <a:fillRect/>
          </a:stretch>
        </p:blipFill>
        <p:spPr>
          <a:xfrm>
            <a:off x="2294255" y="0"/>
            <a:ext cx="7466965" cy="1279525"/>
          </a:xfrm>
          <a:prstGeom prst="rect">
            <a:avLst/>
          </a:prstGeom>
        </p:spPr>
      </p:pic>
      <p:pic>
        <p:nvPicPr>
          <p:cNvPr id="27" name="图片 26"/>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flipH="1">
            <a:off x="9531350" y="0"/>
            <a:ext cx="2651760" cy="1279525"/>
          </a:xfrm>
          <a:prstGeom prst="rect">
            <a:avLst/>
          </a:prstGeom>
        </p:spPr>
      </p:pic>
      <p:sp>
        <p:nvSpPr>
          <p:cNvPr id="8" name="文本框 27"/>
          <p:cNvSpPr txBox="1"/>
          <p:nvPr/>
        </p:nvSpPr>
        <p:spPr>
          <a:xfrm>
            <a:off x="4514938" y="255045"/>
            <a:ext cx="3007360" cy="768350"/>
          </a:xfrm>
          <a:prstGeom prst="rect">
            <a:avLst/>
          </a:prstGeom>
          <a:noFill/>
        </p:spPr>
        <p:txBody>
          <a:bodyPr wrap="none" rtlCol="0">
            <a:spAutoFit/>
          </a:bodyPr>
          <a:p>
            <a:r>
              <a:rPr lang="en-US" sz="4400" b="1" dirty="0">
                <a:solidFill>
                  <a:srgbClr val="4F70B6"/>
                </a:solidFill>
                <a:latin typeface="Arial" panose="020B0604020202020204" pitchFamily="34" charset="0"/>
                <a:ea typeface="Arial" panose="020B0604020202020204" pitchFamily="34" charset="0"/>
              </a:rPr>
              <a:t>I. Nhận xét</a:t>
            </a:r>
            <a:endParaRPr lang="en-US" sz="4400" b="1" dirty="0">
              <a:solidFill>
                <a:srgbClr val="4F70B6"/>
              </a:solidFill>
              <a:latin typeface="Arial" panose="020B0604020202020204" pitchFamily="34" charset="0"/>
              <a:ea typeface="Arial" panose="020B0604020202020204" pitchFamily="34" charset="0"/>
            </a:endParaRPr>
          </a:p>
        </p:txBody>
      </p:sp>
      <p:sp>
        <p:nvSpPr>
          <p:cNvPr id="9" name="Text Box 8"/>
          <p:cNvSpPr txBox="1"/>
          <p:nvPr/>
        </p:nvSpPr>
        <p:spPr>
          <a:xfrm>
            <a:off x="195580" y="1750060"/>
            <a:ext cx="11802110" cy="2676525"/>
          </a:xfrm>
          <a:prstGeom prst="rect">
            <a:avLst/>
          </a:prstGeom>
          <a:noFill/>
        </p:spPr>
        <p:txBody>
          <a:bodyPr wrap="square" rtlCol="0" anchor="t">
            <a:spAutoFit/>
          </a:bodyPr>
          <a:p>
            <a:pPr eaLnBrk="0" hangingPunct="0"/>
            <a:r>
              <a:rPr lang="en-US" altLang="en-US" sz="2800" b="1" dirty="0">
                <a:latin typeface="Times New Roman" panose="02020603050405020304" charset="0"/>
                <a:sym typeface="+mn-ea"/>
              </a:rPr>
              <a:t>1. Tìm câu ghép trong hai đoạn văn sau và cho biết các vế câu được nối với nhau bằng những từ nào.</a:t>
            </a:r>
            <a:endParaRPr lang="en-US" altLang="en-US" sz="2800" b="1" dirty="0">
              <a:latin typeface="Verdana" panose="020B0604030504040204" pitchFamily="34" charset="0"/>
            </a:endParaRPr>
          </a:p>
          <a:p>
            <a:pPr eaLnBrk="0" hangingPunct="0"/>
            <a:r>
              <a:rPr lang="en-US" altLang="en-US" sz="2800" b="1" i="1" dirty="0">
                <a:latin typeface="Times New Roman" panose="02020603050405020304" charset="0"/>
                <a:sym typeface="+mn-ea"/>
              </a:rPr>
              <a:t>      </a:t>
            </a:r>
            <a:r>
              <a:rPr lang="en-US" altLang="en-US" sz="2800" dirty="0">
                <a:latin typeface="Times New Roman" panose="02020603050405020304" charset="0"/>
                <a:sym typeface="+mn-ea"/>
              </a:rPr>
              <a:t>Bốn mùa Hạ Long mang trên mình một màu xanh đằm thắm: xanh biếc của biển, xanh lam của núi, xanh lục của trời. Màu xanh ấy như trường cửu, lúc nào cũng bát ngát, cũng trẻ trung, cũng phơi phới</a:t>
            </a:r>
            <a:r>
              <a:rPr lang="en-US" altLang="en-US" sz="2800" b="1" i="1" dirty="0">
                <a:latin typeface="Times New Roman" panose="02020603050405020304" charset="0"/>
                <a:sym typeface="+mn-ea"/>
              </a:rPr>
              <a:t>.</a:t>
            </a:r>
            <a:endParaRPr lang="en-US" altLang="en-US" sz="2800" b="1" i="1" dirty="0">
              <a:latin typeface="Times New Roman" panose="02020603050405020304" charset="0"/>
              <a:sym typeface="+mn-ea"/>
            </a:endParaRPr>
          </a:p>
          <a:p>
            <a:pPr eaLnBrk="0" hangingPunct="0"/>
            <a:endParaRPr lang="en-US" altLang="en-US" sz="2800" b="1" i="1" dirty="0">
              <a:latin typeface="Times New Roman" panose="02020603050405020304" charset="0"/>
              <a:sym typeface="+mn-ea"/>
            </a:endParaRPr>
          </a:p>
        </p:txBody>
      </p:sp>
      <p:sp>
        <p:nvSpPr>
          <p:cNvPr id="4100" name="Text Box 8"/>
          <p:cNvSpPr txBox="1"/>
          <p:nvPr/>
        </p:nvSpPr>
        <p:spPr>
          <a:xfrm>
            <a:off x="222885" y="3952875"/>
            <a:ext cx="11680825" cy="2245360"/>
          </a:xfrm>
          <a:prstGeom prst="rect">
            <a:avLst/>
          </a:prstGeom>
          <a:noFill/>
          <a:ln w="9525">
            <a:noFill/>
          </a:ln>
        </p:spPr>
        <p:txBody>
          <a:bodyPr wrap="square">
            <a:spAutoFit/>
          </a:bodyPr>
          <a:p>
            <a:pPr algn="just" eaLnBrk="0" hangingPunct="0"/>
            <a:r>
              <a:rPr lang="en-US" altLang="en-US" sz="2800" b="1" i="1" dirty="0">
                <a:latin typeface="Times New Roman" panose="02020603050405020304" charset="0"/>
              </a:rPr>
              <a:t>      </a:t>
            </a:r>
            <a:r>
              <a:rPr lang="en-US" altLang="en-US" sz="2800" dirty="0">
                <a:solidFill>
                  <a:srgbClr val="FF0000"/>
                </a:solidFill>
                <a:latin typeface="Times New Roman" panose="02020603050405020304" charset="0"/>
              </a:rPr>
              <a:t>Tuy bốn mùa là vậy nhưng mỗi mùa Hạ Long lại có những nét riêng biệt, hấp dẫn lòng người.</a:t>
            </a:r>
            <a:r>
              <a:rPr lang="en-US" altLang="en-US" sz="2800" dirty="0">
                <a:latin typeface="Times New Roman" panose="02020603050405020304" charset="0"/>
              </a:rPr>
              <a:t> Mùa xuân của Hạ Long là mùa của sương thu và cá mực. Mùa hè của Hạ Long là mùa gió nồm nam và cá ngừ, cá vược. Mùa thu của Hạ Long là mùa trăng biển và tôm he.</a:t>
            </a:r>
            <a:endParaRPr lang="en-US" altLang="en-US" sz="2800" dirty="0">
              <a:latin typeface="Times New Roman" panose="02020603050405020304" charset="0"/>
            </a:endParaRPr>
          </a:p>
          <a:p>
            <a:pPr algn="just" eaLnBrk="0" hangingPunct="0"/>
            <a:r>
              <a:rPr lang="en-US" altLang="en-US" sz="2800" dirty="0">
                <a:latin typeface="Times New Roman" panose="02020603050405020304" charset="0"/>
              </a:rPr>
              <a:t>                                                                                         Theo Thi Sảnh</a:t>
            </a:r>
            <a:endParaRPr lang="en-US" altLang="en-US" sz="2800" dirty="0">
              <a:latin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3"/>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a:off x="0" y="0"/>
            <a:ext cx="2651760" cy="1279525"/>
          </a:xfrm>
          <a:prstGeom prst="rect">
            <a:avLst/>
          </a:prstGeom>
        </p:spPr>
      </p:pic>
      <p:sp>
        <p:nvSpPr>
          <p:cNvPr id="20" name="矩形 19"/>
          <p:cNvSpPr/>
          <p:nvPr/>
        </p:nvSpPr>
        <p:spPr>
          <a:xfrm>
            <a:off x="1431472" y="-2198914"/>
            <a:ext cx="1246414" cy="1839686"/>
          </a:xfrm>
          <a:prstGeom prst="rect">
            <a:avLst/>
          </a:prstGeom>
          <a:solidFill>
            <a:srgbClr val="4F70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2917372" y="-2198914"/>
            <a:ext cx="1246414" cy="1839686"/>
          </a:xfrm>
          <a:prstGeom prst="rect">
            <a:avLst/>
          </a:prstGeom>
          <a:solidFill>
            <a:srgbClr val="63C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4336205" y="-2165604"/>
            <a:ext cx="1246414" cy="1839686"/>
          </a:xfrm>
          <a:prstGeom prst="rect">
            <a:avLst/>
          </a:prstGeom>
          <a:solidFill>
            <a:srgbClr val="F4A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822105" y="-2165604"/>
            <a:ext cx="1246414" cy="1839686"/>
          </a:xfrm>
          <a:prstGeom prst="rect">
            <a:avLst/>
          </a:prstGeom>
          <a:solidFill>
            <a:srgbClr val="E36B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316727" y="-3477985"/>
            <a:ext cx="1246414" cy="1839686"/>
          </a:xfrm>
          <a:prstGeom prst="rect">
            <a:avLst/>
          </a:prstGeom>
          <a:solidFill>
            <a:srgbClr val="464A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p:nvSpPr>
        <p:spPr>
          <a:xfrm>
            <a:off x="2294165" y="-3477985"/>
            <a:ext cx="1246414" cy="1839686"/>
          </a:xfrm>
          <a:prstGeom prst="rect">
            <a:avLst/>
          </a:prstGeom>
          <a:solidFill>
            <a:srgbClr val="4E9B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a:picLocks noChangeAspect="1"/>
          </p:cNvPicPr>
          <p:nvPr/>
        </p:nvPicPr>
        <p:blipFill rotWithShape="1">
          <a:blip r:embed="rId2" cstate="print">
            <a:extLst>
              <a:ext uri="{28A0092B-C50C-407E-A947-70E740481C1C}">
                <a14:useLocalDpi xmlns:a14="http://schemas.microsoft.com/office/drawing/2010/main" val="0"/>
              </a:ext>
            </a:extLst>
          </a:blip>
          <a:srcRect l="38945" t="56338" r="27862" b="3098"/>
          <a:stretch>
            <a:fillRect/>
          </a:stretch>
        </p:blipFill>
        <p:spPr>
          <a:xfrm>
            <a:off x="2294255" y="0"/>
            <a:ext cx="7466965" cy="1279525"/>
          </a:xfrm>
          <a:prstGeom prst="rect">
            <a:avLst/>
          </a:prstGeom>
        </p:spPr>
      </p:pic>
      <p:pic>
        <p:nvPicPr>
          <p:cNvPr id="27" name="图片 26"/>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flipH="1">
            <a:off x="9531350" y="0"/>
            <a:ext cx="2651760" cy="1279525"/>
          </a:xfrm>
          <a:prstGeom prst="rect">
            <a:avLst/>
          </a:prstGeom>
        </p:spPr>
      </p:pic>
      <p:sp>
        <p:nvSpPr>
          <p:cNvPr id="8" name="文本框 27"/>
          <p:cNvSpPr txBox="1"/>
          <p:nvPr/>
        </p:nvSpPr>
        <p:spPr>
          <a:xfrm>
            <a:off x="4514938" y="255045"/>
            <a:ext cx="3007360" cy="768350"/>
          </a:xfrm>
          <a:prstGeom prst="rect">
            <a:avLst/>
          </a:prstGeom>
          <a:noFill/>
        </p:spPr>
        <p:txBody>
          <a:bodyPr wrap="none" rtlCol="0">
            <a:spAutoFit/>
          </a:bodyPr>
          <a:p>
            <a:r>
              <a:rPr lang="en-US" sz="4400" b="1" dirty="0">
                <a:solidFill>
                  <a:srgbClr val="4F70B6"/>
                </a:solidFill>
                <a:latin typeface="Arial" panose="020B0604020202020204" pitchFamily="34" charset="0"/>
                <a:ea typeface="Arial" panose="020B0604020202020204" pitchFamily="34" charset="0"/>
              </a:rPr>
              <a:t>I. Nhận xét</a:t>
            </a:r>
            <a:endParaRPr lang="en-US" sz="4400" b="1" dirty="0">
              <a:solidFill>
                <a:srgbClr val="4F70B6"/>
              </a:solidFill>
              <a:latin typeface="Arial" panose="020B0604020202020204" pitchFamily="34" charset="0"/>
              <a:ea typeface="Arial" panose="020B0604020202020204" pitchFamily="34" charset="0"/>
            </a:endParaRPr>
          </a:p>
        </p:txBody>
      </p:sp>
      <p:sp>
        <p:nvSpPr>
          <p:cNvPr id="6147" name="Text Box 5"/>
          <p:cNvSpPr txBox="1"/>
          <p:nvPr/>
        </p:nvSpPr>
        <p:spPr>
          <a:xfrm>
            <a:off x="2063115" y="2382520"/>
            <a:ext cx="8763000" cy="521970"/>
          </a:xfrm>
          <a:prstGeom prst="rect">
            <a:avLst/>
          </a:prstGeom>
          <a:noFill/>
          <a:ln w="9525">
            <a:noFill/>
          </a:ln>
        </p:spPr>
        <p:txBody>
          <a:bodyPr>
            <a:spAutoFit/>
          </a:bodyPr>
          <a:p>
            <a:pPr algn="just">
              <a:spcBef>
                <a:spcPct val="20000"/>
              </a:spcBef>
              <a:buClr>
                <a:schemeClr val="hlink"/>
              </a:buClr>
              <a:buSzPct val="60000"/>
              <a:buFont typeface="Wingdings" panose="05000000000000000000" pitchFamily="2" charset="2"/>
            </a:pPr>
            <a:r>
              <a:rPr lang="en-US" altLang="en-US" sz="2800" b="1" dirty="0">
                <a:latin typeface="Times New Roman" panose="02020603050405020304" charset="0"/>
              </a:rPr>
              <a:t>  </a:t>
            </a:r>
            <a:endParaRPr lang="en-US" altLang="en-US" sz="2800" b="1" dirty="0">
              <a:latin typeface="Times New Roman" panose="02020603050405020304" charset="0"/>
            </a:endParaRPr>
          </a:p>
        </p:txBody>
      </p:sp>
      <p:sp>
        <p:nvSpPr>
          <p:cNvPr id="3" name="Text Box 6"/>
          <p:cNvSpPr txBox="1"/>
          <p:nvPr/>
        </p:nvSpPr>
        <p:spPr>
          <a:xfrm>
            <a:off x="1910715" y="2915920"/>
            <a:ext cx="8915400" cy="521970"/>
          </a:xfrm>
          <a:prstGeom prst="rect">
            <a:avLst/>
          </a:prstGeom>
          <a:noFill/>
          <a:ln w="9525">
            <a:noFill/>
          </a:ln>
        </p:spPr>
        <p:txBody>
          <a:bodyPr>
            <a:spAutoFit/>
          </a:bodyPr>
          <a:p>
            <a:pPr eaLnBrk="0" hangingPunct="0">
              <a:spcBef>
                <a:spcPct val="50000"/>
              </a:spcBef>
            </a:pPr>
            <a:endParaRPr lang="en-US" altLang="en-US" sz="2800" dirty="0">
              <a:latin typeface="Verdana" panose="020B0604030504040204" pitchFamily="34" charset="0"/>
            </a:endParaRPr>
          </a:p>
        </p:txBody>
      </p:sp>
      <p:sp>
        <p:nvSpPr>
          <p:cNvPr id="6149" name="Text Box 9"/>
          <p:cNvSpPr txBox="1"/>
          <p:nvPr/>
        </p:nvSpPr>
        <p:spPr>
          <a:xfrm>
            <a:off x="923290" y="2306320"/>
            <a:ext cx="10346690" cy="2245360"/>
          </a:xfrm>
          <a:prstGeom prst="rect">
            <a:avLst/>
          </a:prstGeom>
          <a:noFill/>
          <a:ln w="9525">
            <a:noFill/>
          </a:ln>
        </p:spPr>
        <p:txBody>
          <a:bodyPr wrap="square">
            <a:spAutoFit/>
          </a:bodyPr>
          <a:p>
            <a:pPr marL="342900" indent="-342900" algn="just" eaLnBrk="0" hangingPunct="0"/>
            <a:r>
              <a:rPr lang="en-US" altLang="en-US" sz="2800" b="1" dirty="0">
                <a:latin typeface="Times New Roman" panose="02020603050405020304" charset="0"/>
              </a:rPr>
              <a:t>Câu ghép:</a:t>
            </a:r>
            <a:endParaRPr lang="en-US" altLang="en-US" sz="2800" b="1" dirty="0">
              <a:latin typeface="Times New Roman" panose="02020603050405020304" charset="0"/>
            </a:endParaRPr>
          </a:p>
          <a:p>
            <a:pPr marL="342900" indent="-342900" algn="just" eaLnBrk="0" hangingPunct="0"/>
            <a:endParaRPr lang="en-US" altLang="en-US" sz="2800" b="1" dirty="0">
              <a:latin typeface="Times New Roman" panose="02020603050405020304" charset="0"/>
            </a:endParaRPr>
          </a:p>
          <a:p>
            <a:pPr marL="342900" indent="-342900" algn="just" eaLnBrk="0" hangingPunct="0"/>
            <a:r>
              <a:rPr lang="en-US" altLang="en-US" sz="2800" b="1" dirty="0">
                <a:solidFill>
                  <a:srgbClr val="FF3300"/>
                </a:solidFill>
                <a:latin typeface="Times New Roman" panose="02020603050405020304" charset="0"/>
              </a:rPr>
              <a:t>   </a:t>
            </a:r>
            <a:r>
              <a:rPr lang="en-US" altLang="en-US" sz="2800" b="1" i="1" dirty="0">
                <a:solidFill>
                  <a:srgbClr val="FF3300"/>
                </a:solidFill>
                <a:latin typeface="Times New Roman" panose="02020603050405020304" charset="0"/>
              </a:rPr>
              <a:t>Tuy bốn mùa là vậy  nhưng  mỗi mùa Hạ Long lại có những nét</a:t>
            </a:r>
            <a:endParaRPr lang="en-US" altLang="en-US" sz="2800" b="1" i="1" dirty="0">
              <a:solidFill>
                <a:srgbClr val="FF3300"/>
              </a:solidFill>
              <a:latin typeface="Times New Roman" panose="02020603050405020304" charset="0"/>
            </a:endParaRPr>
          </a:p>
          <a:p>
            <a:pPr marL="342900" indent="-342900" algn="just" eaLnBrk="0" hangingPunct="0"/>
            <a:endParaRPr lang="en-US" altLang="en-US" sz="2800" b="1" i="1" dirty="0">
              <a:solidFill>
                <a:srgbClr val="FF3300"/>
              </a:solidFill>
              <a:latin typeface="Times New Roman" panose="02020603050405020304" charset="0"/>
            </a:endParaRPr>
          </a:p>
          <a:p>
            <a:pPr marL="342900" indent="-342900" algn="just" eaLnBrk="0" hangingPunct="0"/>
            <a:r>
              <a:rPr lang="en-US" altLang="en-US" sz="2800" b="1" i="1" dirty="0">
                <a:solidFill>
                  <a:srgbClr val="FF3300"/>
                </a:solidFill>
                <a:latin typeface="Times New Roman" panose="02020603050405020304" charset="0"/>
              </a:rPr>
              <a:t>riêng biệt, hấp dẫn lòng người. </a:t>
            </a:r>
            <a:endParaRPr lang="en-US" altLang="en-US" sz="2800" b="1" dirty="0">
              <a:solidFill>
                <a:srgbClr val="FF3300"/>
              </a:solidFill>
              <a:latin typeface="Times New Roman" panose="02020603050405020304" charset="0"/>
            </a:endParaRPr>
          </a:p>
        </p:txBody>
      </p:sp>
      <p:sp>
        <p:nvSpPr>
          <p:cNvPr id="5" name="Text Box 12"/>
          <p:cNvSpPr txBox="1"/>
          <p:nvPr/>
        </p:nvSpPr>
        <p:spPr>
          <a:xfrm>
            <a:off x="923290" y="4700270"/>
            <a:ext cx="9598025" cy="521970"/>
          </a:xfrm>
          <a:prstGeom prst="rect">
            <a:avLst/>
          </a:prstGeom>
          <a:noFill/>
          <a:ln w="9525">
            <a:noFill/>
          </a:ln>
        </p:spPr>
        <p:txBody>
          <a:bodyPr wrap="square">
            <a:spAutoFit/>
          </a:bodyPr>
          <a:p>
            <a:pPr algn="ctr" eaLnBrk="0" hangingPunct="0">
              <a:spcBef>
                <a:spcPct val="50000"/>
              </a:spcBef>
            </a:pPr>
            <a:r>
              <a:rPr lang="en-US" altLang="en-US" sz="2800" dirty="0">
                <a:solidFill>
                  <a:srgbClr val="0000FF"/>
                </a:solidFill>
                <a:latin typeface="Times New Roman" panose="02020603050405020304" charset="0"/>
              </a:rPr>
              <a:t>(Cặp QHT  Tuy … nhưng … thể hiện quan hệ tương phản)</a:t>
            </a:r>
            <a:endParaRPr lang="en-US" altLang="en-US" sz="2800" dirty="0">
              <a:solidFill>
                <a:srgbClr val="0000FF"/>
              </a:solidFill>
              <a:latin typeface="Times New Roman" panose="02020603050405020304" charset="0"/>
            </a:endParaRPr>
          </a:p>
        </p:txBody>
      </p:sp>
      <p:sp>
        <p:nvSpPr>
          <p:cNvPr id="10" name="TextBox 1"/>
          <p:cNvSpPr txBox="1"/>
          <p:nvPr/>
        </p:nvSpPr>
        <p:spPr>
          <a:xfrm>
            <a:off x="8035290" y="3591560"/>
            <a:ext cx="1589405" cy="521970"/>
          </a:xfrm>
          <a:prstGeom prst="rect">
            <a:avLst/>
          </a:prstGeom>
          <a:noFill/>
          <a:ln w="9525">
            <a:noFill/>
          </a:ln>
        </p:spPr>
        <p:txBody>
          <a:bodyPr wrap="square">
            <a:spAutoFit/>
          </a:bodyPr>
          <a:p>
            <a:r>
              <a:rPr lang="en-US" altLang="en-US" sz="2800" dirty="0">
                <a:latin typeface="Times New Roman" panose="02020603050405020304" charset="0"/>
                <a:cs typeface="Times New Roman" panose="02020603050405020304" charset="0"/>
              </a:rPr>
              <a:t>Vế 2</a:t>
            </a:r>
            <a:endParaRPr lang="en-US" altLang="en-US" sz="2800" dirty="0">
              <a:latin typeface="Times New Roman" panose="02020603050405020304" charset="0"/>
              <a:ea typeface="Times New Roman" panose="02020603050405020304" charset="0"/>
              <a:cs typeface="Times New Roman" panose="02020603050405020304" charset="0"/>
            </a:endParaRPr>
          </a:p>
        </p:txBody>
      </p:sp>
      <p:sp>
        <p:nvSpPr>
          <p:cNvPr id="11" name="TextBox 14"/>
          <p:cNvSpPr txBox="1"/>
          <p:nvPr/>
        </p:nvSpPr>
        <p:spPr>
          <a:xfrm>
            <a:off x="2386965" y="3609340"/>
            <a:ext cx="1247140" cy="521970"/>
          </a:xfrm>
          <a:prstGeom prst="rect">
            <a:avLst/>
          </a:prstGeom>
          <a:noFill/>
          <a:ln w="9525">
            <a:noFill/>
          </a:ln>
        </p:spPr>
        <p:txBody>
          <a:bodyPr wrap="square">
            <a:spAutoFit/>
          </a:bodyPr>
          <a:p>
            <a:r>
              <a:rPr lang="en-US" altLang="en-US" sz="2800" dirty="0">
                <a:latin typeface="Times New Roman" panose="02020603050405020304" charset="0"/>
                <a:cs typeface="Times New Roman" panose="02020603050405020304" charset="0"/>
              </a:rPr>
              <a:t>Vế 1</a:t>
            </a:r>
            <a:endParaRPr lang="en-US" altLang="en-US" sz="2800" dirty="0">
              <a:latin typeface="Times New Roman" panose="02020603050405020304" charset="0"/>
              <a:ea typeface="Times New Roman" panose="02020603050405020304" charset="0"/>
              <a:cs typeface="Times New Roman" panose="02020603050405020304" charset="0"/>
            </a:endParaRPr>
          </a:p>
        </p:txBody>
      </p:sp>
      <p:cxnSp>
        <p:nvCxnSpPr>
          <p:cNvPr id="12" name="Straight Connector 11"/>
          <p:cNvCxnSpPr/>
          <p:nvPr/>
        </p:nvCxnSpPr>
        <p:spPr>
          <a:xfrm flipH="1">
            <a:off x="4188460" y="3140710"/>
            <a:ext cx="152400" cy="57626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1162685" y="3020060"/>
            <a:ext cx="816610" cy="730250"/>
          </a:xfrm>
          <a:prstGeom prst="ellipse">
            <a:avLst/>
          </a:prstGeom>
          <a:noFill/>
          <a:ln w="28575">
            <a:solidFill>
              <a:schemeClr val="tx1">
                <a:lumMod val="95000"/>
                <a:lumOff val="5000"/>
              </a:schemeClr>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t> n</a:t>
            </a:r>
            <a:endParaRPr lang="en-US"/>
          </a:p>
        </p:txBody>
      </p:sp>
      <p:sp>
        <p:nvSpPr>
          <p:cNvPr id="32" name="Oval 31"/>
          <p:cNvSpPr/>
          <p:nvPr/>
        </p:nvSpPr>
        <p:spPr>
          <a:xfrm>
            <a:off x="4340860" y="3020695"/>
            <a:ext cx="1060450" cy="850265"/>
          </a:xfrm>
          <a:prstGeom prst="ellipse">
            <a:avLst/>
          </a:prstGeom>
          <a:noFill/>
          <a:ln w="28575">
            <a:solidFill>
              <a:schemeClr val="tx1">
                <a:lumMod val="95000"/>
                <a:lumOff val="5000"/>
              </a:schemeClr>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t> n</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3"/>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arn(inVertical)">
                                      <p:cBhvr>
                                        <p:cTn id="14" dur="500"/>
                                        <p:tgtEl>
                                          <p:spTgt spid="12"/>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arn(inVertical)">
                                      <p:cBhvr>
                                        <p:cTn id="20" dur="500"/>
                                        <p:tgtEl>
                                          <p:spTgt spid="10"/>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a:off x="0" y="0"/>
            <a:ext cx="2651760" cy="1279525"/>
          </a:xfrm>
          <a:prstGeom prst="rect">
            <a:avLst/>
          </a:prstGeom>
        </p:spPr>
      </p:pic>
      <p:sp>
        <p:nvSpPr>
          <p:cNvPr id="20" name="矩形 19"/>
          <p:cNvSpPr/>
          <p:nvPr/>
        </p:nvSpPr>
        <p:spPr>
          <a:xfrm>
            <a:off x="1431472" y="-2198914"/>
            <a:ext cx="1246414" cy="1839686"/>
          </a:xfrm>
          <a:prstGeom prst="rect">
            <a:avLst/>
          </a:prstGeom>
          <a:solidFill>
            <a:srgbClr val="4F70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2917372" y="-2198914"/>
            <a:ext cx="1246414" cy="1839686"/>
          </a:xfrm>
          <a:prstGeom prst="rect">
            <a:avLst/>
          </a:prstGeom>
          <a:solidFill>
            <a:srgbClr val="63C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4336205" y="-2165604"/>
            <a:ext cx="1246414" cy="1839686"/>
          </a:xfrm>
          <a:prstGeom prst="rect">
            <a:avLst/>
          </a:prstGeom>
          <a:solidFill>
            <a:srgbClr val="F4A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822105" y="-2165604"/>
            <a:ext cx="1246414" cy="1839686"/>
          </a:xfrm>
          <a:prstGeom prst="rect">
            <a:avLst/>
          </a:prstGeom>
          <a:solidFill>
            <a:srgbClr val="E36B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316727" y="-3477985"/>
            <a:ext cx="1246414" cy="1839686"/>
          </a:xfrm>
          <a:prstGeom prst="rect">
            <a:avLst/>
          </a:prstGeom>
          <a:solidFill>
            <a:srgbClr val="464A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p:nvSpPr>
        <p:spPr>
          <a:xfrm>
            <a:off x="2294165" y="-3477985"/>
            <a:ext cx="1246414" cy="1839686"/>
          </a:xfrm>
          <a:prstGeom prst="rect">
            <a:avLst/>
          </a:prstGeom>
          <a:solidFill>
            <a:srgbClr val="4E9B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a:picLocks noChangeAspect="1"/>
          </p:cNvPicPr>
          <p:nvPr/>
        </p:nvPicPr>
        <p:blipFill rotWithShape="1">
          <a:blip r:embed="rId2" cstate="print">
            <a:extLst>
              <a:ext uri="{28A0092B-C50C-407E-A947-70E740481C1C}">
                <a14:useLocalDpi xmlns:a14="http://schemas.microsoft.com/office/drawing/2010/main" val="0"/>
              </a:ext>
            </a:extLst>
          </a:blip>
          <a:srcRect l="38945" t="56338" r="27862" b="3098"/>
          <a:stretch>
            <a:fillRect/>
          </a:stretch>
        </p:blipFill>
        <p:spPr>
          <a:xfrm>
            <a:off x="2294255" y="0"/>
            <a:ext cx="7466965" cy="1279525"/>
          </a:xfrm>
          <a:prstGeom prst="rect">
            <a:avLst/>
          </a:prstGeom>
        </p:spPr>
      </p:pic>
      <p:pic>
        <p:nvPicPr>
          <p:cNvPr id="27" name="图片 26"/>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flipH="1">
            <a:off x="9531350" y="0"/>
            <a:ext cx="2651760" cy="1279525"/>
          </a:xfrm>
          <a:prstGeom prst="rect">
            <a:avLst/>
          </a:prstGeom>
        </p:spPr>
      </p:pic>
      <p:sp>
        <p:nvSpPr>
          <p:cNvPr id="8" name="文本框 27"/>
          <p:cNvSpPr txBox="1"/>
          <p:nvPr/>
        </p:nvSpPr>
        <p:spPr>
          <a:xfrm>
            <a:off x="4514938" y="255045"/>
            <a:ext cx="3007360" cy="768350"/>
          </a:xfrm>
          <a:prstGeom prst="rect">
            <a:avLst/>
          </a:prstGeom>
          <a:noFill/>
        </p:spPr>
        <p:txBody>
          <a:bodyPr wrap="none" rtlCol="0">
            <a:spAutoFit/>
          </a:bodyPr>
          <a:p>
            <a:r>
              <a:rPr lang="en-US" sz="4400" b="1" dirty="0">
                <a:solidFill>
                  <a:srgbClr val="4F70B6"/>
                </a:solidFill>
                <a:latin typeface="Arial" panose="020B0604020202020204" pitchFamily="34" charset="0"/>
                <a:ea typeface="Arial" panose="020B0604020202020204" pitchFamily="34" charset="0"/>
              </a:rPr>
              <a:t>I. Nhận xét</a:t>
            </a:r>
            <a:endParaRPr lang="en-US" sz="4400" b="1" dirty="0">
              <a:solidFill>
                <a:srgbClr val="4F70B6"/>
              </a:solidFill>
              <a:latin typeface="Arial" panose="020B0604020202020204" pitchFamily="34" charset="0"/>
              <a:ea typeface="Arial" panose="020B0604020202020204" pitchFamily="34" charset="0"/>
            </a:endParaRPr>
          </a:p>
        </p:txBody>
      </p:sp>
      <p:sp>
        <p:nvSpPr>
          <p:cNvPr id="8194" name="Text Box 13"/>
          <p:cNvSpPr txBox="1"/>
          <p:nvPr/>
        </p:nvSpPr>
        <p:spPr>
          <a:xfrm>
            <a:off x="533400" y="1981200"/>
            <a:ext cx="11091545" cy="583565"/>
          </a:xfrm>
          <a:prstGeom prst="rect">
            <a:avLst/>
          </a:prstGeom>
          <a:noFill/>
          <a:ln w="9525">
            <a:noFill/>
          </a:ln>
        </p:spPr>
        <p:txBody>
          <a:bodyPr wrap="square">
            <a:spAutoFit/>
          </a:bodyPr>
          <a:p>
            <a:pPr algn="ctr" eaLnBrk="0" hangingPunct="0">
              <a:spcBef>
                <a:spcPct val="50000"/>
              </a:spcBef>
            </a:pPr>
            <a:r>
              <a:rPr lang="en-US" altLang="en-US" sz="3200" b="1" dirty="0">
                <a:latin typeface="Times New Roman" panose="02020603050405020304" charset="0"/>
              </a:rPr>
              <a:t>2. Tìm thêm những câu ghép có quan hệ từ tương phản.</a:t>
            </a:r>
            <a:endParaRPr lang="en-US" altLang="en-US" sz="3200" b="1" dirty="0">
              <a:latin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3"/>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a:off x="0" y="0"/>
            <a:ext cx="2651760" cy="1279525"/>
          </a:xfrm>
          <a:prstGeom prst="rect">
            <a:avLst/>
          </a:prstGeom>
        </p:spPr>
      </p:pic>
      <p:sp>
        <p:nvSpPr>
          <p:cNvPr id="20" name="矩形 19"/>
          <p:cNvSpPr/>
          <p:nvPr/>
        </p:nvSpPr>
        <p:spPr>
          <a:xfrm>
            <a:off x="1431472" y="-2198914"/>
            <a:ext cx="1246414" cy="1839686"/>
          </a:xfrm>
          <a:prstGeom prst="rect">
            <a:avLst/>
          </a:prstGeom>
          <a:solidFill>
            <a:srgbClr val="4F70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2917372" y="-2198914"/>
            <a:ext cx="1246414" cy="1839686"/>
          </a:xfrm>
          <a:prstGeom prst="rect">
            <a:avLst/>
          </a:prstGeom>
          <a:solidFill>
            <a:srgbClr val="63C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4336205" y="-2165604"/>
            <a:ext cx="1246414" cy="1839686"/>
          </a:xfrm>
          <a:prstGeom prst="rect">
            <a:avLst/>
          </a:prstGeom>
          <a:solidFill>
            <a:srgbClr val="F4A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822105" y="-2165604"/>
            <a:ext cx="1246414" cy="1839686"/>
          </a:xfrm>
          <a:prstGeom prst="rect">
            <a:avLst/>
          </a:prstGeom>
          <a:solidFill>
            <a:srgbClr val="E36B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316727" y="-3477985"/>
            <a:ext cx="1246414" cy="1839686"/>
          </a:xfrm>
          <a:prstGeom prst="rect">
            <a:avLst/>
          </a:prstGeom>
          <a:solidFill>
            <a:srgbClr val="464A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p:nvSpPr>
        <p:spPr>
          <a:xfrm>
            <a:off x="2294165" y="-3477985"/>
            <a:ext cx="1246414" cy="1839686"/>
          </a:xfrm>
          <a:prstGeom prst="rect">
            <a:avLst/>
          </a:prstGeom>
          <a:solidFill>
            <a:srgbClr val="4E9B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a:picLocks noChangeAspect="1"/>
          </p:cNvPicPr>
          <p:nvPr/>
        </p:nvPicPr>
        <p:blipFill rotWithShape="1">
          <a:blip r:embed="rId2" cstate="print">
            <a:extLst>
              <a:ext uri="{28A0092B-C50C-407E-A947-70E740481C1C}">
                <a14:useLocalDpi xmlns:a14="http://schemas.microsoft.com/office/drawing/2010/main" val="0"/>
              </a:ext>
            </a:extLst>
          </a:blip>
          <a:srcRect l="38945" t="56338" r="27862" b="3098"/>
          <a:stretch>
            <a:fillRect/>
          </a:stretch>
        </p:blipFill>
        <p:spPr>
          <a:xfrm>
            <a:off x="2294255" y="0"/>
            <a:ext cx="7466965" cy="1279525"/>
          </a:xfrm>
          <a:prstGeom prst="rect">
            <a:avLst/>
          </a:prstGeom>
        </p:spPr>
      </p:pic>
      <p:pic>
        <p:nvPicPr>
          <p:cNvPr id="27" name="图片 26"/>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flipH="1">
            <a:off x="9531350" y="0"/>
            <a:ext cx="2651760" cy="1279525"/>
          </a:xfrm>
          <a:prstGeom prst="rect">
            <a:avLst/>
          </a:prstGeom>
        </p:spPr>
      </p:pic>
      <p:sp>
        <p:nvSpPr>
          <p:cNvPr id="8" name="文本框 27"/>
          <p:cNvSpPr txBox="1"/>
          <p:nvPr/>
        </p:nvSpPr>
        <p:spPr>
          <a:xfrm>
            <a:off x="4514938" y="255045"/>
            <a:ext cx="2969260" cy="768350"/>
          </a:xfrm>
          <a:prstGeom prst="rect">
            <a:avLst/>
          </a:prstGeom>
          <a:noFill/>
        </p:spPr>
        <p:txBody>
          <a:bodyPr wrap="none" rtlCol="0">
            <a:spAutoFit/>
          </a:bodyPr>
          <a:p>
            <a:r>
              <a:rPr lang="en-US" sz="4400" b="1" dirty="0">
                <a:solidFill>
                  <a:srgbClr val="4F70B6"/>
                </a:solidFill>
                <a:latin typeface="Arial" panose="020B0604020202020204" pitchFamily="34" charset="0"/>
                <a:ea typeface="Arial" panose="020B0604020202020204" pitchFamily="34" charset="0"/>
              </a:rPr>
              <a:t>II. Ghi nhớ</a:t>
            </a:r>
            <a:endParaRPr lang="en-US" sz="4400" b="1" dirty="0">
              <a:solidFill>
                <a:srgbClr val="4F70B6"/>
              </a:solidFill>
              <a:latin typeface="Arial" panose="020B0604020202020204" pitchFamily="34" charset="0"/>
              <a:ea typeface="Arial" panose="020B0604020202020204" pitchFamily="34" charset="0"/>
            </a:endParaRPr>
          </a:p>
        </p:txBody>
      </p:sp>
      <p:sp>
        <p:nvSpPr>
          <p:cNvPr id="8194" name="Text Box 13"/>
          <p:cNvSpPr txBox="1"/>
          <p:nvPr/>
        </p:nvSpPr>
        <p:spPr>
          <a:xfrm>
            <a:off x="533400" y="1981200"/>
            <a:ext cx="11091545" cy="4523105"/>
          </a:xfrm>
          <a:prstGeom prst="rect">
            <a:avLst/>
          </a:prstGeom>
          <a:noFill/>
          <a:ln w="9525">
            <a:noFill/>
          </a:ln>
        </p:spPr>
        <p:txBody>
          <a:bodyPr wrap="square">
            <a:spAutoFit/>
          </a:bodyPr>
          <a:p>
            <a:pPr eaLnBrk="0" hangingPunct="0">
              <a:lnSpc>
                <a:spcPct val="150000"/>
              </a:lnSpc>
            </a:pPr>
            <a:r>
              <a:rPr lang="en-US" altLang="en-US" sz="3200" b="1" dirty="0">
                <a:latin typeface="Times New Roman" panose="02020603050405020304" charset="0"/>
                <a:sym typeface="+mn-ea"/>
              </a:rPr>
              <a:t>    </a:t>
            </a:r>
            <a:r>
              <a:rPr lang="en-US" altLang="en-US" sz="3200" b="1" dirty="0">
                <a:solidFill>
                  <a:srgbClr val="0000FF"/>
                </a:solidFill>
                <a:latin typeface="Times New Roman" panose="02020603050405020304" charset="0"/>
                <a:sym typeface="+mn-ea"/>
              </a:rPr>
              <a:t>Để thể hiện mối quan hệ tương phản giữa hai vế câu ghép, ta có thể nối chúng bằng:</a:t>
            </a:r>
            <a:endParaRPr lang="en-US" altLang="en-US" sz="3200" b="1" dirty="0">
              <a:solidFill>
                <a:srgbClr val="0000FF"/>
              </a:solidFill>
              <a:latin typeface="Times New Roman" panose="02020603050405020304" charset="0"/>
            </a:endParaRPr>
          </a:p>
          <a:p>
            <a:pPr eaLnBrk="0" hangingPunct="0">
              <a:lnSpc>
                <a:spcPct val="150000"/>
              </a:lnSpc>
            </a:pPr>
            <a:r>
              <a:rPr lang="en-US" altLang="en-US" sz="3200" b="1" dirty="0">
                <a:latin typeface="Times New Roman" panose="02020603050405020304" charset="0"/>
                <a:sym typeface="+mn-ea"/>
              </a:rPr>
              <a:t>    - </a:t>
            </a:r>
            <a:r>
              <a:rPr lang="en-US" altLang="en-US" sz="3200" b="1" dirty="0">
                <a:solidFill>
                  <a:srgbClr val="FF3300"/>
                </a:solidFill>
                <a:latin typeface="Times New Roman" panose="02020603050405020304" charset="0"/>
                <a:sym typeface="+mn-ea"/>
              </a:rPr>
              <a:t>Một quan hệ từ:</a:t>
            </a:r>
            <a:r>
              <a:rPr lang="en-US" altLang="en-US" sz="3200" b="1" dirty="0">
                <a:latin typeface="Times New Roman" panose="02020603050405020304" charset="0"/>
                <a:sym typeface="+mn-ea"/>
              </a:rPr>
              <a:t> </a:t>
            </a:r>
            <a:r>
              <a:rPr lang="en-US" altLang="en-US" sz="3200" b="1" i="1" dirty="0">
                <a:solidFill>
                  <a:srgbClr val="0000FF"/>
                </a:solidFill>
                <a:latin typeface="Times New Roman" panose="02020603050405020304" charset="0"/>
                <a:sym typeface="+mn-ea"/>
              </a:rPr>
              <a:t>tuy, dù, mặc dù, nhưng, …</a:t>
            </a:r>
            <a:endParaRPr lang="en-US" altLang="en-US" sz="3200" b="1" i="1" dirty="0">
              <a:solidFill>
                <a:srgbClr val="0000FF"/>
              </a:solidFill>
              <a:latin typeface="Times New Roman" panose="02020603050405020304" charset="0"/>
            </a:endParaRPr>
          </a:p>
          <a:p>
            <a:pPr eaLnBrk="0" hangingPunct="0">
              <a:lnSpc>
                <a:spcPct val="150000"/>
              </a:lnSpc>
            </a:pPr>
            <a:r>
              <a:rPr lang="en-US" altLang="en-US" sz="3200" b="1" i="1" dirty="0">
                <a:solidFill>
                  <a:srgbClr val="FF3300"/>
                </a:solidFill>
                <a:latin typeface="Times New Roman" panose="02020603050405020304" charset="0"/>
                <a:sym typeface="+mn-ea"/>
              </a:rPr>
              <a:t>    </a:t>
            </a:r>
            <a:r>
              <a:rPr lang="en-US" altLang="en-US" sz="3200" b="1" dirty="0">
                <a:solidFill>
                  <a:srgbClr val="FF3300"/>
                </a:solidFill>
                <a:latin typeface="Times New Roman" panose="02020603050405020304" charset="0"/>
                <a:sym typeface="+mn-ea"/>
              </a:rPr>
              <a:t>- Hoặc một cặp quan hệ từ:</a:t>
            </a:r>
            <a:r>
              <a:rPr lang="en-US" altLang="en-US" sz="3200" dirty="0">
                <a:latin typeface="Times New Roman" panose="02020603050405020304" charset="0"/>
                <a:sym typeface="+mn-ea"/>
              </a:rPr>
              <a:t> </a:t>
            </a:r>
            <a:r>
              <a:rPr lang="en-US" altLang="en-US" sz="3200" b="1" i="1" dirty="0">
                <a:solidFill>
                  <a:srgbClr val="0000FF"/>
                </a:solidFill>
                <a:latin typeface="Times New Roman" panose="02020603050405020304" charset="0"/>
                <a:sym typeface="+mn-ea"/>
              </a:rPr>
              <a:t>tuy … nhưng…; mặc dù … nhưng…; dù … nhưng…</a:t>
            </a:r>
            <a:endParaRPr lang="en-US" altLang="en-US" sz="3200" b="1" i="1" dirty="0">
              <a:solidFill>
                <a:srgbClr val="0000FF"/>
              </a:solidFill>
              <a:latin typeface="Times New Roman" panose="02020603050405020304" charset="0"/>
            </a:endParaRPr>
          </a:p>
          <a:p>
            <a:pPr algn="ctr" eaLnBrk="0" hangingPunct="0">
              <a:spcBef>
                <a:spcPct val="50000"/>
              </a:spcBef>
            </a:pPr>
            <a:endParaRPr lang="en-US" altLang="en-US" sz="3200" b="1" dirty="0">
              <a:latin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3"/>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a:off x="0" y="0"/>
            <a:ext cx="2651760" cy="1279525"/>
          </a:xfrm>
          <a:prstGeom prst="rect">
            <a:avLst/>
          </a:prstGeom>
        </p:spPr>
      </p:pic>
      <p:sp>
        <p:nvSpPr>
          <p:cNvPr id="20" name="矩形 19"/>
          <p:cNvSpPr/>
          <p:nvPr/>
        </p:nvSpPr>
        <p:spPr>
          <a:xfrm>
            <a:off x="1431472" y="-2198914"/>
            <a:ext cx="1246414" cy="1839686"/>
          </a:xfrm>
          <a:prstGeom prst="rect">
            <a:avLst/>
          </a:prstGeom>
          <a:solidFill>
            <a:srgbClr val="4F70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2917372" y="-2198914"/>
            <a:ext cx="1246414" cy="1839686"/>
          </a:xfrm>
          <a:prstGeom prst="rect">
            <a:avLst/>
          </a:prstGeom>
          <a:solidFill>
            <a:srgbClr val="63C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4336205" y="-2165604"/>
            <a:ext cx="1246414" cy="1839686"/>
          </a:xfrm>
          <a:prstGeom prst="rect">
            <a:avLst/>
          </a:prstGeom>
          <a:solidFill>
            <a:srgbClr val="F4A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822105" y="-2165604"/>
            <a:ext cx="1246414" cy="1839686"/>
          </a:xfrm>
          <a:prstGeom prst="rect">
            <a:avLst/>
          </a:prstGeom>
          <a:solidFill>
            <a:srgbClr val="E36B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316727" y="-3477985"/>
            <a:ext cx="1246414" cy="1839686"/>
          </a:xfrm>
          <a:prstGeom prst="rect">
            <a:avLst/>
          </a:prstGeom>
          <a:solidFill>
            <a:srgbClr val="464A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p:nvSpPr>
        <p:spPr>
          <a:xfrm>
            <a:off x="2294165" y="-3477985"/>
            <a:ext cx="1246414" cy="1839686"/>
          </a:xfrm>
          <a:prstGeom prst="rect">
            <a:avLst/>
          </a:prstGeom>
          <a:solidFill>
            <a:srgbClr val="4E9B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a:picLocks noChangeAspect="1"/>
          </p:cNvPicPr>
          <p:nvPr/>
        </p:nvPicPr>
        <p:blipFill rotWithShape="1">
          <a:blip r:embed="rId2" cstate="print">
            <a:extLst>
              <a:ext uri="{28A0092B-C50C-407E-A947-70E740481C1C}">
                <a14:useLocalDpi xmlns:a14="http://schemas.microsoft.com/office/drawing/2010/main" val="0"/>
              </a:ext>
            </a:extLst>
          </a:blip>
          <a:srcRect l="38945" t="56338" r="27862" b="3098"/>
          <a:stretch>
            <a:fillRect/>
          </a:stretch>
        </p:blipFill>
        <p:spPr>
          <a:xfrm>
            <a:off x="2294255" y="0"/>
            <a:ext cx="7466965" cy="1279525"/>
          </a:xfrm>
          <a:prstGeom prst="rect">
            <a:avLst/>
          </a:prstGeom>
        </p:spPr>
      </p:pic>
      <p:pic>
        <p:nvPicPr>
          <p:cNvPr id="27" name="图片 26"/>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flipH="1">
            <a:off x="9531350" y="0"/>
            <a:ext cx="2651760" cy="1279525"/>
          </a:xfrm>
          <a:prstGeom prst="rect">
            <a:avLst/>
          </a:prstGeom>
        </p:spPr>
      </p:pic>
      <p:sp>
        <p:nvSpPr>
          <p:cNvPr id="5" name="Text Box 4"/>
          <p:cNvSpPr txBox="1"/>
          <p:nvPr/>
        </p:nvSpPr>
        <p:spPr>
          <a:xfrm>
            <a:off x="396240" y="1666875"/>
            <a:ext cx="11560175" cy="3753485"/>
          </a:xfrm>
          <a:prstGeom prst="rect">
            <a:avLst/>
          </a:prstGeom>
          <a:noFill/>
        </p:spPr>
        <p:txBody>
          <a:bodyPr wrap="square" rtlCol="0" anchor="t">
            <a:spAutoFit/>
          </a:bodyPr>
          <a:p>
            <a:r>
              <a:rPr lang="en-US" sz="2800" b="1">
                <a:latin typeface="Times New Roman" panose="02020603050405020304" charset="0"/>
                <a:cs typeface="Times New Roman" panose="02020603050405020304" charset="0"/>
              </a:rPr>
              <a:t>1. Phân tích cấu tạo của các câu ghép sau: (Làm sách)</a:t>
            </a:r>
            <a:endParaRPr lang="en-US" sz="2800">
              <a:latin typeface="Times New Roman" panose="02020603050405020304" charset="0"/>
              <a:cs typeface="Times New Roman" panose="02020603050405020304" charset="0"/>
            </a:endParaRPr>
          </a:p>
          <a:p>
            <a:pPr>
              <a:lnSpc>
                <a:spcPct val="250000"/>
              </a:lnSpc>
            </a:pPr>
            <a:r>
              <a:rPr lang="en-US" sz="2800">
                <a:latin typeface="Times New Roman" panose="02020603050405020304" charset="0"/>
                <a:cs typeface="Times New Roman" panose="02020603050405020304" charset="0"/>
              </a:rPr>
              <a:t>a) Mặc dù giặc Tây hung tàn nhưng chúng không thể ngăn cản các cháu học tập, vui tươi, đoàn kết, tiến bộ.</a:t>
            </a:r>
            <a:endParaRPr lang="en-US" sz="2800">
              <a:latin typeface="Times New Roman" panose="02020603050405020304" charset="0"/>
              <a:cs typeface="Times New Roman" panose="02020603050405020304" charset="0"/>
            </a:endParaRPr>
          </a:p>
          <a:p>
            <a:pPr>
              <a:lnSpc>
                <a:spcPct val="250000"/>
              </a:lnSpc>
            </a:pPr>
            <a:r>
              <a:rPr lang="en-US" sz="2800">
                <a:latin typeface="Times New Roman" panose="02020603050405020304" charset="0"/>
                <a:cs typeface="Times New Roman" panose="02020603050405020304" charset="0"/>
              </a:rPr>
              <a:t>b) Tuy rét vẫn kéo dài, mùa xuân đã đến bên bờ sông Lương.</a:t>
            </a:r>
            <a:endParaRPr lang="en-US" sz="2800">
              <a:latin typeface="Times New Roman" panose="02020603050405020304" charset="0"/>
              <a:cs typeface="Times New Roman" panose="02020603050405020304" charset="0"/>
            </a:endParaRPr>
          </a:p>
        </p:txBody>
      </p:sp>
      <p:sp>
        <p:nvSpPr>
          <p:cNvPr id="8" name="文本框 27"/>
          <p:cNvSpPr txBox="1"/>
          <p:nvPr/>
        </p:nvSpPr>
        <p:spPr>
          <a:xfrm>
            <a:off x="4514938" y="255045"/>
            <a:ext cx="3596640" cy="768350"/>
          </a:xfrm>
          <a:prstGeom prst="rect">
            <a:avLst/>
          </a:prstGeom>
          <a:noFill/>
        </p:spPr>
        <p:txBody>
          <a:bodyPr wrap="none" rtlCol="0">
            <a:spAutoFit/>
          </a:bodyPr>
          <a:p>
            <a:r>
              <a:rPr lang="en-US" sz="4400" b="1" dirty="0">
                <a:solidFill>
                  <a:srgbClr val="4F70B6"/>
                </a:solidFill>
                <a:latin typeface="Arial" panose="020B0604020202020204" pitchFamily="34" charset="0"/>
                <a:ea typeface="Arial" panose="020B0604020202020204" pitchFamily="34" charset="0"/>
              </a:rPr>
              <a:t>III. Luyện tập</a:t>
            </a:r>
            <a:endParaRPr lang="en-US" sz="4400" b="1" dirty="0">
              <a:solidFill>
                <a:srgbClr val="4F70B6"/>
              </a:solidFill>
              <a:latin typeface="Arial" panose="020B0604020202020204"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3"/>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a:off x="0" y="0"/>
            <a:ext cx="2651760" cy="1279525"/>
          </a:xfrm>
          <a:prstGeom prst="rect">
            <a:avLst/>
          </a:prstGeom>
        </p:spPr>
      </p:pic>
      <p:sp>
        <p:nvSpPr>
          <p:cNvPr id="20" name="矩形 19"/>
          <p:cNvSpPr/>
          <p:nvPr/>
        </p:nvSpPr>
        <p:spPr>
          <a:xfrm>
            <a:off x="1431472" y="-2198914"/>
            <a:ext cx="1246414" cy="1839686"/>
          </a:xfrm>
          <a:prstGeom prst="rect">
            <a:avLst/>
          </a:prstGeom>
          <a:solidFill>
            <a:srgbClr val="4F70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2917372" y="-2198914"/>
            <a:ext cx="1246414" cy="1839686"/>
          </a:xfrm>
          <a:prstGeom prst="rect">
            <a:avLst/>
          </a:prstGeom>
          <a:solidFill>
            <a:srgbClr val="63C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4336205" y="-2165604"/>
            <a:ext cx="1246414" cy="1839686"/>
          </a:xfrm>
          <a:prstGeom prst="rect">
            <a:avLst/>
          </a:prstGeom>
          <a:solidFill>
            <a:srgbClr val="F4A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822105" y="-2165604"/>
            <a:ext cx="1246414" cy="1839686"/>
          </a:xfrm>
          <a:prstGeom prst="rect">
            <a:avLst/>
          </a:prstGeom>
          <a:solidFill>
            <a:srgbClr val="E36B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316727" y="-3477985"/>
            <a:ext cx="1246414" cy="1839686"/>
          </a:xfrm>
          <a:prstGeom prst="rect">
            <a:avLst/>
          </a:prstGeom>
          <a:solidFill>
            <a:srgbClr val="464A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p:nvSpPr>
        <p:spPr>
          <a:xfrm>
            <a:off x="2294165" y="-3477985"/>
            <a:ext cx="1246414" cy="1839686"/>
          </a:xfrm>
          <a:prstGeom prst="rect">
            <a:avLst/>
          </a:prstGeom>
          <a:solidFill>
            <a:srgbClr val="4E9B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a:picLocks noChangeAspect="1"/>
          </p:cNvPicPr>
          <p:nvPr/>
        </p:nvPicPr>
        <p:blipFill rotWithShape="1">
          <a:blip r:embed="rId2" cstate="print">
            <a:extLst>
              <a:ext uri="{28A0092B-C50C-407E-A947-70E740481C1C}">
                <a14:useLocalDpi xmlns:a14="http://schemas.microsoft.com/office/drawing/2010/main" val="0"/>
              </a:ext>
            </a:extLst>
          </a:blip>
          <a:srcRect l="38945" t="56338" r="27862" b="3098"/>
          <a:stretch>
            <a:fillRect/>
          </a:stretch>
        </p:blipFill>
        <p:spPr>
          <a:xfrm>
            <a:off x="2294255" y="0"/>
            <a:ext cx="7466965" cy="1279525"/>
          </a:xfrm>
          <a:prstGeom prst="rect">
            <a:avLst/>
          </a:prstGeom>
        </p:spPr>
      </p:pic>
      <p:pic>
        <p:nvPicPr>
          <p:cNvPr id="27" name="图片 26"/>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flipH="1">
            <a:off x="9531350" y="0"/>
            <a:ext cx="2651760" cy="1279525"/>
          </a:xfrm>
          <a:prstGeom prst="rect">
            <a:avLst/>
          </a:prstGeom>
        </p:spPr>
      </p:pic>
      <p:sp>
        <p:nvSpPr>
          <p:cNvPr id="5" name="Text Box 4"/>
          <p:cNvSpPr txBox="1"/>
          <p:nvPr/>
        </p:nvSpPr>
        <p:spPr>
          <a:xfrm>
            <a:off x="396240" y="1666875"/>
            <a:ext cx="11560175" cy="3753485"/>
          </a:xfrm>
          <a:prstGeom prst="rect">
            <a:avLst/>
          </a:prstGeom>
          <a:noFill/>
        </p:spPr>
        <p:txBody>
          <a:bodyPr wrap="square" rtlCol="0" anchor="t">
            <a:spAutoFit/>
          </a:bodyPr>
          <a:p>
            <a:r>
              <a:rPr lang="en-US" sz="2800" b="1">
                <a:latin typeface="Times New Roman" panose="02020603050405020304" charset="0"/>
                <a:cs typeface="Times New Roman" panose="02020603050405020304" charset="0"/>
              </a:rPr>
              <a:t>1. Phân tích cấu tạo của các câu ghép sau: (Làm sách)</a:t>
            </a:r>
            <a:endParaRPr lang="en-US" sz="2800">
              <a:latin typeface="Times New Roman" panose="02020603050405020304" charset="0"/>
              <a:cs typeface="Times New Roman" panose="02020603050405020304" charset="0"/>
            </a:endParaRPr>
          </a:p>
          <a:p>
            <a:pPr>
              <a:lnSpc>
                <a:spcPct val="250000"/>
              </a:lnSpc>
            </a:pPr>
            <a:r>
              <a:rPr lang="en-US" sz="2800">
                <a:latin typeface="Times New Roman" panose="02020603050405020304" charset="0"/>
                <a:cs typeface="Times New Roman" panose="02020603050405020304" charset="0"/>
              </a:rPr>
              <a:t>a) </a:t>
            </a:r>
            <a:r>
              <a:rPr lang="en-US" sz="2800">
                <a:solidFill>
                  <a:srgbClr val="FF0000"/>
                </a:solidFill>
                <a:latin typeface="Times New Roman" panose="02020603050405020304" charset="0"/>
                <a:cs typeface="Times New Roman" panose="02020603050405020304" charset="0"/>
              </a:rPr>
              <a:t>Mặc dù</a:t>
            </a:r>
            <a:r>
              <a:rPr lang="en-US" sz="2800">
                <a:latin typeface="Times New Roman" panose="02020603050405020304" charset="0"/>
                <a:cs typeface="Times New Roman" panose="02020603050405020304" charset="0"/>
              </a:rPr>
              <a:t> </a:t>
            </a:r>
            <a:r>
              <a:rPr lang="en-US" sz="2800" u="sng">
                <a:latin typeface="Times New Roman" panose="02020603050405020304" charset="0"/>
                <a:cs typeface="Times New Roman" panose="02020603050405020304" charset="0"/>
              </a:rPr>
              <a:t>giặc Tây</a:t>
            </a:r>
            <a:r>
              <a:rPr lang="en-US" sz="2800">
                <a:latin typeface="Times New Roman" panose="02020603050405020304" charset="0"/>
                <a:cs typeface="Times New Roman" panose="02020603050405020304" charset="0"/>
              </a:rPr>
              <a:t> </a:t>
            </a:r>
            <a:r>
              <a:rPr lang="en-US" sz="2800" u="sng">
                <a:latin typeface="Times New Roman" panose="02020603050405020304" charset="0"/>
                <a:cs typeface="Times New Roman" panose="02020603050405020304" charset="0"/>
              </a:rPr>
              <a:t>hung tàn</a:t>
            </a:r>
            <a:r>
              <a:rPr lang="en-US" sz="2800">
                <a:latin typeface="Times New Roman" panose="02020603050405020304" charset="0"/>
                <a:cs typeface="Times New Roman" panose="02020603050405020304" charset="0"/>
              </a:rPr>
              <a:t> </a:t>
            </a:r>
            <a:r>
              <a:rPr lang="en-US" sz="2800">
                <a:solidFill>
                  <a:srgbClr val="FF0000"/>
                </a:solidFill>
                <a:latin typeface="Times New Roman" panose="02020603050405020304" charset="0"/>
                <a:cs typeface="Times New Roman" panose="02020603050405020304" charset="0"/>
              </a:rPr>
              <a:t>nhưng</a:t>
            </a:r>
            <a:r>
              <a:rPr lang="en-US" sz="2800">
                <a:latin typeface="Times New Roman" panose="02020603050405020304" charset="0"/>
                <a:cs typeface="Times New Roman" panose="02020603050405020304" charset="0"/>
              </a:rPr>
              <a:t> </a:t>
            </a:r>
            <a:r>
              <a:rPr lang="en-US" sz="2800" u="sng">
                <a:latin typeface="Times New Roman" panose="02020603050405020304" charset="0"/>
                <a:cs typeface="Times New Roman" panose="02020603050405020304" charset="0"/>
              </a:rPr>
              <a:t>chúng</a:t>
            </a:r>
            <a:r>
              <a:rPr lang="en-US" sz="2800">
                <a:latin typeface="Times New Roman" panose="02020603050405020304" charset="0"/>
                <a:cs typeface="Times New Roman" panose="02020603050405020304" charset="0"/>
              </a:rPr>
              <a:t> </a:t>
            </a:r>
            <a:r>
              <a:rPr lang="en-US" sz="2800" u="sng">
                <a:latin typeface="Times New Roman" panose="02020603050405020304" charset="0"/>
                <a:cs typeface="Times New Roman" panose="02020603050405020304" charset="0"/>
              </a:rPr>
              <a:t>không thể ngăn cản các cháu học tập, vui tươi, đoàn kết, tiến bộ.</a:t>
            </a:r>
            <a:endParaRPr lang="en-US" sz="2800" u="sng">
              <a:latin typeface="Times New Roman" panose="02020603050405020304" charset="0"/>
              <a:cs typeface="Times New Roman" panose="02020603050405020304" charset="0"/>
            </a:endParaRPr>
          </a:p>
          <a:p>
            <a:pPr>
              <a:lnSpc>
                <a:spcPct val="250000"/>
              </a:lnSpc>
            </a:pPr>
            <a:r>
              <a:rPr lang="en-US" sz="2800">
                <a:latin typeface="Times New Roman" panose="02020603050405020304" charset="0"/>
                <a:cs typeface="Times New Roman" panose="02020603050405020304" charset="0"/>
              </a:rPr>
              <a:t>b) </a:t>
            </a:r>
            <a:r>
              <a:rPr lang="en-US" sz="2800">
                <a:solidFill>
                  <a:srgbClr val="FF0000"/>
                </a:solidFill>
                <a:latin typeface="Times New Roman" panose="02020603050405020304" charset="0"/>
                <a:cs typeface="Times New Roman" panose="02020603050405020304" charset="0"/>
              </a:rPr>
              <a:t>Tuy</a:t>
            </a:r>
            <a:r>
              <a:rPr lang="en-US" sz="2800">
                <a:latin typeface="Times New Roman" panose="02020603050405020304" charset="0"/>
                <a:cs typeface="Times New Roman" panose="02020603050405020304" charset="0"/>
              </a:rPr>
              <a:t> </a:t>
            </a:r>
            <a:r>
              <a:rPr lang="en-US" sz="2800" u="sng">
                <a:latin typeface="Times New Roman" panose="02020603050405020304" charset="0"/>
                <a:cs typeface="Times New Roman" panose="02020603050405020304" charset="0"/>
              </a:rPr>
              <a:t>rét</a:t>
            </a:r>
            <a:r>
              <a:rPr lang="en-US" sz="2800">
                <a:latin typeface="Times New Roman" panose="02020603050405020304" charset="0"/>
                <a:cs typeface="Times New Roman" panose="02020603050405020304" charset="0"/>
              </a:rPr>
              <a:t> </a:t>
            </a:r>
            <a:r>
              <a:rPr lang="en-US" sz="2800" u="sng">
                <a:latin typeface="Times New Roman" panose="02020603050405020304" charset="0"/>
                <a:cs typeface="Times New Roman" panose="02020603050405020304" charset="0"/>
              </a:rPr>
              <a:t>vẫn kéo dài</a:t>
            </a:r>
            <a:r>
              <a:rPr lang="en-US" sz="2800">
                <a:latin typeface="Times New Roman" panose="02020603050405020304" charset="0"/>
                <a:cs typeface="Times New Roman" panose="02020603050405020304" charset="0"/>
              </a:rPr>
              <a:t>, </a:t>
            </a:r>
            <a:r>
              <a:rPr lang="en-US" sz="2800" u="sng">
                <a:latin typeface="Times New Roman" panose="02020603050405020304" charset="0"/>
                <a:cs typeface="Times New Roman" panose="02020603050405020304" charset="0"/>
              </a:rPr>
              <a:t>mùa xuân</a:t>
            </a:r>
            <a:r>
              <a:rPr lang="en-US" sz="2800">
                <a:latin typeface="Times New Roman" panose="02020603050405020304" charset="0"/>
                <a:cs typeface="Times New Roman" panose="02020603050405020304" charset="0"/>
              </a:rPr>
              <a:t> </a:t>
            </a:r>
            <a:r>
              <a:rPr lang="en-US" sz="2800" u="sng">
                <a:latin typeface="Times New Roman" panose="02020603050405020304" charset="0"/>
                <a:cs typeface="Times New Roman" panose="02020603050405020304" charset="0"/>
              </a:rPr>
              <a:t>đã đến bên bờ sông Lương</a:t>
            </a:r>
            <a:r>
              <a:rPr lang="en-US" sz="2800">
                <a:latin typeface="Times New Roman" panose="02020603050405020304" charset="0"/>
                <a:cs typeface="Times New Roman" panose="02020603050405020304" charset="0"/>
              </a:rPr>
              <a:t>.</a:t>
            </a:r>
            <a:endParaRPr lang="en-US" sz="2800">
              <a:latin typeface="Times New Roman" panose="02020603050405020304" charset="0"/>
              <a:cs typeface="Times New Roman" panose="02020603050405020304" charset="0"/>
            </a:endParaRPr>
          </a:p>
        </p:txBody>
      </p:sp>
      <p:sp>
        <p:nvSpPr>
          <p:cNvPr id="8" name="文本框 27"/>
          <p:cNvSpPr txBox="1"/>
          <p:nvPr/>
        </p:nvSpPr>
        <p:spPr>
          <a:xfrm>
            <a:off x="4514938" y="255045"/>
            <a:ext cx="3596640" cy="768350"/>
          </a:xfrm>
          <a:prstGeom prst="rect">
            <a:avLst/>
          </a:prstGeom>
          <a:noFill/>
        </p:spPr>
        <p:txBody>
          <a:bodyPr wrap="none" rtlCol="0">
            <a:spAutoFit/>
          </a:bodyPr>
          <a:p>
            <a:r>
              <a:rPr lang="en-US" sz="4400" b="1" dirty="0">
                <a:solidFill>
                  <a:srgbClr val="4F70B6"/>
                </a:solidFill>
                <a:latin typeface="Arial" panose="020B0604020202020204" pitchFamily="34" charset="0"/>
                <a:ea typeface="Arial" panose="020B0604020202020204" pitchFamily="34" charset="0"/>
              </a:rPr>
              <a:t>III. Luyện tập</a:t>
            </a:r>
            <a:endParaRPr lang="en-US" sz="4400" b="1" dirty="0">
              <a:solidFill>
                <a:srgbClr val="4F70B6"/>
              </a:solidFill>
              <a:latin typeface="Arial" panose="020B0604020202020204" pitchFamily="34" charset="0"/>
              <a:ea typeface="Arial" panose="020B0604020202020204" pitchFamily="34" charset="0"/>
            </a:endParaRPr>
          </a:p>
        </p:txBody>
      </p:sp>
      <p:sp>
        <p:nvSpPr>
          <p:cNvPr id="15364" name="TextBox 10"/>
          <p:cNvSpPr txBox="1"/>
          <p:nvPr/>
        </p:nvSpPr>
        <p:spPr>
          <a:xfrm>
            <a:off x="6230303" y="2244725"/>
            <a:ext cx="838200" cy="461963"/>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Vế 2</a:t>
            </a:r>
            <a:endParaRPr lang="en-US" altLang="en-US" sz="2400" dirty="0">
              <a:solidFill>
                <a:srgbClr val="FF3300"/>
              </a:solidFill>
              <a:latin typeface="Times New Roman" panose="02020603050405020304" charset="0"/>
              <a:ea typeface="Times New Roman" panose="02020603050405020304" charset="0"/>
            </a:endParaRPr>
          </a:p>
        </p:txBody>
      </p:sp>
      <p:sp>
        <p:nvSpPr>
          <p:cNvPr id="15365" name="TextBox 11"/>
          <p:cNvSpPr txBox="1"/>
          <p:nvPr/>
        </p:nvSpPr>
        <p:spPr>
          <a:xfrm>
            <a:off x="2808605" y="2244725"/>
            <a:ext cx="838200" cy="461963"/>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Vế 1</a:t>
            </a:r>
            <a:endParaRPr lang="en-US" altLang="en-US" sz="2400" dirty="0">
              <a:solidFill>
                <a:srgbClr val="FF3300"/>
              </a:solidFill>
              <a:latin typeface="Times New Roman" panose="02020603050405020304" charset="0"/>
              <a:ea typeface="Times New Roman" panose="02020603050405020304" charset="0"/>
            </a:endParaRPr>
          </a:p>
        </p:txBody>
      </p:sp>
      <p:sp>
        <p:nvSpPr>
          <p:cNvPr id="15366" name="TextBox 12"/>
          <p:cNvSpPr txBox="1"/>
          <p:nvPr/>
        </p:nvSpPr>
        <p:spPr>
          <a:xfrm>
            <a:off x="2279015" y="3014028"/>
            <a:ext cx="838200" cy="461962"/>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CN 1</a:t>
            </a:r>
            <a:endParaRPr lang="en-US" altLang="en-US" sz="2400" dirty="0">
              <a:solidFill>
                <a:srgbClr val="FF3300"/>
              </a:solidFill>
              <a:latin typeface="Times New Roman" panose="02020603050405020304" charset="0"/>
              <a:ea typeface="Times New Roman" panose="02020603050405020304" charset="0"/>
            </a:endParaRPr>
          </a:p>
        </p:txBody>
      </p:sp>
      <p:sp>
        <p:nvSpPr>
          <p:cNvPr id="15367" name="TextBox 13"/>
          <p:cNvSpPr txBox="1"/>
          <p:nvPr/>
        </p:nvSpPr>
        <p:spPr>
          <a:xfrm>
            <a:off x="3489960" y="3015298"/>
            <a:ext cx="914400" cy="460375"/>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VN 1</a:t>
            </a:r>
            <a:endParaRPr lang="en-US" altLang="en-US" sz="2400" dirty="0">
              <a:solidFill>
                <a:srgbClr val="FF3300"/>
              </a:solidFill>
              <a:latin typeface="Times New Roman" panose="02020603050405020304" charset="0"/>
              <a:ea typeface="Times New Roman" panose="02020603050405020304" charset="0"/>
            </a:endParaRPr>
          </a:p>
        </p:txBody>
      </p:sp>
      <p:sp>
        <p:nvSpPr>
          <p:cNvPr id="15368" name="TextBox 14"/>
          <p:cNvSpPr txBox="1"/>
          <p:nvPr/>
        </p:nvSpPr>
        <p:spPr>
          <a:xfrm>
            <a:off x="5608955" y="3015298"/>
            <a:ext cx="838200" cy="461962"/>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CN 2</a:t>
            </a:r>
            <a:endParaRPr lang="en-US" altLang="en-US" sz="2400" dirty="0">
              <a:solidFill>
                <a:srgbClr val="FF3300"/>
              </a:solidFill>
              <a:latin typeface="Times New Roman" panose="02020603050405020304" charset="0"/>
              <a:ea typeface="Times New Roman" panose="02020603050405020304" charset="0"/>
            </a:endParaRPr>
          </a:p>
        </p:txBody>
      </p:sp>
      <p:cxnSp>
        <p:nvCxnSpPr>
          <p:cNvPr id="16" name="Straight Connector 15"/>
          <p:cNvCxnSpPr/>
          <p:nvPr/>
        </p:nvCxnSpPr>
        <p:spPr>
          <a:xfrm flipH="1">
            <a:off x="4578350" y="2536190"/>
            <a:ext cx="152400" cy="576263"/>
          </a:xfrm>
          <a:prstGeom prst="line">
            <a:avLst/>
          </a:prstGeom>
          <a:ln w="28575">
            <a:solidFill>
              <a:srgbClr val="FF6600"/>
            </a:solidFill>
          </a:ln>
        </p:spPr>
        <p:style>
          <a:lnRef idx="1">
            <a:schemeClr val="accent1"/>
          </a:lnRef>
          <a:fillRef idx="0">
            <a:schemeClr val="accent1"/>
          </a:fillRef>
          <a:effectRef idx="0">
            <a:schemeClr val="accent1"/>
          </a:effectRef>
          <a:fontRef idx="minor">
            <a:schemeClr val="tx1"/>
          </a:fontRef>
        </p:style>
      </p:cxnSp>
      <p:sp>
        <p:nvSpPr>
          <p:cNvPr id="15370" name="TextBox 16"/>
          <p:cNvSpPr txBox="1"/>
          <p:nvPr/>
        </p:nvSpPr>
        <p:spPr>
          <a:xfrm>
            <a:off x="8235950" y="3014028"/>
            <a:ext cx="1295400" cy="461962"/>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VN 2</a:t>
            </a:r>
            <a:endParaRPr lang="en-US" altLang="en-US" sz="2400" dirty="0">
              <a:solidFill>
                <a:srgbClr val="FF3300"/>
              </a:solidFill>
              <a:latin typeface="Times New Roman" panose="02020603050405020304" charset="0"/>
              <a:ea typeface="Times New Roman" panose="02020603050405020304" charset="0"/>
            </a:endParaRPr>
          </a:p>
        </p:txBody>
      </p:sp>
      <p:cxnSp>
        <p:nvCxnSpPr>
          <p:cNvPr id="3" name="Straight Connector 2"/>
          <p:cNvCxnSpPr/>
          <p:nvPr/>
        </p:nvCxnSpPr>
        <p:spPr>
          <a:xfrm flipH="1">
            <a:off x="3646805" y="4741545"/>
            <a:ext cx="152400" cy="576263"/>
          </a:xfrm>
          <a:prstGeom prst="line">
            <a:avLst/>
          </a:prstGeom>
          <a:ln w="28575">
            <a:solidFill>
              <a:srgbClr val="FF6600"/>
            </a:solidFill>
          </a:ln>
        </p:spPr>
        <p:style>
          <a:lnRef idx="1">
            <a:schemeClr val="accent1"/>
          </a:lnRef>
          <a:fillRef idx="0">
            <a:schemeClr val="accent1"/>
          </a:fillRef>
          <a:effectRef idx="0">
            <a:schemeClr val="accent1"/>
          </a:effectRef>
          <a:fontRef idx="minor">
            <a:schemeClr val="tx1"/>
          </a:fontRef>
        </p:style>
      </p:cxnSp>
      <p:sp>
        <p:nvSpPr>
          <p:cNvPr id="4" name="TextBox 10"/>
          <p:cNvSpPr txBox="1"/>
          <p:nvPr/>
        </p:nvSpPr>
        <p:spPr>
          <a:xfrm>
            <a:off x="4983798" y="4431665"/>
            <a:ext cx="838200" cy="461963"/>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Vế 2</a:t>
            </a:r>
            <a:endParaRPr lang="en-US" altLang="en-US" sz="2400" dirty="0">
              <a:solidFill>
                <a:srgbClr val="FF3300"/>
              </a:solidFill>
              <a:latin typeface="Times New Roman" panose="02020603050405020304" charset="0"/>
              <a:ea typeface="Times New Roman" panose="02020603050405020304" charset="0"/>
            </a:endParaRPr>
          </a:p>
        </p:txBody>
      </p:sp>
      <p:sp>
        <p:nvSpPr>
          <p:cNvPr id="6" name="TextBox 11"/>
          <p:cNvSpPr txBox="1"/>
          <p:nvPr/>
        </p:nvSpPr>
        <p:spPr>
          <a:xfrm>
            <a:off x="1635760" y="4431665"/>
            <a:ext cx="838200" cy="461963"/>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Vế 1</a:t>
            </a:r>
            <a:endParaRPr lang="en-US" altLang="en-US" sz="2400" dirty="0">
              <a:solidFill>
                <a:srgbClr val="FF3300"/>
              </a:solidFill>
              <a:latin typeface="Times New Roman" panose="02020603050405020304" charset="0"/>
              <a:ea typeface="Times New Roman" panose="02020603050405020304" charset="0"/>
            </a:endParaRPr>
          </a:p>
        </p:txBody>
      </p:sp>
      <p:sp>
        <p:nvSpPr>
          <p:cNvPr id="7" name="TextBox 12"/>
          <p:cNvSpPr txBox="1"/>
          <p:nvPr/>
        </p:nvSpPr>
        <p:spPr>
          <a:xfrm>
            <a:off x="1248410" y="5157788"/>
            <a:ext cx="838200" cy="461962"/>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CN 1</a:t>
            </a:r>
            <a:endParaRPr lang="en-US" altLang="en-US" sz="2400" dirty="0">
              <a:solidFill>
                <a:srgbClr val="FF3300"/>
              </a:solidFill>
              <a:latin typeface="Times New Roman" panose="02020603050405020304" charset="0"/>
              <a:ea typeface="Times New Roman" panose="02020603050405020304" charset="0"/>
            </a:endParaRPr>
          </a:p>
        </p:txBody>
      </p:sp>
      <p:sp>
        <p:nvSpPr>
          <p:cNvPr id="9" name="TextBox 13"/>
          <p:cNvSpPr txBox="1"/>
          <p:nvPr/>
        </p:nvSpPr>
        <p:spPr>
          <a:xfrm>
            <a:off x="2459355" y="5159058"/>
            <a:ext cx="914400" cy="460375"/>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VN 1</a:t>
            </a:r>
            <a:endParaRPr lang="en-US" altLang="en-US" sz="2400" dirty="0">
              <a:solidFill>
                <a:srgbClr val="FF3300"/>
              </a:solidFill>
              <a:latin typeface="Times New Roman" panose="02020603050405020304" charset="0"/>
              <a:ea typeface="Times New Roman" panose="02020603050405020304" charset="0"/>
            </a:endParaRPr>
          </a:p>
        </p:txBody>
      </p:sp>
      <p:sp>
        <p:nvSpPr>
          <p:cNvPr id="10" name="TextBox 14"/>
          <p:cNvSpPr txBox="1"/>
          <p:nvPr/>
        </p:nvSpPr>
        <p:spPr>
          <a:xfrm>
            <a:off x="4173220" y="5159058"/>
            <a:ext cx="838200" cy="461962"/>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CN 2</a:t>
            </a:r>
            <a:endParaRPr lang="en-US" altLang="en-US" sz="2400" dirty="0">
              <a:solidFill>
                <a:srgbClr val="FF3300"/>
              </a:solidFill>
              <a:latin typeface="Times New Roman" panose="02020603050405020304" charset="0"/>
              <a:ea typeface="Times New Roman" panose="02020603050405020304" charset="0"/>
            </a:endParaRPr>
          </a:p>
        </p:txBody>
      </p:sp>
      <p:sp>
        <p:nvSpPr>
          <p:cNvPr id="11" name="TextBox 16"/>
          <p:cNvSpPr txBox="1"/>
          <p:nvPr/>
        </p:nvSpPr>
        <p:spPr>
          <a:xfrm>
            <a:off x="7205345" y="5157788"/>
            <a:ext cx="1295400" cy="461962"/>
          </a:xfrm>
          <a:prstGeom prst="rect">
            <a:avLst/>
          </a:prstGeom>
          <a:noFill/>
          <a:ln w="9525">
            <a:noFill/>
          </a:ln>
        </p:spPr>
        <p:txBody>
          <a:bodyPr>
            <a:spAutoFit/>
          </a:bodyPr>
          <a:p>
            <a:r>
              <a:rPr lang="en-US" altLang="en-US" sz="2400" dirty="0">
                <a:solidFill>
                  <a:srgbClr val="FF3300"/>
                </a:solidFill>
                <a:latin typeface="Times New Roman" panose="02020603050405020304" charset="0"/>
                <a:cs typeface="Times New Roman" panose="02020603050405020304" charset="0"/>
              </a:rPr>
              <a:t>VN 2</a:t>
            </a:r>
            <a:endParaRPr lang="en-US" altLang="en-US" sz="2400" dirty="0">
              <a:solidFill>
                <a:srgbClr val="FF3300"/>
              </a:solidFill>
              <a:latin typeface="Times New Roman" panose="02020603050405020304" charset="0"/>
              <a:ea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3"/>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a:off x="0" y="0"/>
            <a:ext cx="2651760" cy="1279525"/>
          </a:xfrm>
          <a:prstGeom prst="rect">
            <a:avLst/>
          </a:prstGeom>
        </p:spPr>
      </p:pic>
      <p:sp>
        <p:nvSpPr>
          <p:cNvPr id="20" name="矩形 19"/>
          <p:cNvSpPr/>
          <p:nvPr/>
        </p:nvSpPr>
        <p:spPr>
          <a:xfrm>
            <a:off x="1431472" y="-2198914"/>
            <a:ext cx="1246414" cy="1839686"/>
          </a:xfrm>
          <a:prstGeom prst="rect">
            <a:avLst/>
          </a:prstGeom>
          <a:solidFill>
            <a:srgbClr val="4F70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2917372" y="-2198914"/>
            <a:ext cx="1246414" cy="1839686"/>
          </a:xfrm>
          <a:prstGeom prst="rect">
            <a:avLst/>
          </a:prstGeom>
          <a:solidFill>
            <a:srgbClr val="63C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4336205" y="-2165604"/>
            <a:ext cx="1246414" cy="1839686"/>
          </a:xfrm>
          <a:prstGeom prst="rect">
            <a:avLst/>
          </a:prstGeom>
          <a:solidFill>
            <a:srgbClr val="F4A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822105" y="-2165604"/>
            <a:ext cx="1246414" cy="1839686"/>
          </a:xfrm>
          <a:prstGeom prst="rect">
            <a:avLst/>
          </a:prstGeom>
          <a:solidFill>
            <a:srgbClr val="E36B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316727" y="-3477985"/>
            <a:ext cx="1246414" cy="1839686"/>
          </a:xfrm>
          <a:prstGeom prst="rect">
            <a:avLst/>
          </a:prstGeom>
          <a:solidFill>
            <a:srgbClr val="464A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p:nvSpPr>
        <p:spPr>
          <a:xfrm>
            <a:off x="2294165" y="-3477985"/>
            <a:ext cx="1246414" cy="1839686"/>
          </a:xfrm>
          <a:prstGeom prst="rect">
            <a:avLst/>
          </a:prstGeom>
          <a:solidFill>
            <a:srgbClr val="4E9B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a:picLocks noChangeAspect="1"/>
          </p:cNvPicPr>
          <p:nvPr/>
        </p:nvPicPr>
        <p:blipFill rotWithShape="1">
          <a:blip r:embed="rId2" cstate="print">
            <a:extLst>
              <a:ext uri="{28A0092B-C50C-407E-A947-70E740481C1C}">
                <a14:useLocalDpi xmlns:a14="http://schemas.microsoft.com/office/drawing/2010/main" val="0"/>
              </a:ext>
            </a:extLst>
          </a:blip>
          <a:srcRect l="38945" t="56338" r="27862" b="3098"/>
          <a:stretch>
            <a:fillRect/>
          </a:stretch>
        </p:blipFill>
        <p:spPr>
          <a:xfrm>
            <a:off x="2294255" y="0"/>
            <a:ext cx="7466965" cy="1279525"/>
          </a:xfrm>
          <a:prstGeom prst="rect">
            <a:avLst/>
          </a:prstGeom>
        </p:spPr>
      </p:pic>
      <p:pic>
        <p:nvPicPr>
          <p:cNvPr id="27" name="图片 26"/>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flipH="1">
            <a:off x="9531350" y="0"/>
            <a:ext cx="2651760" cy="1279525"/>
          </a:xfrm>
          <a:prstGeom prst="rect">
            <a:avLst/>
          </a:prstGeom>
        </p:spPr>
      </p:pic>
      <p:sp>
        <p:nvSpPr>
          <p:cNvPr id="3" name="Text Box 2"/>
          <p:cNvSpPr txBox="1"/>
          <p:nvPr/>
        </p:nvSpPr>
        <p:spPr>
          <a:xfrm>
            <a:off x="596900" y="2263140"/>
            <a:ext cx="10998835" cy="3538220"/>
          </a:xfrm>
          <a:prstGeom prst="rect">
            <a:avLst/>
          </a:prstGeom>
          <a:noFill/>
        </p:spPr>
        <p:txBody>
          <a:bodyPr wrap="square" rtlCol="0" anchor="t">
            <a:spAutoFit/>
          </a:bodyPr>
          <a:p>
            <a:r>
              <a:rPr lang="en-US" sz="2800" b="1">
                <a:latin typeface="Times New Roman" panose="02020603050405020304" charset="0"/>
                <a:cs typeface="Times New Roman" panose="02020603050405020304" charset="0"/>
              </a:rPr>
              <a:t>2. Thêm một vế câu vào chỗ trống để tạo thành câu ghép chỉ quan hệ tương phản: (Làm vở)</a:t>
            </a:r>
            <a:endParaRPr lang="en-US" sz="2800">
              <a:latin typeface="Times New Roman" panose="02020603050405020304" charset="0"/>
              <a:cs typeface="Times New Roman" panose="02020603050405020304" charset="0"/>
            </a:endParaRPr>
          </a:p>
          <a:p>
            <a:endParaRPr lang="en-US" sz="2800">
              <a:latin typeface="Times New Roman" panose="02020603050405020304" charset="0"/>
              <a:cs typeface="Times New Roman" panose="02020603050405020304" charset="0"/>
            </a:endParaRPr>
          </a:p>
          <a:p>
            <a:r>
              <a:rPr lang="en-US" sz="2800">
                <a:latin typeface="Times New Roman" panose="02020603050405020304" charset="0"/>
                <a:cs typeface="Times New Roman" panose="02020603050405020304" charset="0"/>
              </a:rPr>
              <a:t>a) Tuy hạn hán kéo dài...</a:t>
            </a:r>
            <a:endParaRPr lang="en-US" sz="2800">
              <a:latin typeface="Times New Roman" panose="02020603050405020304" charset="0"/>
              <a:cs typeface="Times New Roman" panose="02020603050405020304" charset="0"/>
            </a:endParaRPr>
          </a:p>
          <a:p>
            <a:endParaRPr lang="en-US" sz="2800">
              <a:latin typeface="Times New Roman" panose="02020603050405020304" charset="0"/>
              <a:cs typeface="Times New Roman" panose="02020603050405020304" charset="0"/>
            </a:endParaRPr>
          </a:p>
          <a:p>
            <a:r>
              <a:rPr lang="en-US" sz="2800">
                <a:latin typeface="Times New Roman" panose="02020603050405020304" charset="0"/>
                <a:cs typeface="Times New Roman" panose="02020603050405020304" charset="0"/>
              </a:rPr>
              <a:t>b) ... nhưng các cô vẫn miệt mài trên đồng ruộng.</a:t>
            </a:r>
            <a:endParaRPr lang="en-US" sz="2800">
              <a:latin typeface="Times New Roman" panose="02020603050405020304" charset="0"/>
              <a:cs typeface="Times New Roman" panose="02020603050405020304" charset="0"/>
            </a:endParaRPr>
          </a:p>
          <a:p>
            <a:endParaRPr lang="en-US" sz="2800">
              <a:latin typeface="Times New Roman" panose="02020603050405020304" charset="0"/>
              <a:cs typeface="Times New Roman" panose="02020603050405020304" charset="0"/>
            </a:endParaRPr>
          </a:p>
          <a:p>
            <a:pPr lvl="2"/>
            <a:endParaRPr lang="en-US" sz="2800">
              <a:latin typeface="Times New Roman" panose="02020603050405020304" charset="0"/>
              <a:cs typeface="Times New Roman" panose="02020603050405020304" charset="0"/>
            </a:endParaRPr>
          </a:p>
        </p:txBody>
      </p:sp>
      <p:sp>
        <p:nvSpPr>
          <p:cNvPr id="5" name="文本框 27"/>
          <p:cNvSpPr txBox="1"/>
          <p:nvPr/>
        </p:nvSpPr>
        <p:spPr>
          <a:xfrm>
            <a:off x="4514938" y="255045"/>
            <a:ext cx="3596640" cy="768350"/>
          </a:xfrm>
          <a:prstGeom prst="rect">
            <a:avLst/>
          </a:prstGeom>
          <a:noFill/>
        </p:spPr>
        <p:txBody>
          <a:bodyPr wrap="none" rtlCol="0">
            <a:spAutoFit/>
          </a:bodyPr>
          <a:p>
            <a:r>
              <a:rPr lang="en-US" sz="4400" b="1" dirty="0">
                <a:solidFill>
                  <a:srgbClr val="4F70B6"/>
                </a:solidFill>
                <a:latin typeface="Arial" panose="020B0604020202020204" pitchFamily="34" charset="0"/>
                <a:ea typeface="Arial" panose="020B0604020202020204" pitchFamily="34" charset="0"/>
              </a:rPr>
              <a:t>III. Luyện tập</a:t>
            </a:r>
            <a:endParaRPr lang="en-US" sz="4400" b="1" dirty="0">
              <a:solidFill>
                <a:srgbClr val="4F70B6"/>
              </a:solidFill>
              <a:latin typeface="Arial" panose="020B0604020202020204"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3"/>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a:off x="0" y="0"/>
            <a:ext cx="2651760" cy="1279525"/>
          </a:xfrm>
          <a:prstGeom prst="rect">
            <a:avLst/>
          </a:prstGeom>
        </p:spPr>
      </p:pic>
      <p:sp>
        <p:nvSpPr>
          <p:cNvPr id="20" name="矩形 19"/>
          <p:cNvSpPr/>
          <p:nvPr/>
        </p:nvSpPr>
        <p:spPr>
          <a:xfrm>
            <a:off x="1431472" y="-2198914"/>
            <a:ext cx="1246414" cy="1839686"/>
          </a:xfrm>
          <a:prstGeom prst="rect">
            <a:avLst/>
          </a:prstGeom>
          <a:solidFill>
            <a:srgbClr val="4F70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2917372" y="-2198914"/>
            <a:ext cx="1246414" cy="1839686"/>
          </a:xfrm>
          <a:prstGeom prst="rect">
            <a:avLst/>
          </a:prstGeom>
          <a:solidFill>
            <a:srgbClr val="63C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矩形 21"/>
          <p:cNvSpPr/>
          <p:nvPr/>
        </p:nvSpPr>
        <p:spPr>
          <a:xfrm>
            <a:off x="4336205" y="-2165604"/>
            <a:ext cx="1246414" cy="1839686"/>
          </a:xfrm>
          <a:prstGeom prst="rect">
            <a:avLst/>
          </a:prstGeom>
          <a:solidFill>
            <a:srgbClr val="F4A6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2"/>
          <p:cNvSpPr/>
          <p:nvPr/>
        </p:nvSpPr>
        <p:spPr>
          <a:xfrm>
            <a:off x="5822105" y="-2165604"/>
            <a:ext cx="1246414" cy="1839686"/>
          </a:xfrm>
          <a:prstGeom prst="rect">
            <a:avLst/>
          </a:prstGeom>
          <a:solidFill>
            <a:srgbClr val="E36B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p:nvSpPr>
        <p:spPr>
          <a:xfrm>
            <a:off x="316727" y="-3477985"/>
            <a:ext cx="1246414" cy="1839686"/>
          </a:xfrm>
          <a:prstGeom prst="rect">
            <a:avLst/>
          </a:prstGeom>
          <a:solidFill>
            <a:srgbClr val="464A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矩形 24"/>
          <p:cNvSpPr/>
          <p:nvPr/>
        </p:nvSpPr>
        <p:spPr>
          <a:xfrm>
            <a:off x="2294165" y="-3477985"/>
            <a:ext cx="1246414" cy="1839686"/>
          </a:xfrm>
          <a:prstGeom prst="rect">
            <a:avLst/>
          </a:prstGeom>
          <a:solidFill>
            <a:srgbClr val="4E9B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6" name="图片 25"/>
          <p:cNvPicPr>
            <a:picLocks noChangeAspect="1"/>
          </p:cNvPicPr>
          <p:nvPr/>
        </p:nvPicPr>
        <p:blipFill rotWithShape="1">
          <a:blip r:embed="rId2" cstate="print">
            <a:extLst>
              <a:ext uri="{28A0092B-C50C-407E-A947-70E740481C1C}">
                <a14:useLocalDpi xmlns:a14="http://schemas.microsoft.com/office/drawing/2010/main" val="0"/>
              </a:ext>
            </a:extLst>
          </a:blip>
          <a:srcRect l="38945" t="56338" r="27862" b="3098"/>
          <a:stretch>
            <a:fillRect/>
          </a:stretch>
        </p:blipFill>
        <p:spPr>
          <a:xfrm>
            <a:off x="2294255" y="0"/>
            <a:ext cx="7466965" cy="1279525"/>
          </a:xfrm>
          <a:prstGeom prst="rect">
            <a:avLst/>
          </a:prstGeom>
        </p:spPr>
      </p:pic>
      <p:pic>
        <p:nvPicPr>
          <p:cNvPr id="27" name="图片 26"/>
          <p:cNvPicPr>
            <a:picLocks noChangeAspect="1"/>
          </p:cNvPicPr>
          <p:nvPr/>
        </p:nvPicPr>
        <p:blipFill rotWithShape="1">
          <a:blip r:embed="rId1" cstate="print">
            <a:extLst>
              <a:ext uri="{28A0092B-C50C-407E-A947-70E740481C1C}">
                <a14:useLocalDpi xmlns:a14="http://schemas.microsoft.com/office/drawing/2010/main" val="0"/>
              </a:ext>
            </a:extLst>
          </a:blip>
          <a:srcRect l="3775" t="56338" r="27467" b="3098"/>
          <a:stretch>
            <a:fillRect/>
          </a:stretch>
        </p:blipFill>
        <p:spPr>
          <a:xfrm flipH="1">
            <a:off x="9531350" y="0"/>
            <a:ext cx="2651760" cy="1279525"/>
          </a:xfrm>
          <a:prstGeom prst="rect">
            <a:avLst/>
          </a:prstGeom>
        </p:spPr>
      </p:pic>
      <p:grpSp>
        <p:nvGrpSpPr>
          <p:cNvPr id="7" name="Group 6"/>
          <p:cNvGrpSpPr/>
          <p:nvPr/>
        </p:nvGrpSpPr>
        <p:grpSpPr>
          <a:xfrm>
            <a:off x="1060450" y="1764335"/>
            <a:ext cx="9982200" cy="5077435"/>
            <a:chOff x="769" y="3186"/>
            <a:chExt cx="15538" cy="7356"/>
          </a:xfrm>
        </p:grpSpPr>
        <p:sp>
          <p:nvSpPr>
            <p:cNvPr id="5" name="Rounded Rectangle 4"/>
            <p:cNvSpPr/>
            <p:nvPr/>
          </p:nvSpPr>
          <p:spPr>
            <a:xfrm>
              <a:off x="769" y="3284"/>
              <a:ext cx="15400" cy="713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p>
              <a:pPr algn="ctr"/>
              <a:endParaRPr lang="en-US"/>
            </a:p>
          </p:txBody>
        </p:sp>
        <p:sp>
          <p:nvSpPr>
            <p:cNvPr id="4" name="Text Box 3"/>
            <p:cNvSpPr txBox="1"/>
            <p:nvPr/>
          </p:nvSpPr>
          <p:spPr>
            <a:xfrm>
              <a:off x="908" y="3186"/>
              <a:ext cx="15399" cy="7356"/>
            </a:xfrm>
            <a:prstGeom prst="rect">
              <a:avLst/>
            </a:prstGeom>
            <a:noFill/>
          </p:spPr>
          <p:txBody>
            <a:bodyPr wrap="square" rtlCol="0" anchor="t">
              <a:spAutoFit/>
            </a:bodyPr>
            <a:p>
              <a:pPr algn="ctr" fontAlgn="auto">
                <a:lnSpc>
                  <a:spcPct val="150000"/>
                </a:lnSpc>
              </a:pPr>
              <a:r>
                <a:rPr lang="en-US" sz="2400" b="1" i="1">
                  <a:latin typeface="Times New Roman" panose="02020603050405020304" charset="0"/>
                  <a:cs typeface="Times New Roman" panose="02020603050405020304" charset="0"/>
                </a:rPr>
                <a:t>Chủ ngữ ở đâu?</a:t>
              </a:r>
              <a:endParaRPr lang="en-US" sz="2400">
                <a:latin typeface="Times New Roman" panose="02020603050405020304" charset="0"/>
                <a:cs typeface="Times New Roman" panose="02020603050405020304" charset="0"/>
              </a:endParaRPr>
            </a:p>
            <a:p>
              <a:pPr fontAlgn="auto">
                <a:lnSpc>
                  <a:spcPct val="150000"/>
                </a:lnSpc>
              </a:pPr>
              <a:r>
                <a:rPr lang="en-US" sz="2400">
                  <a:latin typeface="Times New Roman" panose="02020603050405020304" charset="0"/>
                  <a:cs typeface="Times New Roman" panose="02020603050405020304" charset="0"/>
                </a:rPr>
                <a:t>  Cô giáo viết lên bảng một câu ghép:</a:t>
              </a:r>
              <a:endParaRPr lang="en-US" sz="2400">
                <a:latin typeface="Times New Roman" panose="02020603050405020304" charset="0"/>
                <a:cs typeface="Times New Roman" panose="02020603050405020304" charset="0"/>
              </a:endParaRPr>
            </a:p>
            <a:p>
              <a:pPr fontAlgn="auto">
                <a:lnSpc>
                  <a:spcPct val="150000"/>
                </a:lnSpc>
              </a:pPr>
              <a:r>
                <a:rPr lang="en-US" sz="2400">
                  <a:solidFill>
                    <a:srgbClr val="FF0000"/>
                  </a:solidFill>
                  <a:latin typeface="Times New Roman" panose="02020603050405020304" charset="0"/>
                  <a:cs typeface="Times New Roman" panose="02020603050405020304" charset="0"/>
                </a:rPr>
                <a:t>"Mặc dù tên cướp rất hung hăng, gian xảo nhưng cuối cùng hắn vẫn phải đưa</a:t>
              </a:r>
              <a:endParaRPr lang="en-US" sz="2400">
                <a:solidFill>
                  <a:srgbClr val="FF0000"/>
                </a:solidFill>
                <a:latin typeface="Times New Roman" panose="02020603050405020304" charset="0"/>
                <a:cs typeface="Times New Roman" panose="02020603050405020304" charset="0"/>
              </a:endParaRPr>
            </a:p>
            <a:p>
              <a:pPr fontAlgn="auto">
                <a:lnSpc>
                  <a:spcPct val="150000"/>
                </a:lnSpc>
              </a:pPr>
              <a:r>
                <a:rPr lang="en-US" sz="2400">
                  <a:solidFill>
                    <a:srgbClr val="FF0000"/>
                  </a:solidFill>
                  <a:latin typeface="Times New Roman" panose="02020603050405020304" charset="0"/>
                  <a:cs typeface="Times New Roman" panose="02020603050405020304" charset="0"/>
                </a:rPr>
                <a:t> hai tay vào còng số 8".</a:t>
              </a:r>
              <a:endParaRPr lang="en-US" sz="2400">
                <a:solidFill>
                  <a:srgbClr val="FF0000"/>
                </a:solidFill>
                <a:latin typeface="Times New Roman" panose="02020603050405020304" charset="0"/>
                <a:cs typeface="Times New Roman" panose="02020603050405020304" charset="0"/>
              </a:endParaRPr>
            </a:p>
            <a:p>
              <a:pPr fontAlgn="auto">
                <a:lnSpc>
                  <a:spcPct val="150000"/>
                </a:lnSpc>
              </a:pPr>
              <a:r>
                <a:rPr lang="en-US" sz="2400">
                  <a:latin typeface="Times New Roman" panose="02020603050405020304" charset="0"/>
                  <a:cs typeface="Times New Roman" panose="02020603050405020304" charset="0"/>
                </a:rPr>
                <a:t>Rồi cô hỏi:</a:t>
              </a:r>
              <a:endParaRPr lang="en-US" sz="2400">
                <a:latin typeface="Times New Roman" panose="02020603050405020304" charset="0"/>
                <a:cs typeface="Times New Roman" panose="02020603050405020304" charset="0"/>
              </a:endParaRPr>
            </a:p>
            <a:p>
              <a:pPr fontAlgn="auto">
                <a:lnSpc>
                  <a:spcPct val="150000"/>
                </a:lnSpc>
              </a:pPr>
              <a:r>
                <a:rPr lang="en-US" sz="2400">
                  <a:latin typeface="Times New Roman" panose="02020603050405020304" charset="0"/>
                  <a:cs typeface="Times New Roman" panose="02020603050405020304" charset="0"/>
                </a:rPr>
                <a:t>- Em nào cho cô biết chủ ngữ của câu trên ở đâu?</a:t>
              </a:r>
              <a:endParaRPr lang="en-US" sz="2400">
                <a:latin typeface="Times New Roman" panose="02020603050405020304" charset="0"/>
                <a:cs typeface="Times New Roman" panose="02020603050405020304" charset="0"/>
              </a:endParaRPr>
            </a:p>
            <a:p>
              <a:pPr fontAlgn="auto">
                <a:lnSpc>
                  <a:spcPct val="150000"/>
                </a:lnSpc>
              </a:pPr>
              <a:r>
                <a:rPr lang="en-US" sz="2400">
                  <a:latin typeface="Times New Roman" panose="02020603050405020304" charset="0"/>
                  <a:cs typeface="Times New Roman" panose="02020603050405020304" charset="0"/>
                </a:rPr>
                <a:t>Hùng nhanh nhảu:</a:t>
              </a:r>
              <a:endParaRPr lang="en-US" sz="2400">
                <a:latin typeface="Times New Roman" panose="02020603050405020304" charset="0"/>
                <a:cs typeface="Times New Roman" panose="02020603050405020304" charset="0"/>
              </a:endParaRPr>
            </a:p>
            <a:p>
              <a:pPr fontAlgn="auto">
                <a:lnSpc>
                  <a:spcPct val="150000"/>
                </a:lnSpc>
              </a:pPr>
              <a:r>
                <a:rPr lang="en-US" sz="2400">
                  <a:latin typeface="Times New Roman" panose="02020603050405020304" charset="0"/>
                  <a:cs typeface="Times New Roman" panose="02020603050405020304" charset="0"/>
                </a:rPr>
                <a:t>- Thưa cô, chủ ngữ đang ở trong nhà giam ạ.</a:t>
              </a:r>
              <a:endParaRPr lang="en-US" sz="2400">
                <a:latin typeface="Times New Roman" panose="02020603050405020304" charset="0"/>
                <a:cs typeface="Times New Roman" panose="02020603050405020304" charset="0"/>
              </a:endParaRPr>
            </a:p>
            <a:p>
              <a:pPr fontAlgn="auto">
                <a:lnSpc>
                  <a:spcPct val="150000"/>
                </a:lnSpc>
              </a:pPr>
              <a:r>
                <a:rPr lang="en-US" sz="2400">
                  <a:latin typeface="Times New Roman" panose="02020603050405020304" charset="0"/>
                  <a:cs typeface="Times New Roman" panose="02020603050405020304" charset="0"/>
                </a:rPr>
                <a:t>                                                                                      Phạm Hải Lê Châu</a:t>
              </a:r>
              <a:endParaRPr lang="en-US" sz="2400">
                <a:latin typeface="Times New Roman" panose="02020603050405020304" charset="0"/>
                <a:cs typeface="Times New Roman" panose="02020603050405020304" charset="0"/>
              </a:endParaRPr>
            </a:p>
          </p:txBody>
        </p:sp>
      </p:grpSp>
      <p:sp>
        <p:nvSpPr>
          <p:cNvPr id="6" name="Text Box 5"/>
          <p:cNvSpPr txBox="1"/>
          <p:nvPr/>
        </p:nvSpPr>
        <p:spPr>
          <a:xfrm>
            <a:off x="247650" y="1323975"/>
            <a:ext cx="11874500" cy="521970"/>
          </a:xfrm>
          <a:prstGeom prst="rect">
            <a:avLst/>
          </a:prstGeom>
          <a:noFill/>
        </p:spPr>
        <p:txBody>
          <a:bodyPr wrap="square" rtlCol="0" anchor="t">
            <a:spAutoFit/>
          </a:bodyPr>
          <a:p>
            <a:r>
              <a:rPr lang="en-US" sz="2800" b="1">
                <a:latin typeface="Times New Roman" panose="02020603050405020304" charset="0"/>
                <a:cs typeface="Times New Roman" panose="02020603050405020304" charset="0"/>
                <a:sym typeface="+mn-ea"/>
              </a:rPr>
              <a:t>3. Tìm chủ ngữ, vị ngữ của mỗi vế câu ghép trong mẩu chuyện sau: (Làm vở)</a:t>
            </a:r>
            <a:endParaRPr lang="en-US" sz="2800" b="1">
              <a:latin typeface="Times New Roman" panose="02020603050405020304" charset="0"/>
              <a:cs typeface="Times New Roman" panose="02020603050405020304" charset="0"/>
              <a:sym typeface="+mn-ea"/>
            </a:endParaRPr>
          </a:p>
        </p:txBody>
      </p:sp>
      <p:sp>
        <p:nvSpPr>
          <p:cNvPr id="3" name="文本框 27"/>
          <p:cNvSpPr txBox="1"/>
          <p:nvPr/>
        </p:nvSpPr>
        <p:spPr>
          <a:xfrm>
            <a:off x="4514938" y="255045"/>
            <a:ext cx="3596640" cy="768350"/>
          </a:xfrm>
          <a:prstGeom prst="rect">
            <a:avLst/>
          </a:prstGeom>
          <a:noFill/>
        </p:spPr>
        <p:txBody>
          <a:bodyPr wrap="none" rtlCol="0">
            <a:spAutoFit/>
          </a:bodyPr>
          <a:p>
            <a:r>
              <a:rPr lang="en-US" sz="4400" b="1" dirty="0">
                <a:solidFill>
                  <a:srgbClr val="4F70B6"/>
                </a:solidFill>
                <a:latin typeface="Arial" panose="020B0604020202020204" pitchFamily="34" charset="0"/>
                <a:ea typeface="Arial" panose="020B0604020202020204" pitchFamily="34" charset="0"/>
              </a:rPr>
              <a:t>III. Luyện tập</a:t>
            </a:r>
            <a:endParaRPr lang="en-US" sz="4400" b="1" dirty="0">
              <a:solidFill>
                <a:srgbClr val="4F70B6"/>
              </a:solidFill>
              <a:latin typeface="Arial" panose="020B0604020202020204" pitchFamily="34" charset="0"/>
              <a:ea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3"/>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2519</Words>
  <Application>WPS Presentation</Application>
  <PresentationFormat>宽屏</PresentationFormat>
  <Paragraphs>121</Paragraphs>
  <Slides>10</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10</vt:i4>
      </vt:variant>
    </vt:vector>
  </HeadingPairs>
  <TitlesOfParts>
    <vt:vector size="23" baseType="lpstr">
      <vt:lpstr>Arial</vt:lpstr>
      <vt:lpstr>SimSun</vt:lpstr>
      <vt:lpstr>Wingdings</vt:lpstr>
      <vt:lpstr>Aharoni</vt:lpstr>
      <vt:lpstr>Signika</vt:lpstr>
      <vt:lpstr>Times New Roman</vt:lpstr>
      <vt:lpstr>Verdana</vt:lpstr>
      <vt:lpstr>Microsoft YaHei</vt:lpstr>
      <vt:lpstr>Arial Unicode MS</vt:lpstr>
      <vt:lpstr>等线 Light</vt:lpstr>
      <vt:lpstr>等线</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PC</dc:creator>
  <cp:lastModifiedBy>Hiền Hiền</cp:lastModifiedBy>
  <cp:revision>71</cp:revision>
  <dcterms:created xsi:type="dcterms:W3CDTF">2018-12-06T12:16:00Z</dcterms:created>
  <dcterms:modified xsi:type="dcterms:W3CDTF">2021-02-04T03:25:00Z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1033-11.2.0.9937</vt:lpwstr>
  </property>
</Properties>
</file>