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73" r:id="rId3"/>
    <p:sldId id="258" r:id="rId4"/>
    <p:sldId id="259" r:id="rId5"/>
    <p:sldId id="272" r:id="rId7"/>
    <p:sldId id="264" r:id="rId8"/>
    <p:sldId id="260" r:id="rId9"/>
    <p:sldId id="261" r:id="rId10"/>
    <p:sldId id="262" r:id="rId11"/>
    <p:sldId id="263" r:id="rId12"/>
    <p:sldId id="271" r:id="rId13"/>
    <p:sldId id="275" r:id="rId14"/>
    <p:sldId id="276" r:id="rId15"/>
    <p:sldId id="269" r:id="rId16"/>
    <p:sldId id="267" r:id="rId17"/>
    <p:sldId id="270"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a:srgbClr val="32DA46"/>
    <a:srgbClr val="00FFFF"/>
    <a:srgbClr val="00FF00"/>
    <a:srgbClr val="FF0066"/>
    <a:srgbClr val="8A9E24"/>
    <a:srgbClr val="FFFF00"/>
    <a:srgbClr val="B20E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06" autoAdjust="0"/>
    <p:restoredTop sz="93656" autoAdjust="0"/>
  </p:normalViewPr>
  <p:slideViewPr>
    <p:cSldViewPr>
      <p:cViewPr>
        <p:scale>
          <a:sx n="80" d="100"/>
          <a:sy n="80" d="100"/>
        </p:scale>
        <p:origin x="-876"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notesMaster" Target="notesMasters/notesMaster1.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0719658B-26D0-4FA0-95B1-83645721603E}" type="datetimeFigureOut">
              <a:rPr lang="en-US"/>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endParaRPr lang="en-US" noProof="0" smtClean="0"/>
          </a:p>
          <a:p>
            <a:pPr lvl="1"/>
            <a:r>
              <a:rPr lang="en-US" noProof="0" smtClean="0"/>
              <a:t>Second level</a:t>
            </a:r>
            <a:endParaRPr lang="en-US" noProof="0" smtClean="0"/>
          </a:p>
          <a:p>
            <a:pPr lvl="2"/>
            <a:r>
              <a:rPr lang="en-US" noProof="0" smtClean="0"/>
              <a:t>Third level</a:t>
            </a:r>
            <a:endParaRPr lang="en-US" noProof="0" smtClean="0"/>
          </a:p>
          <a:p>
            <a:pPr lvl="3"/>
            <a:r>
              <a:rPr lang="en-US" noProof="0" smtClean="0"/>
              <a:t>Fourth level</a:t>
            </a:r>
            <a:endParaRPr lang="en-US" noProof="0" smtClean="0"/>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5EA0EC4F-D120-4C50-93BE-8377AB93B89C}" type="slidenum">
              <a:rPr lang="en-US"/>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ln>
        </p:spPr>
      </p:sp>
      <p:sp>
        <p:nvSpPr>
          <p:cNvPr id="18434" name="Notes Placeholder 2"/>
          <p:cNvSpPr>
            <a:spLocks noGrp="1"/>
          </p:cNvSpPr>
          <p:nvPr>
            <p:ph type="body" idx="1"/>
          </p:nvPr>
        </p:nvSpPr>
        <p:spPr bwMode="auto">
          <a:noFill/>
        </p:spPr>
        <p:txBody>
          <a:bodyPr wrap="square" numCol="1" anchor="t" anchorCtr="0" compatLnSpc="1"/>
          <a:lstStyle/>
          <a:p>
            <a:pPr>
              <a:spcBef>
                <a:spcPct val="0"/>
              </a:spcBef>
            </a:pPr>
            <a:endParaRPr lang="en-US" smtClean="0"/>
          </a:p>
        </p:txBody>
      </p:sp>
      <p:sp>
        <p:nvSpPr>
          <p:cNvPr id="18435" name="Slide Number Placeholder 3"/>
          <p:cNvSpPr>
            <a:spLocks noGrp="1"/>
          </p:cNvSpPr>
          <p:nvPr>
            <p:ph type="sldNum" sz="quarter" idx="5"/>
          </p:nvPr>
        </p:nvSpPr>
        <p:spPr bwMode="auto">
          <a:noFill/>
          <a:ln>
            <a:miter lim="800000"/>
          </a:ln>
        </p:spPr>
        <p:txBody>
          <a:bodyPr wrap="square" numCol="1" anchorCtr="0" compatLnSpc="1"/>
          <a:lstStyle/>
          <a:p>
            <a:pPr fontAlgn="base">
              <a:spcBef>
                <a:spcPct val="0"/>
              </a:spcBef>
              <a:spcAft>
                <a:spcPct val="0"/>
              </a:spcAft>
            </a:pPr>
            <a:fld id="{D7639F0C-B322-4DB7-8C76-1649BE55A76E}" type="slidenum">
              <a:rPr lang="en-US"/>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4396564-3D9E-4E54-B1A5-FF1002EF5B4E}" type="datetimeFigureOut">
              <a:rPr lang="en-US"/>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0AA32DA-E430-49FD-81C2-D9FDE50C949F}" type="slidenum">
              <a:rPr lang="en-US"/>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97801C3-514E-49A2-BF8C-EA7FC6E92C9E}" type="datetimeFigureOut">
              <a:rPr lang="en-US"/>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19ED440-33E3-4832-BDE3-EDEB04315D2D}" type="slidenum">
              <a:rPr lang="en-US"/>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3C02214-A064-4FC2-9E8F-9CF5C1BC6F5E}" type="datetimeFigureOut">
              <a:rPr lang="en-US"/>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B0957D3-D64A-4620-A138-D49906CFB7A1}" type="slidenum">
              <a:rPr lang="en-US"/>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B294E94-E808-4236-87BF-AC2AD7523ECA}" type="datetimeFigureOut">
              <a:rPr lang="en-US"/>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C2FB492-3132-4A4D-AA19-ABEFBF29384B}" type="slidenum">
              <a:rPr lang="en-US"/>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lvl1pPr>
              <a:defRPr/>
            </a:lvl1pPr>
          </a:lstStyle>
          <a:p>
            <a:pPr>
              <a:defRPr/>
            </a:pPr>
            <a:fld id="{61CABF00-0152-467D-A058-55716A5E1493}" type="datetimeFigureOut">
              <a:rPr lang="en-US"/>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7DDA705-53DA-41BC-81D6-00F81129C987}" type="slidenum">
              <a:rPr lang="en-US"/>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B856D121-8D9D-4232-8090-EB591F21CDAC}" type="datetimeFigureOut">
              <a:rPr lang="en-US"/>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61510E2-BD27-4E68-AC52-3DD5A0A53509}" type="slidenum">
              <a:rPr lang="en-US"/>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8DFA475D-5154-48AE-85EA-614741941BE5}" type="datetimeFigureOut">
              <a:rPr lang="en-US"/>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82E34AD-7F2F-44D7-B187-D97699D98938}" type="slidenum">
              <a:rPr lang="en-US"/>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F096133-F544-43EA-B179-62001340CDFD}" type="datetimeFigureOut">
              <a:rPr lang="en-US"/>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AAFD23A-DBF5-4400-B218-D6FC7B498A2E}" type="slidenum">
              <a:rPr lang="en-US"/>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DB8D84F-444B-4FB5-9800-1554B8499D72}" type="datetimeFigureOut">
              <a:rPr lang="en-US"/>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2318E7E-50EC-45E4-882D-8899476DBBF2}" type="slidenum">
              <a:rPr lang="en-US"/>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3"/>
          <p:cNvSpPr>
            <a:spLocks noGrp="1"/>
          </p:cNvSpPr>
          <p:nvPr>
            <p:ph type="dt" sz="half" idx="10"/>
          </p:nvPr>
        </p:nvSpPr>
        <p:spPr/>
        <p:txBody>
          <a:bodyPr/>
          <a:lstStyle>
            <a:lvl1pPr>
              <a:defRPr/>
            </a:lvl1pPr>
          </a:lstStyle>
          <a:p>
            <a:pPr>
              <a:defRPr/>
            </a:pPr>
            <a:fld id="{85B206D7-E752-4899-A28C-0DE0C145BDAF}" type="datetimeFigureOut">
              <a:rPr lang="en-US"/>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9ACC94C-D262-41BE-8F9D-6F47659E44A3}" type="slidenum">
              <a:rPr lang="en-US"/>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3"/>
          <p:cNvSpPr>
            <a:spLocks noGrp="1"/>
          </p:cNvSpPr>
          <p:nvPr>
            <p:ph type="dt" sz="half" idx="10"/>
          </p:nvPr>
        </p:nvSpPr>
        <p:spPr/>
        <p:txBody>
          <a:bodyPr/>
          <a:lstStyle>
            <a:lvl1pPr>
              <a:defRPr/>
            </a:lvl1pPr>
          </a:lstStyle>
          <a:p>
            <a:pPr>
              <a:defRPr/>
            </a:pPr>
            <a:fld id="{C2155A2A-0A24-4711-92D3-1B78ED7E0D65}" type="datetimeFigureOut">
              <a:rPr lang="en-US"/>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55CAAA9-CC06-498B-8800-ED0E33AF9285}" type="slidenum">
              <a:rPr lang="en-US"/>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ln>
        </p:spPr>
        <p:txBody>
          <a:bodyPr vert="horz" wrap="square" lIns="91440" tIns="45720" rIns="91440" bIns="45720" numCol="1" anchor="ctr" anchorCtr="0" compatLnSpc="1"/>
          <a:lstStyle/>
          <a:p>
            <a:pPr lvl="0"/>
            <a:r>
              <a:rPr lang="en-US" smtClean="0"/>
              <a:t>Click to edit Master title style</a:t>
            </a:r>
            <a:endParaRPr lang="en-US"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ln>
        </p:spPr>
        <p:txBody>
          <a:bodyPr vert="horz" wrap="square" lIns="91440" tIns="45720" rIns="91440" bIns="45720" numCol="1" anchor="t" anchorCtr="0" compatLnSpc="1"/>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8C698608-BC6F-44E5-9841-9B3CC1B71CAC}" type="datetimeFigureOut">
              <a:rPr lang="en-US"/>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0D6A6592-D44E-4A80-B457-6935F8B53918}" type="slidenum">
              <a:rPr lang="en-US"/>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image" Target="../media/image3.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7.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5.jpeg"/><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6.jpe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a:spLocks noChangeArrowheads="1"/>
          </p:cNvSpPr>
          <p:nvPr/>
        </p:nvSpPr>
        <p:spPr bwMode="auto">
          <a:xfrm>
            <a:off x="609600" y="1371283"/>
            <a:ext cx="7620000" cy="2584450"/>
          </a:xfrm>
          <a:prstGeom prst="rect">
            <a:avLst/>
          </a:prstGeom>
          <a:noFill/>
          <a:ln w="9525">
            <a:noFill/>
            <a:miter lim="800000"/>
          </a:ln>
        </p:spPr>
        <p:txBody>
          <a:bodyPr>
            <a:spAutoFit/>
          </a:bodyPr>
          <a:lstStyle/>
          <a:p>
            <a:r>
              <a:rPr lang="en-US" sz="4000" b="1">
                <a:solidFill>
                  <a:srgbClr val="00B0F0"/>
                </a:solidFill>
                <a:latin typeface="Times New Roman" panose="02020603050405020304" pitchFamily="18" charset="0"/>
                <a:cs typeface="Times New Roman" panose="02020603050405020304" pitchFamily="18" charset="0"/>
              </a:rPr>
              <a:t>                Kiểm tra bài cũ </a:t>
            </a:r>
            <a:endParaRPr lang="en-US" sz="4000" b="1">
              <a:solidFill>
                <a:srgbClr val="00B0F0"/>
              </a:solidFill>
              <a:latin typeface="Times New Roman" panose="02020603050405020304" pitchFamily="18" charset="0"/>
              <a:cs typeface="Times New Roman" panose="02020603050405020304" pitchFamily="18" charset="0"/>
            </a:endParaRPr>
          </a:p>
          <a:p>
            <a:endParaRPr lang="en-US" sz="4000" b="1">
              <a:solidFill>
                <a:srgbClr val="00B0F0"/>
              </a:solidFill>
              <a:latin typeface="Times New Roman" panose="02020603050405020304" pitchFamily="18" charset="0"/>
              <a:cs typeface="Times New Roman" panose="02020603050405020304" pitchFamily="18" charset="0"/>
            </a:endParaRPr>
          </a:p>
          <a:p>
            <a:r>
              <a:rPr lang="en-US" sz="3200" b="1">
                <a:solidFill>
                  <a:srgbClr val="FF0000"/>
                </a:solidFill>
                <a:latin typeface="Times New Roman" panose="02020603050405020304" pitchFamily="18" charset="0"/>
                <a:cs typeface="Times New Roman" panose="02020603050405020304" pitchFamily="18" charset="0"/>
              </a:rPr>
              <a:t>      Hãy kể lại một việc làm thể hiện lòng biết ơn các thương binh, liệt sĩ.</a:t>
            </a:r>
            <a:endParaRPr lang="en-US" sz="3200" b="1">
              <a:solidFill>
                <a:srgbClr val="FF0000"/>
              </a:solidFill>
              <a:latin typeface="Times New Roman" panose="02020603050405020304" pitchFamily="18" charset="0"/>
              <a:cs typeface="Times New Roman" panose="02020603050405020304" pitchFamily="18" charset="0"/>
            </a:endParaRPr>
          </a:p>
          <a:p>
            <a:endParaRPr lang="en-US">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ình0063.jpg"/>
          <p:cNvPicPr>
            <a:picLocks noChangeAspect="1"/>
          </p:cNvPicPr>
          <p:nvPr/>
        </p:nvPicPr>
        <p:blipFill>
          <a:blip r:embed="rId1">
            <a:lum bright="-20000"/>
          </a:blip>
          <a:stretch>
            <a:fillRect/>
          </a:stretch>
        </p:blipFill>
        <p:spPr>
          <a:xfrm>
            <a:off x="228600" y="685800"/>
            <a:ext cx="4114800" cy="2514600"/>
          </a:xfrm>
          <a:prstGeom prst="rect">
            <a:avLst/>
          </a:prstGeom>
          <a:ln>
            <a:noFill/>
          </a:ln>
          <a:effectLst>
            <a:softEdge rad="112500"/>
          </a:effectLst>
        </p:spPr>
      </p:pic>
      <p:sp>
        <p:nvSpPr>
          <p:cNvPr id="6" name="TextBox 5"/>
          <p:cNvSpPr txBox="1">
            <a:spLocks noChangeArrowheads="1"/>
          </p:cNvSpPr>
          <p:nvPr/>
        </p:nvSpPr>
        <p:spPr bwMode="auto">
          <a:xfrm>
            <a:off x="609600" y="3124200"/>
            <a:ext cx="2906713" cy="400050"/>
          </a:xfrm>
          <a:prstGeom prst="rect">
            <a:avLst/>
          </a:prstGeom>
          <a:noFill/>
          <a:ln w="9525">
            <a:noFill/>
            <a:miter lim="800000"/>
          </a:ln>
        </p:spPr>
        <p:txBody>
          <a:bodyPr wrap="none">
            <a:spAutoFit/>
          </a:bodyPr>
          <a:lstStyle/>
          <a:p>
            <a:r>
              <a:rPr lang="en-US" sz="2000" b="1">
                <a:solidFill>
                  <a:srgbClr val="0070C0"/>
                </a:solidFill>
                <a:latin typeface="Times New Roman" panose="02020603050405020304" pitchFamily="18" charset="0"/>
                <a:cs typeface="Times New Roman" panose="02020603050405020304" pitchFamily="18" charset="0"/>
              </a:rPr>
              <a:t>Người này ra sức chối….</a:t>
            </a:r>
            <a:endParaRPr lang="en-US" sz="2000" b="1">
              <a:solidFill>
                <a:srgbClr val="0070C0"/>
              </a:solidFill>
              <a:latin typeface="Times New Roman" panose="02020603050405020304" pitchFamily="18" charset="0"/>
              <a:cs typeface="Times New Roman" panose="02020603050405020304" pitchFamily="18" charset="0"/>
            </a:endParaRPr>
          </a:p>
        </p:txBody>
      </p:sp>
      <p:pic>
        <p:nvPicPr>
          <p:cNvPr id="7" name="Picture 6" descr="Hình0067.jpg"/>
          <p:cNvPicPr>
            <a:picLocks noChangeAspect="1"/>
          </p:cNvPicPr>
          <p:nvPr/>
        </p:nvPicPr>
        <p:blipFill>
          <a:blip r:embed="rId2">
            <a:lum bright="-30000"/>
          </a:blip>
          <a:stretch>
            <a:fillRect/>
          </a:stretch>
        </p:blipFill>
        <p:spPr>
          <a:xfrm>
            <a:off x="4648200" y="3429000"/>
            <a:ext cx="4191000" cy="2514600"/>
          </a:xfrm>
          <a:prstGeom prst="rect">
            <a:avLst/>
          </a:prstGeom>
          <a:ln>
            <a:noFill/>
          </a:ln>
          <a:effectLst>
            <a:softEdge rad="112500"/>
          </a:effectLst>
        </p:spPr>
      </p:pic>
      <p:sp>
        <p:nvSpPr>
          <p:cNvPr id="8" name="TextBox 7"/>
          <p:cNvSpPr txBox="1">
            <a:spLocks noChangeArrowheads="1"/>
          </p:cNvSpPr>
          <p:nvPr/>
        </p:nvSpPr>
        <p:spPr bwMode="auto">
          <a:xfrm>
            <a:off x="4648200" y="3124200"/>
            <a:ext cx="4391025" cy="400050"/>
          </a:xfrm>
          <a:prstGeom prst="rect">
            <a:avLst/>
          </a:prstGeom>
          <a:noFill/>
          <a:ln w="9525">
            <a:noFill/>
            <a:miter lim="800000"/>
          </a:ln>
        </p:spPr>
        <p:txBody>
          <a:bodyPr wrap="none">
            <a:spAutoFit/>
          </a:bodyPr>
          <a:lstStyle/>
          <a:p>
            <a:r>
              <a:rPr lang="en-US" sz="2000" b="1">
                <a:solidFill>
                  <a:srgbClr val="0070C0"/>
                </a:solidFill>
                <a:latin typeface="Times New Roman" panose="02020603050405020304" pitchFamily="18" charset="0"/>
                <a:cs typeface="Times New Roman" panose="02020603050405020304" pitchFamily="18" charset="0"/>
              </a:rPr>
              <a:t>Quan sai người múc một chậu nước….</a:t>
            </a:r>
            <a:endParaRPr lang="en-US" sz="2000" b="1">
              <a:solidFill>
                <a:srgbClr val="0070C0"/>
              </a:solidFill>
              <a:latin typeface="Times New Roman" panose="02020603050405020304" pitchFamily="18" charset="0"/>
              <a:cs typeface="Times New Roman" panose="02020603050405020304" pitchFamily="18" charset="0"/>
            </a:endParaRPr>
          </a:p>
        </p:txBody>
      </p:sp>
      <p:pic>
        <p:nvPicPr>
          <p:cNvPr id="9" name="Picture 8" descr="Hình0064.jpg"/>
          <p:cNvPicPr>
            <a:picLocks noChangeAspect="1"/>
          </p:cNvPicPr>
          <p:nvPr/>
        </p:nvPicPr>
        <p:blipFill>
          <a:blip r:embed="rId3">
            <a:lum bright="-30000"/>
          </a:blip>
          <a:stretch>
            <a:fillRect/>
          </a:stretch>
        </p:blipFill>
        <p:spPr>
          <a:xfrm>
            <a:off x="4648200" y="685800"/>
            <a:ext cx="4114800" cy="2514600"/>
          </a:xfrm>
          <a:prstGeom prst="rect">
            <a:avLst/>
          </a:prstGeom>
          <a:ln>
            <a:noFill/>
          </a:ln>
          <a:effectLst>
            <a:softEdge rad="112500"/>
          </a:effectLst>
        </p:spPr>
      </p:pic>
      <p:sp>
        <p:nvSpPr>
          <p:cNvPr id="10" name="TextBox 9"/>
          <p:cNvSpPr txBox="1">
            <a:spLocks noChangeArrowheads="1"/>
          </p:cNvSpPr>
          <p:nvPr/>
        </p:nvSpPr>
        <p:spPr bwMode="auto">
          <a:xfrm>
            <a:off x="304800" y="6019800"/>
            <a:ext cx="4065588" cy="400050"/>
          </a:xfrm>
          <a:prstGeom prst="rect">
            <a:avLst/>
          </a:prstGeom>
          <a:noFill/>
          <a:ln w="9525">
            <a:noFill/>
            <a:miter lim="800000"/>
          </a:ln>
        </p:spPr>
        <p:txBody>
          <a:bodyPr wrap="none">
            <a:spAutoFit/>
          </a:bodyPr>
          <a:lstStyle/>
          <a:p>
            <a:r>
              <a:rPr lang="en-US" sz="2000" b="1">
                <a:solidFill>
                  <a:srgbClr val="0070C0"/>
                </a:solidFill>
                <a:latin typeface="Times New Roman" panose="02020603050405020304" pitchFamily="18" charset="0"/>
                <a:cs typeface="Times New Roman" panose="02020603050405020304" pitchFamily="18" charset="0"/>
              </a:rPr>
              <a:t>Quân sĩ cải trang thành dân phu….</a:t>
            </a:r>
            <a:endParaRPr lang="en-US" sz="2000" b="1">
              <a:solidFill>
                <a:srgbClr val="0070C0"/>
              </a:solidFill>
              <a:latin typeface="Times New Roman" panose="02020603050405020304" pitchFamily="18" charset="0"/>
              <a:cs typeface="Times New Roman" panose="02020603050405020304" pitchFamily="18" charset="0"/>
            </a:endParaRPr>
          </a:p>
        </p:txBody>
      </p:sp>
      <p:pic>
        <p:nvPicPr>
          <p:cNvPr id="11" name="Picture 10" descr="Hình0066.jpg"/>
          <p:cNvPicPr>
            <a:picLocks noChangeAspect="1"/>
          </p:cNvPicPr>
          <p:nvPr/>
        </p:nvPicPr>
        <p:blipFill>
          <a:blip r:embed="rId4">
            <a:lum bright="-20000"/>
          </a:blip>
          <a:stretch>
            <a:fillRect/>
          </a:stretch>
        </p:blipFill>
        <p:spPr>
          <a:xfrm>
            <a:off x="228600" y="3429000"/>
            <a:ext cx="4267200" cy="2514600"/>
          </a:xfrm>
          <a:prstGeom prst="rect">
            <a:avLst/>
          </a:prstGeom>
          <a:ln>
            <a:noFill/>
          </a:ln>
          <a:effectLst>
            <a:softEdge rad="112500"/>
          </a:effectLst>
        </p:spPr>
      </p:pic>
      <p:sp>
        <p:nvSpPr>
          <p:cNvPr id="12" name="TextBox 11"/>
          <p:cNvSpPr txBox="1">
            <a:spLocks noChangeArrowheads="1"/>
          </p:cNvSpPr>
          <p:nvPr/>
        </p:nvSpPr>
        <p:spPr bwMode="auto">
          <a:xfrm>
            <a:off x="5105400" y="6000750"/>
            <a:ext cx="3282950" cy="400050"/>
          </a:xfrm>
          <a:prstGeom prst="rect">
            <a:avLst/>
          </a:prstGeom>
          <a:noFill/>
          <a:ln w="9525">
            <a:noFill/>
            <a:miter lim="800000"/>
          </a:ln>
        </p:spPr>
        <p:txBody>
          <a:bodyPr wrap="none">
            <a:spAutoFit/>
          </a:bodyPr>
          <a:lstStyle/>
          <a:p>
            <a:r>
              <a:rPr lang="en-US" sz="2000" b="1">
                <a:solidFill>
                  <a:srgbClr val="0070C0"/>
                </a:solidFill>
                <a:latin typeface="Times New Roman" panose="02020603050405020304" pitchFamily="18" charset="0"/>
                <a:cs typeface="Times New Roman" panose="02020603050405020304" pitchFamily="18" charset="0"/>
              </a:rPr>
              <a:t>Các võ sĩ bất ngờ xông ra….</a:t>
            </a:r>
            <a:endParaRPr lang="en-US" sz="2000" b="1">
              <a:solidFill>
                <a:srgbClr val="0070C0"/>
              </a:solidFill>
              <a:latin typeface="Times New Roman" panose="02020603050405020304" pitchFamily="18" charset="0"/>
              <a:cs typeface="Times New Roman" panose="02020603050405020304" pitchFamily="18" charset="0"/>
            </a:endParaRPr>
          </a:p>
        </p:txBody>
      </p:sp>
      <p:sp>
        <p:nvSpPr>
          <p:cNvPr id="14" name="TextBox 13"/>
          <p:cNvSpPr txBox="1">
            <a:spLocks noChangeArrowheads="1"/>
          </p:cNvSpPr>
          <p:nvPr/>
        </p:nvSpPr>
        <p:spPr bwMode="auto">
          <a:xfrm>
            <a:off x="533400" y="1219200"/>
            <a:ext cx="7543800" cy="3170238"/>
          </a:xfrm>
          <a:prstGeom prst="rect">
            <a:avLst/>
          </a:prstGeom>
          <a:noFill/>
          <a:ln w="9525">
            <a:noFill/>
            <a:miter lim="800000"/>
          </a:ln>
        </p:spPr>
        <p:txBody>
          <a:bodyPr>
            <a:spAutoFit/>
          </a:bodyPr>
          <a:lstStyle/>
          <a:p>
            <a:r>
              <a:rPr lang="en-US" sz="3200" b="1">
                <a:solidFill>
                  <a:srgbClr val="FF0000"/>
                </a:solidFill>
                <a:latin typeface="Calibri" panose="020F0502020204030204" pitchFamily="34" charset="0"/>
              </a:rPr>
              <a:t>                       </a:t>
            </a:r>
            <a:r>
              <a:rPr lang="en-US" sz="2800" b="1">
                <a:solidFill>
                  <a:srgbClr val="FF0000"/>
                </a:solidFill>
                <a:latin typeface="Calibri" panose="020F0502020204030204" pitchFamily="34" charset="0"/>
              </a:rPr>
              <a:t>THẢO LUẬN NHÓM: </a:t>
            </a:r>
            <a:endParaRPr lang="en-US" sz="2800" b="1">
              <a:solidFill>
                <a:srgbClr val="FF0000"/>
              </a:solidFill>
              <a:latin typeface="Calibri" panose="020F0502020204030204" pitchFamily="34" charset="0"/>
            </a:endParaRPr>
          </a:p>
          <a:p>
            <a:r>
              <a:rPr lang="en-US" sz="2800" b="1" i="1">
                <a:solidFill>
                  <a:srgbClr val="FF0000"/>
                </a:solidFill>
                <a:latin typeface="Calibri" panose="020F0502020204030204" pitchFamily="34" charset="0"/>
              </a:rPr>
              <a:t>                             </a:t>
            </a:r>
            <a:r>
              <a:rPr lang="en-US" sz="2800" b="1" i="1">
                <a:solidFill>
                  <a:srgbClr val="FF0066"/>
                </a:solidFill>
                <a:latin typeface="Calibri" panose="020F0502020204030204" pitchFamily="34" charset="0"/>
              </a:rPr>
              <a:t>Kể lại câu chuyện</a:t>
            </a:r>
            <a:endParaRPr lang="en-US" sz="2800" b="1" i="1">
              <a:solidFill>
                <a:srgbClr val="FF0066"/>
              </a:solidFill>
              <a:latin typeface="Calibri" panose="020F0502020204030204" pitchFamily="34" charset="0"/>
            </a:endParaRPr>
          </a:p>
          <a:p>
            <a:endParaRPr lang="en-US" sz="2800" b="1" i="1">
              <a:solidFill>
                <a:srgbClr val="FF0066"/>
              </a:solidFill>
              <a:latin typeface="Calibri" panose="020F0502020204030204" pitchFamily="34" charset="0"/>
            </a:endParaRPr>
          </a:p>
          <a:p>
            <a:pPr>
              <a:buFont typeface="Wingdings" panose="05000000000000000000" pitchFamily="2" charset="2"/>
              <a:buChar char="v"/>
            </a:pPr>
            <a:r>
              <a:rPr lang="en-US" sz="2800" b="1" i="1">
                <a:latin typeface="Times New Roman" panose="02020603050405020304" pitchFamily="18" charset="0"/>
                <a:cs typeface="Times New Roman" panose="02020603050405020304" pitchFamily="18" charset="0"/>
              </a:rPr>
              <a:t>Giọng hồi hộp hào hứng, thể hiện được niềm khâm phục về tài trí của ông quan án.</a:t>
            </a:r>
            <a:endParaRPr lang="en-US" sz="2800" b="1" i="1">
              <a:latin typeface="Times New Roman" panose="02020603050405020304" pitchFamily="18" charset="0"/>
              <a:cs typeface="Times New Roman" panose="02020603050405020304" pitchFamily="18" charset="0"/>
            </a:endParaRPr>
          </a:p>
          <a:p>
            <a:pPr>
              <a:buFont typeface="Wingdings" panose="05000000000000000000" pitchFamily="2" charset="2"/>
              <a:buChar char="v"/>
            </a:pPr>
            <a:endParaRPr lang="en-US" sz="2800" b="1" i="1">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sz="2800" b="1" i="1">
                <a:latin typeface="Times New Roman" panose="02020603050405020304" pitchFamily="18" charset="0"/>
                <a:cs typeface="Times New Roman" panose="02020603050405020304" pitchFamily="18" charset="0"/>
              </a:rPr>
              <a:t> Giọng của từng nhân vật</a:t>
            </a:r>
            <a:r>
              <a:rPr lang="en-US" sz="2800" b="1" i="1">
                <a:latin typeface="Calibri" panose="020F0502020204030204" pitchFamily="34" charset="0"/>
              </a:rPr>
              <a:t>.</a:t>
            </a:r>
            <a:endParaRPr lang="en-US" sz="2800" b="1" i="1">
              <a:latin typeface="Times New Roman" panose="02020603050405020304" pitchFamily="18" charset="0"/>
              <a:cs typeface="Times New Roman" panose="02020603050405020304" pitchFamily="18" charset="0"/>
            </a:endParaRPr>
          </a:p>
        </p:txBody>
      </p:sp>
      <p:sp>
        <p:nvSpPr>
          <p:cNvPr id="13" name="Oval 12"/>
          <p:cNvSpPr/>
          <p:nvPr/>
        </p:nvSpPr>
        <p:spPr>
          <a:xfrm>
            <a:off x="228600" y="2590800"/>
            <a:ext cx="533400" cy="533400"/>
          </a:xfrm>
          <a:prstGeom prst="ellipse">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400" b="1" dirty="0">
                <a:solidFill>
                  <a:srgbClr val="FF0000"/>
                </a:solidFill>
              </a:rPr>
              <a:t>1</a:t>
            </a:r>
            <a:endParaRPr lang="en-US" sz="2400" b="1" dirty="0">
              <a:solidFill>
                <a:srgbClr val="FF0000"/>
              </a:solidFill>
            </a:endParaRPr>
          </a:p>
        </p:txBody>
      </p:sp>
      <p:sp>
        <p:nvSpPr>
          <p:cNvPr id="18" name="Oval 17"/>
          <p:cNvSpPr/>
          <p:nvPr/>
        </p:nvSpPr>
        <p:spPr>
          <a:xfrm>
            <a:off x="4724400" y="2590800"/>
            <a:ext cx="609600" cy="533400"/>
          </a:xfrm>
          <a:prstGeom prst="ellipse">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400" b="1" dirty="0">
                <a:solidFill>
                  <a:srgbClr val="FF0000"/>
                </a:solidFill>
              </a:rPr>
              <a:t>2</a:t>
            </a:r>
            <a:endParaRPr lang="en-US" sz="2400" b="1" dirty="0">
              <a:solidFill>
                <a:srgbClr val="FF0000"/>
              </a:solidFill>
            </a:endParaRPr>
          </a:p>
        </p:txBody>
      </p:sp>
      <p:sp>
        <p:nvSpPr>
          <p:cNvPr id="19" name="Oval 18"/>
          <p:cNvSpPr/>
          <p:nvPr/>
        </p:nvSpPr>
        <p:spPr>
          <a:xfrm>
            <a:off x="304800" y="5257800"/>
            <a:ext cx="609600" cy="533400"/>
          </a:xfrm>
          <a:prstGeom prst="ellipse">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400" b="1" dirty="0">
                <a:solidFill>
                  <a:srgbClr val="FF0000"/>
                </a:solidFill>
              </a:rPr>
              <a:t>3</a:t>
            </a:r>
            <a:endParaRPr lang="en-US" sz="2400" b="1" dirty="0">
              <a:solidFill>
                <a:srgbClr val="FF0000"/>
              </a:solidFill>
            </a:endParaRPr>
          </a:p>
        </p:txBody>
      </p:sp>
      <p:sp>
        <p:nvSpPr>
          <p:cNvPr id="20" name="Oval 19"/>
          <p:cNvSpPr/>
          <p:nvPr/>
        </p:nvSpPr>
        <p:spPr>
          <a:xfrm>
            <a:off x="4724400" y="5257800"/>
            <a:ext cx="609600" cy="609600"/>
          </a:xfrm>
          <a:prstGeom prst="ellipse">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400" b="1" dirty="0">
                <a:solidFill>
                  <a:srgbClr val="FF0000"/>
                </a:solidFill>
              </a:rPr>
              <a:t>4</a:t>
            </a:r>
            <a:endParaRPr lang="en-US" sz="2400" b="1" dirty="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box(in)">
                                      <p:cBhvr>
                                        <p:cTn id="7" dur="500"/>
                                        <p:tgtEl>
                                          <p:spTgt spid="14">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14">
                                            <p:txEl>
                                              <p:pRg st="1" end="1"/>
                                            </p:txEl>
                                          </p:spTgt>
                                        </p:tgtEl>
                                        <p:attrNameLst>
                                          <p:attrName>style.visibility</p:attrName>
                                        </p:attrNameLst>
                                      </p:cBhvr>
                                      <p:to>
                                        <p:strVal val="visible"/>
                                      </p:to>
                                    </p:set>
                                    <p:animEffect transition="in" filter="box(in)">
                                      <p:cBhvr>
                                        <p:cTn id="10" dur="500"/>
                                        <p:tgtEl>
                                          <p:spTgt spid="14">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4">
                                            <p:txEl>
                                              <p:pRg st="3" end="3"/>
                                            </p:txEl>
                                          </p:spTgt>
                                        </p:tgtEl>
                                        <p:attrNameLst>
                                          <p:attrName>style.visibility</p:attrName>
                                        </p:attrNameLst>
                                      </p:cBhvr>
                                      <p:to>
                                        <p:strVal val="visible"/>
                                      </p:to>
                                    </p:set>
                                    <p:animEffect transition="in" filter="fade">
                                      <p:cBhvr>
                                        <p:cTn id="15" dur="1000"/>
                                        <p:tgtEl>
                                          <p:spTgt spid="14">
                                            <p:txEl>
                                              <p:pRg st="3" end="3"/>
                                            </p:txEl>
                                          </p:spTgt>
                                        </p:tgtEl>
                                      </p:cBhvr>
                                    </p:animEffect>
                                  </p:childTnLst>
                                </p:cTn>
                              </p:par>
                            </p:childTnLst>
                          </p:cTn>
                        </p:par>
                        <p:par>
                          <p:cTn id="16" fill="hold">
                            <p:stCondLst>
                              <p:cond delay="1000"/>
                            </p:stCondLst>
                            <p:childTnLst>
                              <p:par>
                                <p:cTn id="17" presetID="10" presetClass="entr" presetSubtype="0" fill="hold" nodeType="afterEffect">
                                  <p:stCondLst>
                                    <p:cond delay="0"/>
                                  </p:stCondLst>
                                  <p:childTnLst>
                                    <p:set>
                                      <p:cBhvr>
                                        <p:cTn id="18" dur="1" fill="hold">
                                          <p:stCondLst>
                                            <p:cond delay="0"/>
                                          </p:stCondLst>
                                        </p:cTn>
                                        <p:tgtEl>
                                          <p:spTgt spid="14">
                                            <p:txEl>
                                              <p:pRg st="5" end="5"/>
                                            </p:txEl>
                                          </p:spTgt>
                                        </p:tgtEl>
                                        <p:attrNameLst>
                                          <p:attrName>style.visibility</p:attrName>
                                        </p:attrNameLst>
                                      </p:cBhvr>
                                      <p:to>
                                        <p:strVal val="visible"/>
                                      </p:to>
                                    </p:set>
                                    <p:animEffect transition="in" filter="fade">
                                      <p:cBhvr>
                                        <p:cTn id="19" dur="1000"/>
                                        <p:tgtEl>
                                          <p:spTgt spid="14">
                                            <p:txEl>
                                              <p:pRg st="5" end="5"/>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xit" presetSubtype="0" fill="hold" grpId="1" nodeType="clickEffect">
                                  <p:stCondLst>
                                    <p:cond delay="0"/>
                                  </p:stCondLst>
                                  <p:childTnLst>
                                    <p:animEffect transition="out" filter="fade">
                                      <p:cBhvr>
                                        <p:cTn id="23" dur="500"/>
                                        <p:tgtEl>
                                          <p:spTgt spid="14">
                                            <p:txEl>
                                              <p:pRg st="0" end="0"/>
                                            </p:txEl>
                                          </p:spTgt>
                                        </p:tgtEl>
                                      </p:cBhvr>
                                    </p:animEffect>
                                    <p:set>
                                      <p:cBhvr>
                                        <p:cTn id="24" dur="1" fill="hold">
                                          <p:stCondLst>
                                            <p:cond delay="499"/>
                                          </p:stCondLst>
                                        </p:cTn>
                                        <p:tgtEl>
                                          <p:spTgt spid="14">
                                            <p:txEl>
                                              <p:pRg st="0" end="0"/>
                                            </p:txEl>
                                          </p:spTgt>
                                        </p:tgtEl>
                                        <p:attrNameLst>
                                          <p:attrName>style.visibility</p:attrName>
                                        </p:attrNameLst>
                                      </p:cBhvr>
                                      <p:to>
                                        <p:strVal val="hidden"/>
                                      </p:to>
                                    </p:set>
                                  </p:childTnLst>
                                </p:cTn>
                              </p:par>
                              <p:par>
                                <p:cTn id="25" presetID="10" presetClass="exit" presetSubtype="0" fill="hold" grpId="1" nodeType="withEffect">
                                  <p:stCondLst>
                                    <p:cond delay="0"/>
                                  </p:stCondLst>
                                  <p:childTnLst>
                                    <p:animEffect transition="out" filter="fade">
                                      <p:cBhvr>
                                        <p:cTn id="26" dur="500"/>
                                        <p:tgtEl>
                                          <p:spTgt spid="14">
                                            <p:txEl>
                                              <p:pRg st="1" end="1"/>
                                            </p:txEl>
                                          </p:spTgt>
                                        </p:tgtEl>
                                      </p:cBhvr>
                                    </p:animEffect>
                                    <p:set>
                                      <p:cBhvr>
                                        <p:cTn id="27" dur="1" fill="hold">
                                          <p:stCondLst>
                                            <p:cond delay="499"/>
                                          </p:stCondLst>
                                        </p:cTn>
                                        <p:tgtEl>
                                          <p:spTgt spid="14">
                                            <p:txEl>
                                              <p:pRg st="1" end="1"/>
                                            </p:txEl>
                                          </p:spTgt>
                                        </p:tgtEl>
                                        <p:attrNameLst>
                                          <p:attrName>style.visibility</p:attrName>
                                        </p:attrNameLst>
                                      </p:cBhvr>
                                      <p:to>
                                        <p:strVal val="hidden"/>
                                      </p:to>
                                    </p:set>
                                  </p:childTnLst>
                                </p:cTn>
                              </p:par>
                              <p:par>
                                <p:cTn id="28" presetID="10" presetClass="exit" presetSubtype="0" fill="hold" grpId="1" nodeType="withEffect">
                                  <p:stCondLst>
                                    <p:cond delay="0"/>
                                  </p:stCondLst>
                                  <p:childTnLst>
                                    <p:animEffect transition="out" filter="fade">
                                      <p:cBhvr>
                                        <p:cTn id="29" dur="500"/>
                                        <p:tgtEl>
                                          <p:spTgt spid="14">
                                            <p:txEl>
                                              <p:pRg st="3" end="3"/>
                                            </p:txEl>
                                          </p:spTgt>
                                        </p:tgtEl>
                                      </p:cBhvr>
                                    </p:animEffect>
                                    <p:set>
                                      <p:cBhvr>
                                        <p:cTn id="30" dur="1" fill="hold">
                                          <p:stCondLst>
                                            <p:cond delay="499"/>
                                          </p:stCondLst>
                                        </p:cTn>
                                        <p:tgtEl>
                                          <p:spTgt spid="14">
                                            <p:txEl>
                                              <p:pRg st="3" end="3"/>
                                            </p:txEl>
                                          </p:spTgt>
                                        </p:tgtEl>
                                        <p:attrNameLst>
                                          <p:attrName>style.visibility</p:attrName>
                                        </p:attrNameLst>
                                      </p:cBhvr>
                                      <p:to>
                                        <p:strVal val="hidden"/>
                                      </p:to>
                                    </p:set>
                                  </p:childTnLst>
                                </p:cTn>
                              </p:par>
                              <p:par>
                                <p:cTn id="31" presetID="10" presetClass="exit" presetSubtype="0" fill="hold" grpId="1" nodeType="withEffect">
                                  <p:stCondLst>
                                    <p:cond delay="0"/>
                                  </p:stCondLst>
                                  <p:childTnLst>
                                    <p:animEffect transition="out" filter="fade">
                                      <p:cBhvr>
                                        <p:cTn id="32" dur="500"/>
                                        <p:tgtEl>
                                          <p:spTgt spid="14">
                                            <p:txEl>
                                              <p:pRg st="5" end="5"/>
                                            </p:txEl>
                                          </p:spTgt>
                                        </p:tgtEl>
                                      </p:cBhvr>
                                    </p:animEffect>
                                    <p:set>
                                      <p:cBhvr>
                                        <p:cTn id="33" dur="1" fill="hold">
                                          <p:stCondLst>
                                            <p:cond delay="499"/>
                                          </p:stCondLst>
                                        </p:cTn>
                                        <p:tgtEl>
                                          <p:spTgt spid="14">
                                            <p:txEl>
                                              <p:pRg st="5" end="5"/>
                                            </p:txEl>
                                          </p:spTgt>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fade">
                                      <p:cBhvr>
                                        <p:cTn id="38" dur="1000"/>
                                        <p:tgtEl>
                                          <p:spTgt spid="5"/>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fade">
                                      <p:cBhvr>
                                        <p:cTn id="41" dur="2000"/>
                                        <p:tgtEl>
                                          <p:spTgt spid="13"/>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6"/>
                                        </p:tgtEl>
                                        <p:attrNameLst>
                                          <p:attrName>style.visibility</p:attrName>
                                        </p:attrNameLst>
                                      </p:cBhvr>
                                      <p:to>
                                        <p:strVal val="visible"/>
                                      </p:to>
                                    </p:set>
                                    <p:animEffect transition="in" filter="fade">
                                      <p:cBhvr>
                                        <p:cTn id="44" dur="2000"/>
                                        <p:tgtEl>
                                          <p:spTgt spid="6"/>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9"/>
                                        </p:tgtEl>
                                        <p:attrNameLst>
                                          <p:attrName>style.visibility</p:attrName>
                                        </p:attrNameLst>
                                      </p:cBhvr>
                                      <p:to>
                                        <p:strVal val="visible"/>
                                      </p:to>
                                    </p:set>
                                    <p:animEffect transition="in" filter="fade">
                                      <p:cBhvr>
                                        <p:cTn id="49" dur="2000"/>
                                        <p:tgtEl>
                                          <p:spTgt spid="9"/>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fade">
                                      <p:cBhvr>
                                        <p:cTn id="52" dur="1000"/>
                                        <p:tgtEl>
                                          <p:spTgt spid="18"/>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8"/>
                                        </p:tgtEl>
                                        <p:attrNameLst>
                                          <p:attrName>style.visibility</p:attrName>
                                        </p:attrNameLst>
                                      </p:cBhvr>
                                      <p:to>
                                        <p:strVal val="visible"/>
                                      </p:to>
                                    </p:set>
                                    <p:animEffect transition="in" filter="fade">
                                      <p:cBhvr>
                                        <p:cTn id="55" dur="2000"/>
                                        <p:tgtEl>
                                          <p:spTgt spid="8"/>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11"/>
                                        </p:tgtEl>
                                        <p:attrNameLst>
                                          <p:attrName>style.visibility</p:attrName>
                                        </p:attrNameLst>
                                      </p:cBhvr>
                                      <p:to>
                                        <p:strVal val="visible"/>
                                      </p:to>
                                    </p:set>
                                    <p:animEffect transition="in" filter="fade">
                                      <p:cBhvr>
                                        <p:cTn id="60" dur="2000"/>
                                        <p:tgtEl>
                                          <p:spTgt spid="11"/>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19"/>
                                        </p:tgtEl>
                                        <p:attrNameLst>
                                          <p:attrName>style.visibility</p:attrName>
                                        </p:attrNameLst>
                                      </p:cBhvr>
                                      <p:to>
                                        <p:strVal val="visible"/>
                                      </p:to>
                                    </p:set>
                                    <p:animEffect transition="in" filter="fade">
                                      <p:cBhvr>
                                        <p:cTn id="63" dur="2000"/>
                                        <p:tgtEl>
                                          <p:spTgt spid="19"/>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10"/>
                                        </p:tgtEl>
                                        <p:attrNameLst>
                                          <p:attrName>style.visibility</p:attrName>
                                        </p:attrNameLst>
                                      </p:cBhvr>
                                      <p:to>
                                        <p:strVal val="visible"/>
                                      </p:to>
                                    </p:set>
                                    <p:animEffect transition="in" filter="fade">
                                      <p:cBhvr>
                                        <p:cTn id="66" dur="2000"/>
                                        <p:tgtEl>
                                          <p:spTgt spid="10"/>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nodeType="clickEffect">
                                  <p:stCondLst>
                                    <p:cond delay="0"/>
                                  </p:stCondLst>
                                  <p:childTnLst>
                                    <p:set>
                                      <p:cBhvr>
                                        <p:cTn id="70" dur="1" fill="hold">
                                          <p:stCondLst>
                                            <p:cond delay="0"/>
                                          </p:stCondLst>
                                        </p:cTn>
                                        <p:tgtEl>
                                          <p:spTgt spid="7"/>
                                        </p:tgtEl>
                                        <p:attrNameLst>
                                          <p:attrName>style.visibility</p:attrName>
                                        </p:attrNameLst>
                                      </p:cBhvr>
                                      <p:to>
                                        <p:strVal val="visible"/>
                                      </p:to>
                                    </p:set>
                                    <p:animEffect transition="in" filter="fade">
                                      <p:cBhvr>
                                        <p:cTn id="71" dur="2000"/>
                                        <p:tgtEl>
                                          <p:spTgt spid="7"/>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20"/>
                                        </p:tgtEl>
                                        <p:attrNameLst>
                                          <p:attrName>style.visibility</p:attrName>
                                        </p:attrNameLst>
                                      </p:cBhvr>
                                      <p:to>
                                        <p:strVal val="visible"/>
                                      </p:to>
                                    </p:set>
                                    <p:animEffect transition="in" filter="fade">
                                      <p:cBhvr>
                                        <p:cTn id="74" dur="2000"/>
                                        <p:tgtEl>
                                          <p:spTgt spid="20"/>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12"/>
                                        </p:tgtEl>
                                        <p:attrNameLst>
                                          <p:attrName>style.visibility</p:attrName>
                                        </p:attrNameLst>
                                      </p:cBhvr>
                                      <p:to>
                                        <p:strVal val="visible"/>
                                      </p:to>
                                    </p:set>
                                    <p:animEffect transition="in" filter="fade">
                                      <p:cBhvr>
                                        <p:cTn id="7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P spid="12" grpId="0"/>
      <p:bldP spid="14" grpId="1" build="allAtOnce"/>
      <p:bldP spid="13" grpId="0" bldLvl="0" animBg="1"/>
      <p:bldP spid="18" grpId="0" bldLvl="0" animBg="1"/>
      <p:bldP spid="19" grpId="0" bldLvl="0" animBg="1"/>
      <p:bldP spid="20"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loud Callout 6"/>
          <p:cNvSpPr/>
          <p:nvPr/>
        </p:nvSpPr>
        <p:spPr>
          <a:xfrm>
            <a:off x="2209800" y="609600"/>
            <a:ext cx="6705600" cy="1984375"/>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extBox 7"/>
          <p:cNvSpPr txBox="1">
            <a:spLocks noChangeArrowheads="1"/>
          </p:cNvSpPr>
          <p:nvPr/>
        </p:nvSpPr>
        <p:spPr bwMode="auto">
          <a:xfrm>
            <a:off x="2895600" y="1066800"/>
            <a:ext cx="6400800" cy="1200150"/>
          </a:xfrm>
          <a:prstGeom prst="rect">
            <a:avLst/>
          </a:prstGeom>
          <a:noFill/>
          <a:ln w="9525">
            <a:noFill/>
            <a:miter lim="800000"/>
          </a:ln>
        </p:spPr>
        <p:txBody>
          <a:bodyPr>
            <a:spAutoFit/>
          </a:bodyPr>
          <a:lstStyle/>
          <a:p>
            <a:r>
              <a:rPr lang="en-US" sz="3600" b="1">
                <a:solidFill>
                  <a:srgbClr val="0070C0"/>
                </a:solidFill>
                <a:latin typeface="Calibri" panose="020F0502020204030204" pitchFamily="34" charset="0"/>
              </a:rPr>
              <a:t>B</a:t>
            </a:r>
            <a:r>
              <a:rPr lang="en-US" sz="3600" b="1">
                <a:solidFill>
                  <a:srgbClr val="0070C0"/>
                </a:solidFill>
                <a:latin typeface="Times New Roman" panose="02020603050405020304" pitchFamily="18" charset="0"/>
                <a:cs typeface="Times New Roman" panose="02020603050405020304" pitchFamily="18" charset="0"/>
              </a:rPr>
              <a:t>iện pháp ông dùng để tìm kẻ ăn cắp tài tình ở chỗ nào?</a:t>
            </a:r>
            <a:endParaRPr lang="en-US" sz="3600" b="1">
              <a:solidFill>
                <a:srgbClr val="0070C0"/>
              </a:solidFill>
              <a:latin typeface="Calibri" panose="020F0502020204030204" pitchFamily="34" charset="0"/>
            </a:endParaRPr>
          </a:p>
        </p:txBody>
      </p:sp>
      <p:sp>
        <p:nvSpPr>
          <p:cNvPr id="9" name="TextBox 8"/>
          <p:cNvSpPr txBox="1">
            <a:spLocks noChangeArrowheads="1"/>
          </p:cNvSpPr>
          <p:nvPr/>
        </p:nvSpPr>
        <p:spPr bwMode="auto">
          <a:xfrm>
            <a:off x="0" y="3123883"/>
            <a:ext cx="9144000" cy="2678112"/>
          </a:xfrm>
          <a:prstGeom prst="rect">
            <a:avLst/>
          </a:prstGeom>
          <a:noFill/>
          <a:ln w="9525">
            <a:noFill/>
            <a:miter lim="800000"/>
          </a:ln>
        </p:spPr>
        <p:txBody>
          <a:bodyPr>
            <a:spAutoFit/>
          </a:bodyPr>
          <a:lstStyle/>
          <a:p>
            <a:pPr>
              <a:buFont typeface="Arial" panose="020B0604020202020204" pitchFamily="34" charset="0"/>
              <a:buChar char="•"/>
            </a:pPr>
            <a:r>
              <a:rPr lang="en-US" sz="2800" b="1" i="1">
                <a:latin typeface="Times New Roman" panose="02020603050405020304" pitchFamily="18" charset="0"/>
                <a:cs typeface="Times New Roman" panose="02020603050405020304" pitchFamily="18" charset="0"/>
              </a:rPr>
              <a:t>Biện pháp dùng để tìm kẻ ăn cắp: </a:t>
            </a:r>
            <a:endParaRPr lang="en-US" sz="2800" b="1" i="1">
              <a:latin typeface="Times New Roman" panose="02020603050405020304" pitchFamily="18" charset="0"/>
              <a:cs typeface="Times New Roman" panose="02020603050405020304" pitchFamily="18" charset="0"/>
            </a:endParaRPr>
          </a:p>
          <a:p>
            <a:r>
              <a:rPr lang="en-US" sz="2800" b="1" i="1">
                <a:latin typeface="Times New Roman" panose="02020603050405020304" pitchFamily="18" charset="0"/>
                <a:cs typeface="Times New Roman" panose="02020603050405020304" pitchFamily="18" charset="0"/>
              </a:rPr>
              <a:t>+ Ông cho bỏ tiền vào nước để xem có váng dầu nổi lên không.</a:t>
            </a:r>
            <a:endParaRPr lang="en-US" sz="2800" b="1" i="1">
              <a:latin typeface="Times New Roman" panose="02020603050405020304" pitchFamily="18" charset="0"/>
              <a:cs typeface="Times New Roman" panose="02020603050405020304" pitchFamily="18" charset="0"/>
            </a:endParaRPr>
          </a:p>
          <a:p>
            <a:r>
              <a:rPr lang="en-US" sz="2800" b="1" i="1">
                <a:latin typeface="Times New Roman" panose="02020603050405020304" pitchFamily="18" charset="0"/>
                <a:cs typeface="Times New Roman" panose="02020603050405020304" pitchFamily="18" charset="0"/>
              </a:rPr>
              <a:t>+ Ông còn phân tích: chỉ có kẻ sáng mắt mới biết người bán dầu để tiền ở đâu mà lấy, nên đã lột được mặt nạ tên ăn cắp giả ăn mày, giả mù.</a:t>
            </a:r>
            <a:endParaRPr lang="en-US" sz="2800" b="1" i="1">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ox(in)">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P spid="8"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loud Callout 4"/>
          <p:cNvSpPr/>
          <p:nvPr/>
        </p:nvSpPr>
        <p:spPr>
          <a:xfrm>
            <a:off x="2667000" y="-152400"/>
            <a:ext cx="6324600" cy="2133600"/>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TextBox 5"/>
          <p:cNvSpPr txBox="1">
            <a:spLocks noChangeArrowheads="1"/>
          </p:cNvSpPr>
          <p:nvPr/>
        </p:nvSpPr>
        <p:spPr bwMode="auto">
          <a:xfrm>
            <a:off x="3352800" y="152400"/>
            <a:ext cx="5486400" cy="1570038"/>
          </a:xfrm>
          <a:prstGeom prst="rect">
            <a:avLst/>
          </a:prstGeom>
          <a:noFill/>
          <a:ln w="9525">
            <a:noFill/>
            <a:miter lim="800000"/>
          </a:ln>
        </p:spPr>
        <p:txBody>
          <a:bodyPr>
            <a:spAutoFit/>
          </a:bodyPr>
          <a:lstStyle/>
          <a:p>
            <a:r>
              <a:rPr lang="en-US" sz="3200" b="1">
                <a:solidFill>
                  <a:srgbClr val="0070C0"/>
                </a:solidFill>
                <a:latin typeface="Times New Roman" panose="02020603050405020304" pitchFamily="18" charset="0"/>
                <a:cs typeface="Times New Roman" panose="02020603050405020304" pitchFamily="18" charset="0"/>
              </a:rPr>
              <a:t>Biện pháp ông Nguyễn Khoa Đăng dùng để trị bọn cướp tài tình ở chỗ nào?</a:t>
            </a:r>
            <a:endParaRPr lang="en-US" sz="3200" b="1">
              <a:solidFill>
                <a:srgbClr val="0070C0"/>
              </a:solidFill>
              <a:latin typeface="Times New Roman" panose="02020603050405020304" pitchFamily="18" charset="0"/>
              <a:cs typeface="Times New Roman" panose="02020603050405020304" pitchFamily="18" charset="0"/>
            </a:endParaRPr>
          </a:p>
        </p:txBody>
      </p:sp>
      <p:sp>
        <p:nvSpPr>
          <p:cNvPr id="8" name="TextBox 7"/>
          <p:cNvSpPr txBox="1">
            <a:spLocks noChangeArrowheads="1"/>
          </p:cNvSpPr>
          <p:nvPr/>
        </p:nvSpPr>
        <p:spPr bwMode="auto">
          <a:xfrm>
            <a:off x="0" y="2479675"/>
            <a:ext cx="9144000" cy="3540125"/>
          </a:xfrm>
          <a:prstGeom prst="rect">
            <a:avLst/>
          </a:prstGeom>
          <a:noFill/>
          <a:ln w="9525">
            <a:noFill/>
            <a:miter lim="800000"/>
          </a:ln>
        </p:spPr>
        <p:txBody>
          <a:bodyPr>
            <a:spAutoFit/>
          </a:bodyPr>
          <a:lstStyle/>
          <a:p>
            <a:pPr>
              <a:buFont typeface="Arial" panose="020B0604020202020204" pitchFamily="34" charset="0"/>
              <a:buChar char="•"/>
            </a:pPr>
            <a:r>
              <a:rPr lang="en-US" sz="2800" b="1" i="1">
                <a:latin typeface="Times New Roman" panose="02020603050405020304" pitchFamily="18" charset="0"/>
                <a:cs typeface="Times New Roman" panose="02020603050405020304" pitchFamily="18" charset="0"/>
              </a:rPr>
              <a:t>Biện pháp trừng trị bọn cướp đường:</a:t>
            </a:r>
            <a:endParaRPr lang="en-US" sz="2800" b="1" i="1">
              <a:latin typeface="Times New Roman" panose="02020603050405020304" pitchFamily="18" charset="0"/>
              <a:cs typeface="Times New Roman" panose="02020603050405020304" pitchFamily="18" charset="0"/>
            </a:endParaRPr>
          </a:p>
          <a:p>
            <a:r>
              <a:rPr lang="en-US" sz="2800" b="1" i="1">
                <a:latin typeface="Times New Roman" panose="02020603050405020304" pitchFamily="18" charset="0"/>
                <a:cs typeface="Times New Roman" panose="02020603050405020304" pitchFamily="18" charset="0"/>
              </a:rPr>
              <a:t>+ Mưu kế đánh vào lòng tham của bọn ăn cướp, làm chúng bất ngờ, không  nghĩ được là chính chúng khiêng các võ sĩ về tận sào huyệt để tiêu diệt chúng. </a:t>
            </a:r>
            <a:endParaRPr lang="en-US" sz="2800" b="1" i="1">
              <a:latin typeface="Times New Roman" panose="02020603050405020304" pitchFamily="18" charset="0"/>
              <a:cs typeface="Times New Roman" panose="02020603050405020304" pitchFamily="18" charset="0"/>
            </a:endParaRPr>
          </a:p>
          <a:p>
            <a:r>
              <a:rPr lang="en-US" sz="2800" b="1" i="1">
                <a:latin typeface="Times New Roman" panose="02020603050405020304" pitchFamily="18" charset="0"/>
                <a:cs typeface="Times New Roman" panose="02020603050405020304" pitchFamily="18" charset="0"/>
              </a:rPr>
              <a:t>+ Được tổ chức rất chu đáo, phối hợp trong ngoài; các võ sĩ xông ra đánh giết bọn cướp từ bên trong, phục binh triều đình từ bên ngoài ùn ùn kéo vào, khiến bọn cướp khiếp hãi đành chắp tay hàng phục.</a:t>
            </a:r>
            <a:endParaRPr lang="en-US" sz="2800" b="1" i="1">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10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2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ình0067.jpg"/>
          <p:cNvPicPr>
            <a:picLocks noChangeAspect="1"/>
          </p:cNvPicPr>
          <p:nvPr/>
        </p:nvPicPr>
        <p:blipFill>
          <a:blip r:embed="rId1">
            <a:lum bright="-30000"/>
          </a:blip>
          <a:stretch>
            <a:fillRect/>
          </a:stretch>
        </p:blipFill>
        <p:spPr>
          <a:xfrm>
            <a:off x="4724400" y="3429000"/>
            <a:ext cx="3962400" cy="2514600"/>
          </a:xfrm>
          <a:prstGeom prst="rect">
            <a:avLst/>
          </a:prstGeom>
          <a:ln>
            <a:noFill/>
          </a:ln>
          <a:effectLst>
            <a:softEdge rad="112500"/>
          </a:effectLst>
        </p:spPr>
      </p:pic>
      <p:pic>
        <p:nvPicPr>
          <p:cNvPr id="6" name="Picture 5" descr="Hình0063.jpg"/>
          <p:cNvPicPr>
            <a:picLocks noChangeAspect="1"/>
          </p:cNvPicPr>
          <p:nvPr/>
        </p:nvPicPr>
        <p:blipFill>
          <a:blip r:embed="rId2">
            <a:lum bright="-20000"/>
          </a:blip>
          <a:stretch>
            <a:fillRect/>
          </a:stretch>
        </p:blipFill>
        <p:spPr>
          <a:xfrm>
            <a:off x="304800" y="457200"/>
            <a:ext cx="4267200" cy="2286000"/>
          </a:xfrm>
          <a:prstGeom prst="rect">
            <a:avLst/>
          </a:prstGeom>
          <a:ln>
            <a:noFill/>
          </a:ln>
          <a:effectLst>
            <a:softEdge rad="112500"/>
          </a:effectLst>
        </p:spPr>
      </p:pic>
      <p:pic>
        <p:nvPicPr>
          <p:cNvPr id="7" name="Picture 6" descr="Hình0064.jpg"/>
          <p:cNvPicPr>
            <a:picLocks noChangeAspect="1"/>
          </p:cNvPicPr>
          <p:nvPr/>
        </p:nvPicPr>
        <p:blipFill>
          <a:blip r:embed="rId3">
            <a:lum bright="-30000"/>
          </a:blip>
          <a:stretch>
            <a:fillRect/>
          </a:stretch>
        </p:blipFill>
        <p:spPr>
          <a:xfrm>
            <a:off x="4648200" y="457200"/>
            <a:ext cx="4038600" cy="2209800"/>
          </a:xfrm>
          <a:prstGeom prst="rect">
            <a:avLst/>
          </a:prstGeom>
          <a:ln>
            <a:noFill/>
          </a:ln>
          <a:effectLst>
            <a:softEdge rad="112500"/>
          </a:effectLst>
        </p:spPr>
      </p:pic>
      <p:pic>
        <p:nvPicPr>
          <p:cNvPr id="8" name="Picture 7" descr="Hình0066.jpg"/>
          <p:cNvPicPr>
            <a:picLocks noChangeAspect="1"/>
          </p:cNvPicPr>
          <p:nvPr/>
        </p:nvPicPr>
        <p:blipFill>
          <a:blip r:embed="rId4">
            <a:lum bright="-30000"/>
          </a:blip>
          <a:stretch>
            <a:fillRect/>
          </a:stretch>
        </p:blipFill>
        <p:spPr>
          <a:xfrm>
            <a:off x="228600" y="3352800"/>
            <a:ext cx="4267200" cy="2209800"/>
          </a:xfrm>
          <a:prstGeom prst="rect">
            <a:avLst/>
          </a:prstGeom>
          <a:ln>
            <a:noFill/>
          </a:ln>
          <a:effectLst>
            <a:softEdge rad="112500"/>
          </a:effectLst>
        </p:spPr>
      </p:pic>
      <p:sp>
        <p:nvSpPr>
          <p:cNvPr id="28679" name="TextBox 8"/>
          <p:cNvSpPr txBox="1">
            <a:spLocks noChangeArrowheads="1"/>
          </p:cNvSpPr>
          <p:nvPr/>
        </p:nvSpPr>
        <p:spPr bwMode="auto">
          <a:xfrm>
            <a:off x="838200" y="3200400"/>
            <a:ext cx="184150" cy="369888"/>
          </a:xfrm>
          <a:prstGeom prst="rect">
            <a:avLst/>
          </a:prstGeom>
          <a:noFill/>
          <a:ln w="9525">
            <a:noFill/>
            <a:miter lim="800000"/>
          </a:ln>
        </p:spPr>
        <p:txBody>
          <a:bodyPr wrap="none">
            <a:spAutoFit/>
          </a:bodyPr>
          <a:lstStyle/>
          <a:p>
            <a:endParaRPr lang="en-US">
              <a:latin typeface="Calibri" panose="020F0502020204030204" pitchFamily="34" charset="0"/>
            </a:endParaRPr>
          </a:p>
        </p:txBody>
      </p:sp>
      <p:sp>
        <p:nvSpPr>
          <p:cNvPr id="10" name="Rectangle 9"/>
          <p:cNvSpPr>
            <a:spLocks noChangeArrowheads="1"/>
          </p:cNvSpPr>
          <p:nvPr/>
        </p:nvSpPr>
        <p:spPr bwMode="auto">
          <a:xfrm>
            <a:off x="152400" y="2743200"/>
            <a:ext cx="4648200" cy="708025"/>
          </a:xfrm>
          <a:prstGeom prst="rect">
            <a:avLst/>
          </a:prstGeom>
          <a:noFill/>
          <a:ln w="9525">
            <a:noFill/>
            <a:miter lim="800000"/>
          </a:ln>
        </p:spPr>
        <p:txBody>
          <a:bodyPr>
            <a:spAutoFit/>
          </a:bodyPr>
          <a:lstStyle/>
          <a:p>
            <a:r>
              <a:rPr lang="en-US" sz="2000" b="1">
                <a:latin typeface="Times New Roman" panose="02020603050405020304" pitchFamily="18" charset="0"/>
                <a:cs typeface="Times New Roman" panose="02020603050405020304" pitchFamily="18" charset="0"/>
              </a:rPr>
              <a:t>   Anh hàng dầu mất tiền, tìm người mù đòi tiền nhưng người này ra sức chối.</a:t>
            </a:r>
            <a:endParaRPr lang="en-US" sz="2000" b="1">
              <a:latin typeface="Times New Roman" panose="02020603050405020304" pitchFamily="18" charset="0"/>
              <a:cs typeface="Times New Roman" panose="02020603050405020304" pitchFamily="18" charset="0"/>
            </a:endParaRPr>
          </a:p>
        </p:txBody>
      </p:sp>
      <p:sp>
        <p:nvSpPr>
          <p:cNvPr id="11" name="Rectangle 10"/>
          <p:cNvSpPr>
            <a:spLocks noChangeArrowheads="1"/>
          </p:cNvSpPr>
          <p:nvPr/>
        </p:nvSpPr>
        <p:spPr bwMode="auto">
          <a:xfrm>
            <a:off x="4572000" y="2667000"/>
            <a:ext cx="4572000" cy="1016000"/>
          </a:xfrm>
          <a:prstGeom prst="rect">
            <a:avLst/>
          </a:prstGeom>
          <a:noFill/>
          <a:ln w="9525">
            <a:noFill/>
            <a:miter lim="800000"/>
          </a:ln>
        </p:spPr>
        <p:txBody>
          <a:bodyPr>
            <a:spAutoFit/>
          </a:bodyPr>
          <a:lstStyle/>
          <a:p>
            <a:r>
              <a:rPr lang="en-US" sz="2000" b="1">
                <a:latin typeface="Times New Roman" panose="02020603050405020304" pitchFamily="18" charset="0"/>
                <a:cs typeface="Times New Roman" panose="02020603050405020304" pitchFamily="18" charset="0"/>
              </a:rPr>
              <a:t>   Quan sai người múc một chậu nước, bỏ số tiền vào chậu; vạch trần bộ mặt tên ăn cắp giả là người mù, giả ăn xin.</a:t>
            </a:r>
            <a:endParaRPr lang="en-US" sz="2000">
              <a:latin typeface="Times New Roman" panose="02020603050405020304" pitchFamily="18" charset="0"/>
              <a:cs typeface="Times New Roman" panose="02020603050405020304" pitchFamily="18" charset="0"/>
            </a:endParaRPr>
          </a:p>
        </p:txBody>
      </p:sp>
      <p:sp>
        <p:nvSpPr>
          <p:cNvPr id="12" name="Rectangle 11"/>
          <p:cNvSpPr>
            <a:spLocks noChangeArrowheads="1"/>
          </p:cNvSpPr>
          <p:nvPr/>
        </p:nvSpPr>
        <p:spPr bwMode="auto">
          <a:xfrm>
            <a:off x="0" y="5537200"/>
            <a:ext cx="4648200" cy="1016000"/>
          </a:xfrm>
          <a:prstGeom prst="rect">
            <a:avLst/>
          </a:prstGeom>
          <a:noFill/>
          <a:ln w="9525">
            <a:noFill/>
            <a:miter lim="800000"/>
          </a:ln>
        </p:spPr>
        <p:txBody>
          <a:bodyPr>
            <a:spAutoFit/>
          </a:bodyPr>
          <a:lstStyle/>
          <a:p>
            <a:r>
              <a:rPr lang="en-US" sz="2000" b="1">
                <a:latin typeface="Times New Roman" panose="02020603050405020304" pitchFamily="18" charset="0"/>
                <a:cs typeface="Times New Roman" panose="02020603050405020304" pitchFamily="18" charset="0"/>
              </a:rPr>
              <a:t>    Quan sai một số võ sĩ đem theo vũ khí ngồi vào trong hòm gỗ, rồi sai quân sĩ cải trang thành ân phu khiêngcác hòm đó.</a:t>
            </a:r>
            <a:endParaRPr lang="en-US" sz="2000" b="1">
              <a:latin typeface="Times New Roman" panose="02020603050405020304" pitchFamily="18" charset="0"/>
              <a:cs typeface="Times New Roman" panose="02020603050405020304" pitchFamily="18" charset="0"/>
            </a:endParaRPr>
          </a:p>
        </p:txBody>
      </p:sp>
      <p:sp>
        <p:nvSpPr>
          <p:cNvPr id="13" name="Rectangle 12"/>
          <p:cNvSpPr>
            <a:spLocks noChangeArrowheads="1"/>
          </p:cNvSpPr>
          <p:nvPr/>
        </p:nvSpPr>
        <p:spPr bwMode="auto">
          <a:xfrm>
            <a:off x="4800600" y="5768975"/>
            <a:ext cx="4038600" cy="708025"/>
          </a:xfrm>
          <a:prstGeom prst="rect">
            <a:avLst/>
          </a:prstGeom>
          <a:noFill/>
          <a:ln w="9525">
            <a:noFill/>
            <a:miter lim="800000"/>
          </a:ln>
        </p:spPr>
        <p:txBody>
          <a:bodyPr>
            <a:spAutoFit/>
          </a:bodyPr>
          <a:lstStyle/>
          <a:p>
            <a:r>
              <a:rPr lang="en-US" sz="2000" b="1">
                <a:latin typeface="Times New Roman" panose="02020603050405020304" pitchFamily="18" charset="0"/>
                <a:cs typeface="Times New Roman" panose="02020603050405020304" pitchFamily="18" charset="0"/>
              </a:rPr>
              <a:t>   Các võ sĩ bất ngờ xông ra đánh giết bọn cướp.</a:t>
            </a:r>
            <a:endParaRPr lang="en-US" sz="2000">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000"/>
                                        <p:tgtEl>
                                          <p:spTgt spid="10"/>
                                        </p:tgtEl>
                                      </p:cBhvr>
                                    </p:animEffect>
                                  </p:childTnLst>
                                </p:cTn>
                              </p:par>
                            </p:childTnLst>
                          </p:cTn>
                        </p:par>
                        <p:par>
                          <p:cTn id="11" fill="hold">
                            <p:stCondLst>
                              <p:cond delay="500"/>
                            </p:stCondLst>
                            <p:childTnLst>
                              <p:par>
                                <p:cTn id="12" presetID="10" presetClass="entr" presetSubtype="0" fill="hold"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500"/>
                                        <p:tgtEl>
                                          <p:spTgt spid="7"/>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10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1000"/>
                                        <p:tgtEl>
                                          <p:spTgt spid="12"/>
                                        </p:tgtEl>
                                      </p:cBhvr>
                                    </p:animEffect>
                                  </p:childTnLst>
                                </p:cTn>
                              </p:par>
                            </p:childTnLst>
                          </p:cTn>
                        </p:par>
                        <p:par>
                          <p:cTn id="26" fill="hold">
                            <p:stCondLst>
                              <p:cond delay="500"/>
                            </p:stCondLst>
                            <p:childTnLst>
                              <p:par>
                                <p:cTn id="27" presetID="10" presetClass="entr" presetSubtype="0"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fade">
                                      <p:cBhvr>
                                        <p:cTn id="29" dur="500"/>
                                        <p:tgtEl>
                                          <p:spTgt spid="5"/>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571500" y="1828800"/>
            <a:ext cx="8001000" cy="4030980"/>
          </a:xfrm>
          <a:prstGeom prst="rect">
            <a:avLst/>
          </a:prstGeom>
          <a:noFill/>
          <a:ln w="9525">
            <a:noFill/>
            <a:miter lim="800000"/>
          </a:ln>
        </p:spPr>
        <p:txBody>
          <a:bodyPr>
            <a:spAutoFit/>
          </a:bodyPr>
          <a:lstStyle/>
          <a:p>
            <a:pPr algn="just"/>
            <a:r>
              <a:rPr lang="en-US" sz="3200" b="1">
                <a:solidFill>
                  <a:srgbClr val="002060"/>
                </a:solidFill>
                <a:latin typeface="Times New Roman" panose="02020603050405020304" pitchFamily="18" charset="0"/>
                <a:cs typeface="Times New Roman" panose="02020603050405020304" pitchFamily="18" charset="0"/>
              </a:rPr>
              <a:t>     Ý nghĩa của câu chuyện: </a:t>
            </a:r>
            <a:endParaRPr lang="en-US" sz="3200" b="1">
              <a:solidFill>
                <a:srgbClr val="002060"/>
              </a:solidFill>
              <a:latin typeface="Times New Roman" panose="02020603050405020304" pitchFamily="18" charset="0"/>
              <a:cs typeface="Times New Roman" panose="02020603050405020304" pitchFamily="18" charset="0"/>
            </a:endParaRPr>
          </a:p>
          <a:p>
            <a:pPr algn="just"/>
            <a:r>
              <a:rPr lang="en-US" sz="3200" b="1">
                <a:solidFill>
                  <a:srgbClr val="002060"/>
                </a:solidFill>
                <a:latin typeface="Times New Roman" panose="02020603050405020304" pitchFamily="18" charset="0"/>
                <a:cs typeface="Times New Roman" panose="02020603050405020304" pitchFamily="18" charset="0"/>
              </a:rPr>
              <a:t>      </a:t>
            </a:r>
            <a:r>
              <a:rPr lang="en-US" sz="3200" b="1">
                <a:solidFill>
                  <a:srgbClr val="FF0000"/>
                </a:solidFill>
                <a:latin typeface="Times New Roman" panose="02020603050405020304" pitchFamily="18" charset="0"/>
                <a:cs typeface="Times New Roman" panose="02020603050405020304" pitchFamily="18" charset="0"/>
              </a:rPr>
              <a:t>Ca ngợi ông Nguyễn Khoa Đăng thông minh, tài trí, giỏi xét xử các vụ án, có công trừng trị bọn cướp, bảo vệ cuộc sống yên bình cho nhân dân.</a:t>
            </a:r>
            <a:endParaRPr lang="en-US" sz="3200" b="1">
              <a:solidFill>
                <a:srgbClr val="FF0000"/>
              </a:solidFill>
              <a:latin typeface="Times New Roman" panose="02020603050405020304" pitchFamily="18" charset="0"/>
              <a:cs typeface="Times New Roman" panose="02020603050405020304" pitchFamily="18" charset="0"/>
            </a:endParaRPr>
          </a:p>
          <a:p>
            <a:endParaRPr lang="en-US" sz="3200">
              <a:latin typeface="Times New Roman" panose="02020603050405020304" pitchFamily="18" charset="0"/>
              <a:cs typeface="Times New Roman" panose="02020603050405020304" pitchFamily="18" charset="0"/>
            </a:endParaRPr>
          </a:p>
          <a:p>
            <a:endParaRPr lang="en-US" sz="3200">
              <a:latin typeface="Times New Roman" panose="02020603050405020304" pitchFamily="18" charset="0"/>
              <a:cs typeface="Times New Roman" panose="02020603050405020304" pitchFamily="18" charset="0"/>
            </a:endParaRPr>
          </a:p>
          <a:p>
            <a:endParaRPr lang="en-US" sz="3200">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3" name="TextBox 2"/>
          <p:cNvSpPr txBox="1">
            <a:spLocks noChangeArrowheads="1"/>
          </p:cNvSpPr>
          <p:nvPr/>
        </p:nvSpPr>
        <p:spPr bwMode="auto">
          <a:xfrm>
            <a:off x="838200" y="2590800"/>
            <a:ext cx="7315200" cy="3078163"/>
          </a:xfrm>
          <a:prstGeom prst="rect">
            <a:avLst/>
          </a:prstGeom>
          <a:noFill/>
          <a:ln w="9525">
            <a:noFill/>
            <a:miter lim="800000"/>
          </a:ln>
        </p:spPr>
        <p:txBody>
          <a:bodyPr>
            <a:spAutoFit/>
          </a:bodyPr>
          <a:lstStyle/>
          <a:p>
            <a:pPr algn="ctr"/>
            <a:r>
              <a:rPr lang="en-US" sz="3600" b="1" i="1">
                <a:solidFill>
                  <a:srgbClr val="FF0000"/>
                </a:solidFill>
                <a:latin typeface="Times New Roman" panose="02020603050405020304" pitchFamily="18" charset="0"/>
                <a:cs typeface="Times New Roman" panose="02020603050405020304" pitchFamily="18" charset="0"/>
              </a:rPr>
              <a:t>Củng cố dặn dò:</a:t>
            </a:r>
            <a:endParaRPr lang="en-US" sz="3600" b="1" i="1">
              <a:solidFill>
                <a:srgbClr val="FF0000"/>
              </a:solidFill>
              <a:latin typeface="Times New Roman" panose="02020603050405020304" pitchFamily="18" charset="0"/>
              <a:cs typeface="Times New Roman" panose="02020603050405020304" pitchFamily="18" charset="0"/>
            </a:endParaRPr>
          </a:p>
          <a:p>
            <a:endParaRPr lang="en-US">
              <a:latin typeface="Times New Roman" panose="02020603050405020304" pitchFamily="18" charset="0"/>
              <a:cs typeface="Times New Roman" panose="02020603050405020304" pitchFamily="18" charset="0"/>
            </a:endParaRPr>
          </a:p>
          <a:p>
            <a:endParaRPr lang="en-US">
              <a:latin typeface="Times New Roman" panose="02020603050405020304" pitchFamily="18" charset="0"/>
              <a:cs typeface="Times New Roman" panose="02020603050405020304" pitchFamily="18" charset="0"/>
            </a:endParaRPr>
          </a:p>
          <a:p>
            <a:endParaRPr lang="en-US">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800" b="1">
                <a:solidFill>
                  <a:srgbClr val="FF0066"/>
                </a:solidFill>
                <a:latin typeface="Times New Roman" panose="02020603050405020304" pitchFamily="18" charset="0"/>
                <a:cs typeface="Times New Roman" panose="02020603050405020304" pitchFamily="18" charset="0"/>
              </a:rPr>
              <a:t> </a:t>
            </a:r>
            <a:r>
              <a:rPr lang="en-US" sz="3200" b="1">
                <a:solidFill>
                  <a:srgbClr val="FF0066"/>
                </a:solidFill>
                <a:latin typeface="Times New Roman" panose="02020603050405020304" pitchFamily="18" charset="0"/>
                <a:cs typeface="Times New Roman" panose="02020603050405020304" pitchFamily="18" charset="0"/>
              </a:rPr>
              <a:t>Về nhà: tập kể lại câu chuyện.</a:t>
            </a:r>
            <a:endParaRPr lang="en-US" sz="3200" b="1">
              <a:solidFill>
                <a:srgbClr val="FF0066"/>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sz="2000">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sz="200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3200" b="1">
                <a:solidFill>
                  <a:srgbClr val="FF0066"/>
                </a:solidFill>
                <a:latin typeface="Times New Roman" panose="02020603050405020304" pitchFamily="18" charset="0"/>
                <a:cs typeface="Times New Roman" panose="02020603050405020304" pitchFamily="18" charset="0"/>
              </a:rPr>
              <a:t> Chuẩn bị cho bài kể chuyện tiếp theo.</a:t>
            </a:r>
            <a:endParaRPr lang="en-US" sz="3200" b="1">
              <a:solidFill>
                <a:srgbClr val="FF0066"/>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ubtitle 10"/>
          <p:cNvSpPr>
            <a:spLocks noGrp="1"/>
          </p:cNvSpPr>
          <p:nvPr>
            <p:ph type="subTitle" idx="1"/>
          </p:nvPr>
        </p:nvSpPr>
        <p:spPr/>
        <p:txBody>
          <a:bodyPr rtlCol="0">
            <a:normAutofit/>
          </a:bodyPr>
          <a:lstStyle/>
          <a:p>
            <a:pPr fontAlgn="auto">
              <a:spcAft>
                <a:spcPts val="0"/>
              </a:spcAft>
              <a:buFont typeface="Arial" panose="020B0604020202020204" pitchFamily="34" charset="0"/>
              <a:buNone/>
              <a:defRPr/>
            </a:pPr>
            <a:endParaRPr lang="en-US"/>
          </a:p>
        </p:txBody>
      </p:sp>
      <p:sp>
        <p:nvSpPr>
          <p:cNvPr id="18" name="TextBox 17"/>
          <p:cNvSpPr txBox="1">
            <a:spLocks noChangeArrowheads="1"/>
          </p:cNvSpPr>
          <p:nvPr/>
        </p:nvSpPr>
        <p:spPr bwMode="auto">
          <a:xfrm>
            <a:off x="1295400" y="304800"/>
            <a:ext cx="7062788" cy="583565"/>
          </a:xfrm>
          <a:prstGeom prst="rect">
            <a:avLst/>
          </a:prstGeom>
          <a:noFill/>
          <a:ln w="9525">
            <a:noFill/>
            <a:miter lim="800000"/>
          </a:ln>
        </p:spPr>
        <p:txBody>
          <a:bodyPr>
            <a:spAutoFit/>
          </a:bodyPr>
          <a:lstStyle/>
          <a:p>
            <a:r>
              <a:rPr lang="en-US" sz="3200" b="1">
                <a:latin typeface="Times New Roman" panose="02020603050405020304" pitchFamily="18" charset="0"/>
                <a:cs typeface="Times New Roman" panose="02020603050405020304" pitchFamily="18" charset="0"/>
              </a:rPr>
              <a:t>Kể chuyện: </a:t>
            </a:r>
            <a:r>
              <a:rPr lang="en-US" sz="2400" b="1">
                <a:solidFill>
                  <a:srgbClr val="FF0000"/>
                </a:solidFill>
                <a:latin typeface="Times New Roman" panose="02020603050405020304" pitchFamily="18" charset="0"/>
                <a:cs typeface="Times New Roman" panose="02020603050405020304" pitchFamily="18" charset="0"/>
              </a:rPr>
              <a:t>ÔNG NGUYỄN KHOA ĐĂNG</a:t>
            </a:r>
            <a:endParaRPr lang="en-US" sz="2400" b="1">
              <a:solidFill>
                <a:srgbClr val="FF0000"/>
              </a:solidFill>
              <a:latin typeface="Times New Roman" panose="02020603050405020304" pitchFamily="18" charset="0"/>
              <a:cs typeface="Times New Roman" panose="02020603050405020304" pitchFamily="18" charset="0"/>
            </a:endParaRPr>
          </a:p>
        </p:txBody>
      </p:sp>
      <p:pic>
        <p:nvPicPr>
          <p:cNvPr id="6" name="Picture 2" descr="C:\Documents and Settings\Administrator\My Documents\Downloads\Video\Hình0068.jpg"/>
          <p:cNvPicPr>
            <a:picLocks noChangeAspect="1" noChangeArrowheads="1"/>
          </p:cNvPicPr>
          <p:nvPr/>
        </p:nvPicPr>
        <p:blipFill>
          <a:blip r:embed="rId1"/>
          <a:srcRect/>
          <a:stretch>
            <a:fillRect/>
          </a:stretch>
        </p:blipFill>
        <p:spPr bwMode="auto">
          <a:xfrm>
            <a:off x="4343400" y="990600"/>
            <a:ext cx="4800600" cy="5867400"/>
          </a:xfrm>
          <a:prstGeom prst="ellipse">
            <a:avLst/>
          </a:prstGeom>
          <a:ln>
            <a:noFill/>
          </a:ln>
          <a:effectLst>
            <a:softEdge rad="112500"/>
          </a:effectLst>
        </p:spPr>
      </p:pic>
      <p:sp>
        <p:nvSpPr>
          <p:cNvPr id="12" name="TextBox 11"/>
          <p:cNvSpPr txBox="1"/>
          <p:nvPr/>
        </p:nvSpPr>
        <p:spPr>
          <a:xfrm>
            <a:off x="381000" y="2667000"/>
            <a:ext cx="76200" cy="76200"/>
          </a:xfrm>
          <a:prstGeom prst="rect">
            <a:avLst/>
          </a:prstGeom>
          <a:noFill/>
        </p:spPr>
        <p:txBody>
          <a:bodyPr>
            <a:prstTxWarp prst="textWave1">
              <a:avLst>
                <a:gd name="adj1" fmla="val 12500"/>
                <a:gd name="adj2" fmla="val -257"/>
              </a:avLst>
            </a:prstTxWarp>
            <a:spAutoFit/>
          </a:bodyPr>
          <a:lstStyle/>
          <a:p>
            <a:pPr fontAlgn="auto">
              <a:spcBef>
                <a:spcPts val="0"/>
              </a:spcBef>
              <a:spcAft>
                <a:spcPts val="0"/>
              </a:spcAft>
              <a:defRPr/>
            </a:pPr>
            <a:r>
              <a:rPr lang="en-US" sz="2000" dirty="0" err="1">
                <a:latin typeface="+mn-lt"/>
              </a:rPr>
              <a:t>ooogg</a:t>
            </a:r>
            <a:endParaRPr lang="en-US" sz="2000" dirty="0">
              <a:latin typeface="+mn-lt"/>
            </a:endParaRPr>
          </a:p>
        </p:txBody>
      </p:sp>
      <p:sp>
        <p:nvSpPr>
          <p:cNvPr id="8" name="TextBox 7"/>
          <p:cNvSpPr txBox="1">
            <a:spLocks noChangeArrowheads="1"/>
          </p:cNvSpPr>
          <p:nvPr/>
        </p:nvSpPr>
        <p:spPr bwMode="auto">
          <a:xfrm>
            <a:off x="152400" y="1752600"/>
            <a:ext cx="4876800" cy="3970338"/>
          </a:xfrm>
          <a:prstGeom prst="rect">
            <a:avLst/>
          </a:prstGeom>
          <a:noFill/>
          <a:ln w="9525">
            <a:noFill/>
            <a:miter lim="800000"/>
          </a:ln>
        </p:spPr>
        <p:txBody>
          <a:bodyPr>
            <a:spAutoFit/>
          </a:bodyPr>
          <a:lstStyle/>
          <a:p>
            <a:r>
              <a:rPr lang="en-US" sz="2800">
                <a:latin typeface="Times New Roman" panose="02020603050405020304" pitchFamily="18" charset="0"/>
                <a:cs typeface="Times New Roman" panose="02020603050405020304" pitchFamily="18" charset="0"/>
              </a:rPr>
              <a:t>Nguyễn Khoa Đăng(1691- 1725)- quê Thừa Thiên Huế. Ông là một vị quan thời chúa Nguyễn, văn võ toàn tài, rất có tài xét xử các vụ án, đem lại sự công bằng cho người lương thiện. Ông cũng là người có công lớn trừng trị bọn cướp, tiêu diệt chúng đến tận sào huyệt.</a:t>
            </a:r>
            <a:endParaRPr lang="en-US" sz="2800">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18">
                                            <p:txEl>
                                              <p:pRg st="0" end="0"/>
                                            </p:txEl>
                                          </p:spTgt>
                                        </p:tgtEl>
                                        <p:attrNameLst>
                                          <p:attrName>style.visibility</p:attrName>
                                        </p:attrNameLst>
                                      </p:cBhvr>
                                      <p:to>
                                        <p:strVal val="visible"/>
                                      </p:to>
                                    </p:set>
                                    <p:animEffect transition="in" filter="box(in)">
                                      <p:cBhvr>
                                        <p:cTn id="12" dur="500"/>
                                        <p:tgtEl>
                                          <p:spTgt spid="18">
                                            <p:txEl>
                                              <p:pRg st="0" end="0"/>
                                            </p:txEl>
                                          </p:spTgt>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Wallpaper_002.jpg"/>
          <p:cNvPicPr>
            <a:picLocks noChangeAspect="1"/>
          </p:cNvPicPr>
          <p:nvPr/>
        </p:nvPicPr>
        <p:blipFill>
          <a:blip r:embed="rId1">
            <a:lum bright="30000"/>
          </a:blip>
          <a:stretch>
            <a:fillRect/>
          </a:stretch>
        </p:blipFill>
        <p:spPr>
          <a:xfrm>
            <a:off x="0" y="0"/>
            <a:ext cx="9144000" cy="7924800"/>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3" name="TextBox 2"/>
          <p:cNvSpPr txBox="1">
            <a:spLocks noChangeArrowheads="1"/>
          </p:cNvSpPr>
          <p:nvPr/>
        </p:nvSpPr>
        <p:spPr bwMode="auto">
          <a:xfrm>
            <a:off x="1676400" y="-76200"/>
            <a:ext cx="7239000" cy="1568450"/>
          </a:xfrm>
          <a:prstGeom prst="rect">
            <a:avLst/>
          </a:prstGeom>
          <a:noFill/>
          <a:ln w="9525">
            <a:noFill/>
            <a:miter lim="800000"/>
          </a:ln>
        </p:spPr>
        <p:txBody>
          <a:bodyPr>
            <a:spAutoFit/>
          </a:bodyPr>
          <a:lstStyle/>
          <a:p>
            <a:r>
              <a:rPr lang="en-US" sz="2000" b="1" i="1">
                <a:latin typeface="Times New Roman" panose="02020603050405020304" pitchFamily="18" charset="0"/>
                <a:cs typeface="Times New Roman" panose="02020603050405020304" pitchFamily="18" charset="0"/>
              </a:rPr>
              <a:t>             </a:t>
            </a:r>
            <a:endParaRPr lang="en-US" sz="2000" b="1" i="1">
              <a:latin typeface="Times New Roman" panose="02020603050405020304" pitchFamily="18" charset="0"/>
              <a:cs typeface="Times New Roman" panose="02020603050405020304" pitchFamily="18" charset="0"/>
            </a:endParaRPr>
          </a:p>
          <a:p>
            <a:r>
              <a:rPr lang="en-US">
                <a:latin typeface="Times New Roman" panose="02020603050405020304" pitchFamily="18" charset="0"/>
                <a:cs typeface="Times New Roman" panose="02020603050405020304" pitchFamily="18" charset="0"/>
              </a:rPr>
              <a:t> </a:t>
            </a:r>
            <a:r>
              <a:rPr lang="en-US" sz="2000">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 </a:t>
            </a:r>
            <a:r>
              <a:rPr lang="en-US" sz="2400" b="1">
                <a:latin typeface="Times New Roman" panose="02020603050405020304" pitchFamily="18" charset="0"/>
                <a:cs typeface="Times New Roman" panose="02020603050405020304" pitchFamily="18" charset="0"/>
              </a:rPr>
              <a:t>Kể chuyện: </a:t>
            </a:r>
            <a:r>
              <a:rPr lang="en-US" sz="2400" b="1">
                <a:solidFill>
                  <a:srgbClr val="FF0000"/>
                </a:solidFill>
                <a:latin typeface="Times New Roman" panose="02020603050405020304" pitchFamily="18" charset="0"/>
                <a:cs typeface="Times New Roman" panose="02020603050405020304" pitchFamily="18" charset="0"/>
              </a:rPr>
              <a:t>ÔNG NGUYỄN KHOA ĐĂNG</a:t>
            </a:r>
            <a:endParaRPr lang="en-US" sz="2400" b="1">
              <a:solidFill>
                <a:srgbClr val="FF0000"/>
              </a:solidFill>
              <a:latin typeface="Times New Roman" panose="02020603050405020304" pitchFamily="18" charset="0"/>
              <a:cs typeface="Times New Roman" panose="02020603050405020304" pitchFamily="18" charset="0"/>
            </a:endParaRPr>
          </a:p>
          <a:p>
            <a:endParaRPr lang="en-US" sz="2800" b="1">
              <a:latin typeface="Times New Roman" panose="02020603050405020304" pitchFamily="18" charset="0"/>
              <a:cs typeface="Times New Roman" panose="02020603050405020304" pitchFamily="18" charset="0"/>
            </a:endParaRPr>
          </a:p>
          <a:p>
            <a:r>
              <a:rPr lang="en-US" sz="2400" b="1">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             </a:t>
            </a:r>
            <a:endParaRPr lang="en-US" sz="2400" b="1">
              <a:solidFill>
                <a:srgbClr val="FF0000"/>
              </a:solidFill>
              <a:latin typeface="Times New Roman" panose="02020603050405020304" pitchFamily="18" charset="0"/>
              <a:cs typeface="Times New Roman" panose="02020603050405020304" pitchFamily="18" charset="0"/>
            </a:endParaRPr>
          </a:p>
        </p:txBody>
      </p:sp>
      <p:pic>
        <p:nvPicPr>
          <p:cNvPr id="4" name="Picture 3" descr="Hình0063.jpg"/>
          <p:cNvPicPr>
            <a:picLocks noChangeAspect="1"/>
          </p:cNvPicPr>
          <p:nvPr/>
        </p:nvPicPr>
        <p:blipFill>
          <a:blip r:embed="rId2">
            <a:lum bright="-20000"/>
          </a:blip>
          <a:stretch>
            <a:fillRect/>
          </a:stretch>
        </p:blipFill>
        <p:spPr>
          <a:xfrm>
            <a:off x="-138546" y="762000"/>
            <a:ext cx="4862945" cy="2895600"/>
          </a:xfrm>
          <a:prstGeom prst="rect">
            <a:avLst/>
          </a:prstGeom>
          <a:ln>
            <a:noFill/>
          </a:ln>
          <a:effectLst>
            <a:softEdge rad="112500"/>
          </a:effectLst>
        </p:spPr>
      </p:pic>
      <p:pic>
        <p:nvPicPr>
          <p:cNvPr id="6" name="Picture 5" descr="Hình0067.jpg"/>
          <p:cNvPicPr>
            <a:picLocks noChangeAspect="1"/>
          </p:cNvPicPr>
          <p:nvPr/>
        </p:nvPicPr>
        <p:blipFill>
          <a:blip r:embed="rId3">
            <a:lum bright="-30000"/>
          </a:blip>
          <a:stretch>
            <a:fillRect/>
          </a:stretch>
        </p:blipFill>
        <p:spPr>
          <a:xfrm>
            <a:off x="4648200" y="3581400"/>
            <a:ext cx="4495800" cy="3276600"/>
          </a:xfrm>
          <a:prstGeom prst="rect">
            <a:avLst/>
          </a:prstGeom>
          <a:ln>
            <a:noFill/>
          </a:ln>
          <a:effectLst>
            <a:softEdge rad="112500"/>
          </a:effectLst>
        </p:spPr>
      </p:pic>
      <p:pic>
        <p:nvPicPr>
          <p:cNvPr id="9" name="Picture 8" descr="Hình0064.jpg"/>
          <p:cNvPicPr>
            <a:picLocks noChangeAspect="1"/>
          </p:cNvPicPr>
          <p:nvPr/>
        </p:nvPicPr>
        <p:blipFill>
          <a:blip r:embed="rId4">
            <a:lum bright="-30000"/>
          </a:blip>
          <a:stretch>
            <a:fillRect/>
          </a:stretch>
        </p:blipFill>
        <p:spPr>
          <a:xfrm>
            <a:off x="4648200" y="762000"/>
            <a:ext cx="4495800" cy="2895600"/>
          </a:xfrm>
          <a:prstGeom prst="rect">
            <a:avLst/>
          </a:prstGeom>
          <a:ln>
            <a:noFill/>
          </a:ln>
          <a:effectLst>
            <a:softEdge rad="112500"/>
          </a:effectLst>
        </p:spPr>
      </p:pic>
      <p:pic>
        <p:nvPicPr>
          <p:cNvPr id="11" name="Picture 10" descr="Hình0066.jpg"/>
          <p:cNvPicPr>
            <a:picLocks noChangeAspect="1"/>
          </p:cNvPicPr>
          <p:nvPr/>
        </p:nvPicPr>
        <p:blipFill>
          <a:blip r:embed="rId5">
            <a:lum bright="-20000"/>
          </a:blip>
          <a:stretch>
            <a:fillRect/>
          </a:stretch>
        </p:blipFill>
        <p:spPr>
          <a:xfrm>
            <a:off x="-140525" y="3581400"/>
            <a:ext cx="4864925" cy="3276600"/>
          </a:xfrm>
          <a:prstGeom prst="rect">
            <a:avLst/>
          </a:prstGeom>
          <a:ln>
            <a:noFill/>
          </a:ln>
          <a:effectLst>
            <a:softEdge rad="112500"/>
          </a:effectLst>
        </p:spPr>
      </p:pic>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000"/>
                                        <p:tgtEl>
                                          <p:spTgt spid="2"/>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ox(in)">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2000"/>
                                        <p:tgtEl>
                                          <p:spTgt spid="4"/>
                                        </p:tgtEl>
                                      </p:cBhvr>
                                    </p:animEffect>
                                  </p:childTnLst>
                                </p:cTn>
                              </p:par>
                              <p:par>
                                <p:cTn id="16" presetID="10" presetClass="entr" presetSubtype="0" fill="hold"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2000"/>
                                        <p:tgtEl>
                                          <p:spTgt spid="9"/>
                                        </p:tgtEl>
                                      </p:cBhvr>
                                    </p:animEffect>
                                  </p:childTnLst>
                                </p:cTn>
                              </p:par>
                              <p:par>
                                <p:cTn id="19" presetID="10"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2000"/>
                                        <p:tgtEl>
                                          <p:spTgt spid="11"/>
                                        </p:tgtEl>
                                      </p:cBhvr>
                                    </p:animEffect>
                                  </p:childTnLst>
                                </p:cTn>
                              </p:par>
                              <p:par>
                                <p:cTn id="22" presetID="10" presetClass="entr" presetSubtype="0" fill="hold" nodeType="with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fade">
                                      <p:cBhvr>
                                        <p:cTn id="24"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a:spLocks noChangeArrowheads="1"/>
          </p:cNvSpPr>
          <p:nvPr/>
        </p:nvSpPr>
        <p:spPr bwMode="auto">
          <a:xfrm>
            <a:off x="533400" y="1085850"/>
            <a:ext cx="7086600" cy="4400550"/>
          </a:xfrm>
          <a:prstGeom prst="rect">
            <a:avLst/>
          </a:prstGeom>
          <a:noFill/>
          <a:ln w="9525">
            <a:noFill/>
            <a:miter lim="800000"/>
          </a:ln>
        </p:spPr>
        <p:txBody>
          <a:bodyPr>
            <a:spAutoFit/>
          </a:bodyPr>
          <a:lstStyle/>
          <a:p>
            <a:pPr marL="342900" indent="-342900"/>
            <a:r>
              <a:rPr lang="en-US" sz="2800" b="1">
                <a:latin typeface="Times New Roman" panose="02020603050405020304" pitchFamily="18" charset="0"/>
                <a:cs typeface="Times New Roman" panose="02020603050405020304" pitchFamily="18" charset="0"/>
              </a:rPr>
              <a:t>  </a:t>
            </a:r>
            <a:r>
              <a:rPr lang="en-US" sz="2800" b="1">
                <a:solidFill>
                  <a:srgbClr val="002060"/>
                </a:solidFill>
                <a:latin typeface="Times New Roman" panose="02020603050405020304" pitchFamily="18" charset="0"/>
                <a:cs typeface="Times New Roman" panose="02020603050405020304" pitchFamily="18" charset="0"/>
              </a:rPr>
              <a:t>▪ </a:t>
            </a:r>
            <a:r>
              <a:rPr lang="en-US" sz="2800" b="1">
                <a:solidFill>
                  <a:srgbClr val="FF0000"/>
                </a:solidFill>
                <a:latin typeface="Times New Roman" panose="02020603050405020304" pitchFamily="18" charset="0"/>
                <a:cs typeface="Times New Roman" panose="02020603050405020304" pitchFamily="18" charset="0"/>
              </a:rPr>
              <a:t>Câu chuyện gồm có mấy đoạn?</a:t>
            </a:r>
            <a:endParaRPr lang="en-US" sz="2800" b="1">
              <a:solidFill>
                <a:srgbClr val="FF0000"/>
              </a:solidFill>
              <a:latin typeface="Times New Roman" panose="02020603050405020304" pitchFamily="18" charset="0"/>
              <a:cs typeface="Times New Roman" panose="02020603050405020304" pitchFamily="18" charset="0"/>
            </a:endParaRPr>
          </a:p>
          <a:p>
            <a:pPr marL="342900" indent="-342900"/>
            <a:r>
              <a:rPr lang="en-US" sz="2800" b="1">
                <a:latin typeface="Times New Roman" panose="02020603050405020304" pitchFamily="18" charset="0"/>
                <a:cs typeface="Times New Roman" panose="02020603050405020304" pitchFamily="18" charset="0"/>
              </a:rPr>
              <a:t>  - Có 2 đoạn: </a:t>
            </a:r>
            <a:endParaRPr lang="en-US" sz="2800" b="1">
              <a:latin typeface="Times New Roman" panose="02020603050405020304" pitchFamily="18" charset="0"/>
              <a:cs typeface="Times New Roman" panose="02020603050405020304" pitchFamily="18" charset="0"/>
            </a:endParaRPr>
          </a:p>
          <a:p>
            <a:pPr marL="342900" indent="-342900"/>
            <a:r>
              <a:rPr lang="en-US" sz="2800" b="1">
                <a:latin typeface="Times New Roman" panose="02020603050405020304" pitchFamily="18" charset="0"/>
                <a:cs typeface="Times New Roman" panose="02020603050405020304" pitchFamily="18" charset="0"/>
              </a:rPr>
              <a:t>  Đoạn 1: Quan án xử kiện.</a:t>
            </a:r>
            <a:endParaRPr lang="en-US" sz="2800" b="1">
              <a:latin typeface="Times New Roman" panose="02020603050405020304" pitchFamily="18" charset="0"/>
              <a:cs typeface="Times New Roman" panose="02020603050405020304" pitchFamily="18" charset="0"/>
            </a:endParaRPr>
          </a:p>
          <a:p>
            <a:pPr marL="342900" indent="-342900"/>
            <a:r>
              <a:rPr lang="en-US" sz="2800" b="1">
                <a:latin typeface="Times New Roman" panose="02020603050405020304" pitchFamily="18" charset="0"/>
                <a:cs typeface="Times New Roman" panose="02020603050405020304" pitchFamily="18" charset="0"/>
              </a:rPr>
              <a:t>  Đoạn 2: Quan án trừng trị bọn cướp đường.</a:t>
            </a:r>
            <a:endParaRPr lang="en-US" sz="2800" b="1">
              <a:latin typeface="Times New Roman" panose="02020603050405020304" pitchFamily="18" charset="0"/>
              <a:cs typeface="Times New Roman" panose="02020603050405020304" pitchFamily="18" charset="0"/>
            </a:endParaRPr>
          </a:p>
          <a:p>
            <a:pPr marL="342900" indent="-342900"/>
            <a:r>
              <a:rPr lang="en-US" sz="2800" b="1">
                <a:latin typeface="Times New Roman" panose="02020603050405020304" pitchFamily="18" charset="0"/>
                <a:cs typeface="Times New Roman" panose="02020603050405020304" pitchFamily="18" charset="0"/>
              </a:rPr>
              <a:t>  </a:t>
            </a:r>
            <a:r>
              <a:rPr lang="en-US" sz="2800" b="1">
                <a:solidFill>
                  <a:srgbClr val="002060"/>
                </a:solidFill>
                <a:latin typeface="Times New Roman" panose="02020603050405020304" pitchFamily="18" charset="0"/>
                <a:cs typeface="Times New Roman" panose="02020603050405020304" pitchFamily="18" charset="0"/>
              </a:rPr>
              <a:t>▪ </a:t>
            </a:r>
            <a:r>
              <a:rPr lang="en-US" sz="2800" b="1">
                <a:solidFill>
                  <a:srgbClr val="FF0000"/>
                </a:solidFill>
                <a:latin typeface="Times New Roman" panose="02020603050405020304" pitchFamily="18" charset="0"/>
                <a:cs typeface="Times New Roman" panose="02020603050405020304" pitchFamily="18" charset="0"/>
              </a:rPr>
              <a:t>Đoạn thứ nhất có mấy nhân vật chính?</a:t>
            </a:r>
            <a:endParaRPr lang="en-US" sz="2800" b="1">
              <a:solidFill>
                <a:srgbClr val="FF0000"/>
              </a:solidFill>
              <a:latin typeface="Times New Roman" panose="02020603050405020304" pitchFamily="18" charset="0"/>
              <a:cs typeface="Times New Roman" panose="02020603050405020304" pitchFamily="18" charset="0"/>
            </a:endParaRPr>
          </a:p>
          <a:p>
            <a:pPr marL="342900" indent="-342900"/>
            <a:r>
              <a:rPr lang="en-US" sz="2800" b="1">
                <a:latin typeface="Times New Roman" panose="02020603050405020304" pitchFamily="18" charset="0"/>
                <a:cs typeface="Times New Roman" panose="02020603050405020304" pitchFamily="18" charset="0"/>
              </a:rPr>
              <a:t>  - Có 3 nhân vật chính: quan án Nguyễn Khoa Đăng,  anh hàng dầu, người mù.                                               </a:t>
            </a:r>
            <a:endParaRPr lang="en-US" sz="2800" b="1">
              <a:latin typeface="Times New Roman" panose="02020603050405020304" pitchFamily="18" charset="0"/>
              <a:cs typeface="Times New Roman" panose="02020603050405020304" pitchFamily="18" charset="0"/>
            </a:endParaRPr>
          </a:p>
          <a:p>
            <a:pPr marL="342900" indent="-342900"/>
            <a:r>
              <a:rPr lang="en-US" sz="2800" b="1">
                <a:solidFill>
                  <a:srgbClr val="002060"/>
                </a:solidFill>
                <a:latin typeface="Times New Roman" panose="02020603050405020304" pitchFamily="18" charset="0"/>
                <a:cs typeface="Times New Roman" panose="02020603050405020304" pitchFamily="18" charset="0"/>
              </a:rPr>
              <a:t>  ▪ </a:t>
            </a:r>
            <a:r>
              <a:rPr lang="en-US" sz="2800" b="1">
                <a:solidFill>
                  <a:srgbClr val="FF0000"/>
                </a:solidFill>
                <a:latin typeface="Times New Roman" panose="02020603050405020304" pitchFamily="18" charset="0"/>
                <a:cs typeface="Times New Roman" panose="02020603050405020304" pitchFamily="18" charset="0"/>
              </a:rPr>
              <a:t>Đoạn thứ hai có những nhân vật nào?</a:t>
            </a:r>
            <a:r>
              <a:rPr lang="en-US">
                <a:solidFill>
                  <a:srgbClr val="FF0000"/>
                </a:solidFill>
                <a:latin typeface="Times New Roman" panose="02020603050405020304" pitchFamily="18" charset="0"/>
                <a:cs typeface="Times New Roman" panose="02020603050405020304" pitchFamily="18" charset="0"/>
              </a:rPr>
              <a:t> </a:t>
            </a:r>
            <a:endParaRPr lang="en-US">
              <a:solidFill>
                <a:srgbClr val="FF0000"/>
              </a:solidFill>
              <a:latin typeface="Times New Roman" panose="02020603050405020304" pitchFamily="18" charset="0"/>
              <a:cs typeface="Times New Roman" panose="02020603050405020304" pitchFamily="18" charset="0"/>
            </a:endParaRPr>
          </a:p>
          <a:p>
            <a:pPr marL="342900" indent="-342900"/>
            <a:r>
              <a:rPr lang="en-US" sz="2800">
                <a:latin typeface="Times New Roman" panose="02020603050405020304" pitchFamily="18" charset="0"/>
                <a:cs typeface="Times New Roman" panose="02020603050405020304" pitchFamily="18" charset="0"/>
              </a:rPr>
              <a:t>  </a:t>
            </a:r>
            <a:r>
              <a:rPr lang="en-US" sz="2800" b="1">
                <a:latin typeface="Times New Roman" panose="02020603050405020304" pitchFamily="18" charset="0"/>
                <a:cs typeface="Times New Roman" panose="02020603050405020304" pitchFamily="18" charset="0"/>
              </a:rPr>
              <a:t>- Có các nhân vật: quan án, các võ sĩ và những kẻ cướp.</a:t>
            </a:r>
            <a:endParaRPr lang="en-US">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2000"/>
                                        <p:tgtEl>
                                          <p:spTgt spid="6">
                                            <p:txEl>
                                              <p:pRg st="1" end="1"/>
                                            </p:txEl>
                                          </p:spTgt>
                                        </p:tgtEl>
                                      </p:cBhvr>
                                    </p:animEffect>
                                  </p:childTnLst>
                                </p:cTn>
                              </p:par>
                            </p:childTnLst>
                          </p:cTn>
                        </p:par>
                        <p:par>
                          <p:cTn id="13" fill="hold">
                            <p:stCondLst>
                              <p:cond delay="2000"/>
                            </p:stCondLst>
                            <p:childTnLst>
                              <p:par>
                                <p:cTn id="14" presetID="10" presetClass="entr" presetSubtype="0" fill="hold" nodeType="afterEffect">
                                  <p:stCondLst>
                                    <p:cond delay="0"/>
                                  </p:stCondLst>
                                  <p:childTnLst>
                                    <p:set>
                                      <p:cBhvr>
                                        <p:cTn id="15" dur="1" fill="hold">
                                          <p:stCondLst>
                                            <p:cond delay="0"/>
                                          </p:stCondLst>
                                        </p:cTn>
                                        <p:tgtEl>
                                          <p:spTgt spid="6">
                                            <p:txEl>
                                              <p:pRg st="2" end="2"/>
                                            </p:txEl>
                                          </p:spTgt>
                                        </p:tgtEl>
                                        <p:attrNameLst>
                                          <p:attrName>style.visibility</p:attrName>
                                        </p:attrNameLst>
                                      </p:cBhvr>
                                      <p:to>
                                        <p:strVal val="visible"/>
                                      </p:to>
                                    </p:set>
                                    <p:animEffect transition="in" filter="fade">
                                      <p:cBhvr>
                                        <p:cTn id="16" dur="2000"/>
                                        <p:tgtEl>
                                          <p:spTgt spid="6">
                                            <p:txEl>
                                              <p:pRg st="2" end="2"/>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Effect transition="in" filter="fade">
                                      <p:cBhvr>
                                        <p:cTn id="19" dur="2000"/>
                                        <p:tgtEl>
                                          <p:spTgt spid="6">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6">
                                            <p:txEl>
                                              <p:pRg st="4" end="4"/>
                                            </p:txEl>
                                          </p:spTgt>
                                        </p:tgtEl>
                                        <p:attrNameLst>
                                          <p:attrName>style.visibility</p:attrName>
                                        </p:attrNameLst>
                                      </p:cBhvr>
                                      <p:to>
                                        <p:strVal val="visible"/>
                                      </p:to>
                                    </p:set>
                                    <p:animEffect transition="in" filter="fade">
                                      <p:cBhvr>
                                        <p:cTn id="24" dur="1000"/>
                                        <p:tgtEl>
                                          <p:spTgt spid="6">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6">
                                            <p:txEl>
                                              <p:pRg st="5" end="5"/>
                                            </p:txEl>
                                          </p:spTgt>
                                        </p:tgtEl>
                                        <p:attrNameLst>
                                          <p:attrName>style.visibility</p:attrName>
                                        </p:attrNameLst>
                                      </p:cBhvr>
                                      <p:to>
                                        <p:strVal val="visible"/>
                                      </p:to>
                                    </p:set>
                                    <p:animEffect transition="in" filter="fade">
                                      <p:cBhvr>
                                        <p:cTn id="29" dur="2000"/>
                                        <p:tgtEl>
                                          <p:spTgt spid="6">
                                            <p:txEl>
                                              <p:pRg st="5" end="5"/>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6">
                                            <p:txEl>
                                              <p:pRg st="6" end="6"/>
                                            </p:txEl>
                                          </p:spTgt>
                                        </p:tgtEl>
                                        <p:attrNameLst>
                                          <p:attrName>style.visibility</p:attrName>
                                        </p:attrNameLst>
                                      </p:cBhvr>
                                      <p:to>
                                        <p:strVal val="visible"/>
                                      </p:to>
                                    </p:set>
                                    <p:animEffect transition="in" filter="fade">
                                      <p:cBhvr>
                                        <p:cTn id="34" dur="1000"/>
                                        <p:tgtEl>
                                          <p:spTgt spid="6">
                                            <p:txEl>
                                              <p:pRg st="6" end="6"/>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6">
                                            <p:txEl>
                                              <p:pRg st="7" end="7"/>
                                            </p:txEl>
                                          </p:spTgt>
                                        </p:tgtEl>
                                        <p:attrNameLst>
                                          <p:attrName>style.visibility</p:attrName>
                                        </p:attrNameLst>
                                      </p:cBhvr>
                                      <p:to>
                                        <p:strVal val="visible"/>
                                      </p:to>
                                    </p:set>
                                    <p:animEffect transition="in" filter="fade">
                                      <p:cBhvr>
                                        <p:cTn id="39" dur="2000"/>
                                        <p:tgtEl>
                                          <p:spTgt spid="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1143000" y="1828800"/>
            <a:ext cx="7516813" cy="523875"/>
          </a:xfrm>
          <a:prstGeom prst="rect">
            <a:avLst/>
          </a:prstGeom>
          <a:noFill/>
          <a:ln w="9525">
            <a:noFill/>
            <a:miter lim="800000"/>
          </a:ln>
        </p:spPr>
        <p:txBody>
          <a:bodyPr wrap="none">
            <a:spAutoFit/>
          </a:bodyPr>
          <a:lstStyle/>
          <a:p>
            <a:pPr>
              <a:buFont typeface="Arial" panose="020B0604020202020204" pitchFamily="34" charset="0"/>
              <a:buChar char="•"/>
            </a:pPr>
            <a:r>
              <a:rPr lang="en-US" sz="2800" b="1">
                <a:latin typeface="Times New Roman" panose="02020603050405020304" pitchFamily="18" charset="0"/>
                <a:cs typeface="Times New Roman" panose="02020603050405020304" pitchFamily="18" charset="0"/>
              </a:rPr>
              <a:t> truông: </a:t>
            </a:r>
            <a:r>
              <a:rPr lang="en-US" sz="2800" b="1">
                <a:solidFill>
                  <a:srgbClr val="FF0066"/>
                </a:solidFill>
                <a:latin typeface="Times New Roman" panose="02020603050405020304" pitchFamily="18" charset="0"/>
                <a:cs typeface="Times New Roman" panose="02020603050405020304" pitchFamily="18" charset="0"/>
              </a:rPr>
              <a:t>vùng đất hoang, rộng, có nhiều cây cỏ.</a:t>
            </a:r>
            <a:endParaRPr lang="en-US" sz="2800" b="1">
              <a:solidFill>
                <a:srgbClr val="FF0066"/>
              </a:solidFill>
              <a:latin typeface="Times New Roman" panose="02020603050405020304" pitchFamily="18" charset="0"/>
              <a:cs typeface="Times New Roman" panose="02020603050405020304" pitchFamily="18" charset="0"/>
            </a:endParaRPr>
          </a:p>
        </p:txBody>
      </p:sp>
      <p:sp>
        <p:nvSpPr>
          <p:cNvPr id="6" name="TextBox 5"/>
          <p:cNvSpPr txBox="1">
            <a:spLocks noChangeArrowheads="1"/>
          </p:cNvSpPr>
          <p:nvPr/>
        </p:nvSpPr>
        <p:spPr bwMode="auto">
          <a:xfrm>
            <a:off x="1066800" y="3124200"/>
            <a:ext cx="6883400" cy="523875"/>
          </a:xfrm>
          <a:prstGeom prst="rect">
            <a:avLst/>
          </a:prstGeom>
          <a:noFill/>
          <a:ln w="9525">
            <a:noFill/>
            <a:miter lim="800000"/>
          </a:ln>
        </p:spPr>
        <p:txBody>
          <a:bodyPr wrap="none">
            <a:spAutoFit/>
          </a:bodyPr>
          <a:lstStyle/>
          <a:p>
            <a:pPr>
              <a:buFont typeface="Arial" panose="020B0604020202020204" pitchFamily="34" charset="0"/>
              <a:buChar char="•"/>
            </a:pPr>
            <a:r>
              <a:rPr lang="en-US" sz="2800" b="1">
                <a:latin typeface="Times New Roman" panose="02020603050405020304" pitchFamily="18" charset="0"/>
                <a:cs typeface="Times New Roman" panose="02020603050405020304" pitchFamily="18" charset="0"/>
              </a:rPr>
              <a:t> sào huyệt: </a:t>
            </a:r>
            <a:r>
              <a:rPr lang="en-US" sz="2800" b="1">
                <a:solidFill>
                  <a:srgbClr val="FF0066"/>
                </a:solidFill>
                <a:latin typeface="Times New Roman" panose="02020603050405020304" pitchFamily="18" charset="0"/>
                <a:cs typeface="Times New Roman" panose="02020603050405020304" pitchFamily="18" charset="0"/>
              </a:rPr>
              <a:t>ổ của bọn trộm cướp, tội phạm.</a:t>
            </a:r>
            <a:endParaRPr lang="en-US" sz="2800" b="1">
              <a:latin typeface="Times New Roman" panose="02020603050405020304" pitchFamily="18" charset="0"/>
              <a:cs typeface="Times New Roman" panose="02020603050405020304" pitchFamily="18" charset="0"/>
            </a:endParaRPr>
          </a:p>
        </p:txBody>
      </p:sp>
      <p:sp>
        <p:nvSpPr>
          <p:cNvPr id="7" name="TextBox 6"/>
          <p:cNvSpPr txBox="1">
            <a:spLocks noChangeArrowheads="1"/>
          </p:cNvSpPr>
          <p:nvPr/>
        </p:nvSpPr>
        <p:spPr bwMode="auto">
          <a:xfrm>
            <a:off x="990600" y="4572000"/>
            <a:ext cx="7086600" cy="954088"/>
          </a:xfrm>
          <a:prstGeom prst="rect">
            <a:avLst/>
          </a:prstGeom>
          <a:noFill/>
          <a:ln w="9525">
            <a:noFill/>
            <a:miter lim="800000"/>
          </a:ln>
        </p:spPr>
        <p:txBody>
          <a:bodyPr>
            <a:spAutoFit/>
          </a:bodyPr>
          <a:lstStyle/>
          <a:p>
            <a:pPr algn="r">
              <a:buFont typeface="Arial" panose="020B0604020202020204" pitchFamily="34" charset="0"/>
              <a:buChar char="•"/>
            </a:pPr>
            <a:r>
              <a:rPr lang="en-US" sz="2800" b="1">
                <a:latin typeface="Times New Roman" panose="02020603050405020304" pitchFamily="18" charset="0"/>
                <a:cs typeface="Times New Roman" panose="02020603050405020304" pitchFamily="18" charset="0"/>
              </a:rPr>
              <a:t>phục binh: </a:t>
            </a:r>
            <a:r>
              <a:rPr lang="en-US" sz="2800" b="1">
                <a:solidFill>
                  <a:srgbClr val="FF0066"/>
                </a:solidFill>
                <a:latin typeface="Times New Roman" panose="02020603050405020304" pitchFamily="18" charset="0"/>
                <a:cs typeface="Times New Roman" panose="02020603050405020304" pitchFamily="18" charset="0"/>
              </a:rPr>
              <a:t>quân lính nấp, rình, ở những chỗ                                        kín đáo, chờ lệnh là xông ra tấn công.</a:t>
            </a:r>
            <a:endParaRPr lang="en-US" sz="2800" b="1">
              <a:solidFill>
                <a:srgbClr val="FF0066"/>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ox(in)">
                                      <p:cBhvr>
                                        <p:cTn id="7" dur="500"/>
                                        <p:tgtEl>
                                          <p:spTgt spid="5">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box(in)">
                                      <p:cBhvr>
                                        <p:cTn id="10" dur="500"/>
                                        <p:tgtEl>
                                          <p:spTgt spid="6">
                                            <p:txEl>
                                              <p:pRg st="0" end="0"/>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Effect transition="in" filter="box(in)">
                                      <p:cBhvr>
                                        <p:cTn id="13"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ình0063.jpg"/>
          <p:cNvPicPr>
            <a:picLocks noChangeAspect="1"/>
          </p:cNvPicPr>
          <p:nvPr/>
        </p:nvPicPr>
        <p:blipFill>
          <a:blip r:embed="rId1">
            <a:lum bright="-20000"/>
          </a:blip>
          <a:srcRect/>
          <a:stretch>
            <a:fillRect/>
          </a:stretch>
        </p:blipFill>
        <p:spPr bwMode="auto">
          <a:xfrm>
            <a:off x="533400" y="533400"/>
            <a:ext cx="8001000" cy="4572000"/>
          </a:xfrm>
          <a:prstGeom prst="rect">
            <a:avLst/>
          </a:prstGeom>
          <a:noFill/>
          <a:ln w="9525">
            <a:noFill/>
            <a:miter lim="800000"/>
            <a:headEnd/>
            <a:tailEnd/>
          </a:ln>
        </p:spPr>
      </p:pic>
      <p:sp>
        <p:nvSpPr>
          <p:cNvPr id="9" name="TextBox 8"/>
          <p:cNvSpPr txBox="1"/>
          <p:nvPr/>
        </p:nvSpPr>
        <p:spPr>
          <a:xfrm>
            <a:off x="762000" y="5562600"/>
            <a:ext cx="7543800" cy="1077913"/>
          </a:xfrm>
          <a:prstGeom prst="rect">
            <a:avLst/>
          </a:prstGeom>
          <a:solidFill>
            <a:schemeClr val="accent5">
              <a:lumMod val="40000"/>
              <a:lumOff val="60000"/>
            </a:schemeClr>
          </a:solidFill>
        </p:spPr>
        <p:txBody>
          <a:bodyPr>
            <a:spAutoFit/>
          </a:bodyPr>
          <a:lstStyle/>
          <a:p>
            <a:pPr fontAlgn="auto">
              <a:spcBef>
                <a:spcPts val="0"/>
              </a:spcBef>
              <a:spcAft>
                <a:spcPts val="0"/>
              </a:spcAft>
              <a:defRPr/>
            </a:pPr>
            <a:r>
              <a:rPr lang="en-US" sz="3200" b="1" dirty="0" err="1">
                <a:solidFill>
                  <a:srgbClr val="FF0000"/>
                </a:solidFill>
                <a:latin typeface="Times New Roman" panose="02020603050405020304" pitchFamily="18" charset="0"/>
                <a:cs typeface="Times New Roman" panose="02020603050405020304" pitchFamily="18" charset="0"/>
              </a:rPr>
              <a:t>Anh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hàng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dầu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mất</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tiền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tìm</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người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mù</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đòi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tiền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nhưng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người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này</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ra</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sức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chối</a:t>
            </a:r>
            <a:r>
              <a:rPr lang="en-US" sz="3200" b="1" dirty="0">
                <a:solidFill>
                  <a:srgbClr val="FF0000"/>
                </a:solidFill>
                <a:latin typeface="Times New Roman" panose="02020603050405020304" pitchFamily="18" charset="0"/>
                <a:cs typeface="Times New Roman" panose="02020603050405020304" pitchFamily="18" charset="0"/>
              </a:rPr>
              <a:t>.</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7" name="Oval 6"/>
          <p:cNvSpPr/>
          <p:nvPr/>
        </p:nvSpPr>
        <p:spPr>
          <a:xfrm>
            <a:off x="457200" y="1143000"/>
            <a:ext cx="685800" cy="609600"/>
          </a:xfrm>
          <a:prstGeom prst="ellipse">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rgbClr val="FF0000"/>
                </a:solidFill>
              </a:rPr>
              <a:t>1</a:t>
            </a:r>
            <a:endParaRPr lang="en-US" sz="2800" b="1" dirty="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20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dissolve">
                                      <p:cBhvr>
                                        <p:cTn id="1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ình0064.jpg"/>
          <p:cNvPicPr>
            <a:picLocks noChangeAspect="1"/>
          </p:cNvPicPr>
          <p:nvPr/>
        </p:nvPicPr>
        <p:blipFill>
          <a:blip r:embed="rId1">
            <a:lum bright="-20000"/>
          </a:blip>
          <a:stretch>
            <a:fillRect/>
          </a:stretch>
        </p:blipFill>
        <p:spPr>
          <a:xfrm>
            <a:off x="685800" y="457200"/>
            <a:ext cx="7696200" cy="4419600"/>
          </a:xfrm>
          <a:prstGeom prst="rect">
            <a:avLst/>
          </a:prstGeom>
          <a:ln>
            <a:noFill/>
          </a:ln>
          <a:effectLst>
            <a:softEdge rad="112500"/>
          </a:effectLst>
        </p:spPr>
      </p:pic>
      <p:sp>
        <p:nvSpPr>
          <p:cNvPr id="5" name="TextBox 4"/>
          <p:cNvSpPr txBox="1"/>
          <p:nvPr/>
        </p:nvSpPr>
        <p:spPr>
          <a:xfrm>
            <a:off x="0" y="5105400"/>
            <a:ext cx="9296400" cy="1384300"/>
          </a:xfrm>
          <a:prstGeom prst="rect">
            <a:avLst/>
          </a:prstGeom>
          <a:solidFill>
            <a:schemeClr val="accent5">
              <a:lumMod val="40000"/>
              <a:lumOff val="60000"/>
            </a:schemeClr>
          </a:solidFill>
        </p:spPr>
        <p:txBody>
          <a:bodyPr>
            <a:spAutoFit/>
          </a:bodyPr>
          <a:lstStyle/>
          <a:p>
            <a:pPr fontAlgn="auto">
              <a:spcBef>
                <a:spcPts val="0"/>
              </a:spcBef>
              <a:spcAft>
                <a:spcPts val="0"/>
              </a:spcAft>
              <a:defRPr/>
            </a:pP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Quan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sai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người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múc</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một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chậu</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nước</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bỏ</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số</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tiền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vào</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chậu</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vạch</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trần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bộ</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mặt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tên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ăn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cắp</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giả</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là</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người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mù</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giả</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ăn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xin</a:t>
            </a:r>
            <a:r>
              <a:rPr lang="en-US" sz="2800" b="1" dirty="0">
                <a:solidFill>
                  <a:srgbClr val="FF0000"/>
                </a:solidFill>
                <a:latin typeface="Times New Roman" panose="02020603050405020304" pitchFamily="18" charset="0"/>
                <a:cs typeface="Times New Roman" panose="02020603050405020304" pitchFamily="18" charset="0"/>
              </a:rPr>
              <a:t>.</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6" name="Oval 5"/>
          <p:cNvSpPr/>
          <p:nvPr/>
        </p:nvSpPr>
        <p:spPr>
          <a:xfrm>
            <a:off x="533400" y="609600"/>
            <a:ext cx="685800" cy="609600"/>
          </a:xfrm>
          <a:prstGeom prst="ellipse">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rgbClr val="FF0000"/>
                </a:solidFill>
              </a:rPr>
              <a:t>2</a:t>
            </a:r>
            <a:endParaRPr lang="en-US" sz="2800" b="1" dirty="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2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ình0066.jpg"/>
          <p:cNvPicPr>
            <a:picLocks noChangeAspect="1"/>
          </p:cNvPicPr>
          <p:nvPr/>
        </p:nvPicPr>
        <p:blipFill>
          <a:blip r:embed="rId1">
            <a:lum bright="-10000"/>
          </a:blip>
          <a:stretch>
            <a:fillRect/>
          </a:stretch>
        </p:blipFill>
        <p:spPr>
          <a:xfrm>
            <a:off x="0" y="381000"/>
            <a:ext cx="8885555" cy="4750435"/>
          </a:xfrm>
          <a:prstGeom prst="rect">
            <a:avLst/>
          </a:prstGeom>
          <a:ln>
            <a:noFill/>
          </a:ln>
          <a:effectLst>
            <a:softEdge rad="112500"/>
          </a:effectLst>
        </p:spPr>
      </p:pic>
      <p:sp>
        <p:nvSpPr>
          <p:cNvPr id="5" name="TextBox 4"/>
          <p:cNvSpPr txBox="1"/>
          <p:nvPr/>
        </p:nvSpPr>
        <p:spPr>
          <a:xfrm>
            <a:off x="0" y="5211763"/>
            <a:ext cx="9144000" cy="1570037"/>
          </a:xfrm>
          <a:prstGeom prst="rect">
            <a:avLst/>
          </a:prstGeom>
          <a:solidFill>
            <a:schemeClr val="accent5">
              <a:lumMod val="40000"/>
              <a:lumOff val="60000"/>
            </a:schemeClr>
          </a:solidFill>
        </p:spPr>
        <p:txBody>
          <a:bodyPr>
            <a:spAutoFit/>
          </a:bodyPr>
          <a:lstStyle/>
          <a:p>
            <a:pPr fontAlgn="auto">
              <a:spcBef>
                <a:spcPts val="0"/>
              </a:spcBef>
              <a:spcAft>
                <a:spcPts val="0"/>
              </a:spcAft>
              <a:defRPr/>
            </a:pP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Quan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sai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một</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số</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võ</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sĩ</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đem</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theo</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vũ</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khí</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ngồi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vào</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trong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hòm</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gỗ</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rồi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sai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quân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sĩ</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cải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trang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thành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dân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khiêng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các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hòm</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đó</a:t>
            </a:r>
            <a:r>
              <a:rPr lang="en-US" sz="3200" b="1" dirty="0">
                <a:solidFill>
                  <a:srgbClr val="FF0000"/>
                </a:solidFill>
                <a:latin typeface="Times New Roman" panose="02020603050405020304" pitchFamily="18" charset="0"/>
                <a:cs typeface="Times New Roman" panose="02020603050405020304" pitchFamily="18" charset="0"/>
              </a:rPr>
              <a:t>.</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2" name="Oval 1"/>
          <p:cNvSpPr/>
          <p:nvPr/>
        </p:nvSpPr>
        <p:spPr>
          <a:xfrm>
            <a:off x="304800" y="533400"/>
            <a:ext cx="685800" cy="609600"/>
          </a:xfrm>
          <a:prstGeom prst="ellipse">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anchor="ctr"/>
          <a:p>
            <a:pPr algn="ctr" fontAlgn="auto">
              <a:spcBef>
                <a:spcPts val="0"/>
              </a:spcBef>
              <a:spcAft>
                <a:spcPts val="0"/>
              </a:spcAft>
              <a:defRPr/>
            </a:pPr>
            <a:r>
              <a:rPr lang="en-US" sz="2800" b="1" dirty="0">
                <a:solidFill>
                  <a:srgbClr val="FF0000"/>
                </a:solidFill>
              </a:rPr>
              <a:t>3</a:t>
            </a:r>
            <a:endParaRPr lang="en-US" sz="2800" b="1" dirty="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2000"/>
                                        <p:tgtEl>
                                          <p:spTgt spid="5"/>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ình0067.jpg"/>
          <p:cNvPicPr>
            <a:picLocks noChangeAspect="1"/>
          </p:cNvPicPr>
          <p:nvPr/>
        </p:nvPicPr>
        <p:blipFill>
          <a:blip r:embed="rId1">
            <a:lum bright="-20000"/>
          </a:blip>
          <a:srcRect/>
          <a:stretch>
            <a:fillRect/>
          </a:stretch>
        </p:blipFill>
        <p:spPr bwMode="auto">
          <a:xfrm>
            <a:off x="228600" y="381000"/>
            <a:ext cx="8733155" cy="5257165"/>
          </a:xfrm>
          <a:prstGeom prst="rect">
            <a:avLst/>
          </a:prstGeom>
          <a:noFill/>
          <a:ln w="9525">
            <a:noFill/>
            <a:miter lim="800000"/>
            <a:headEnd/>
            <a:tailEnd/>
          </a:ln>
        </p:spPr>
      </p:pic>
      <p:sp>
        <p:nvSpPr>
          <p:cNvPr id="5" name="TextBox 4"/>
          <p:cNvSpPr txBox="1"/>
          <p:nvPr/>
        </p:nvSpPr>
        <p:spPr>
          <a:xfrm>
            <a:off x="205740" y="5715000"/>
            <a:ext cx="8610600" cy="646113"/>
          </a:xfrm>
          <a:prstGeom prst="rect">
            <a:avLst/>
          </a:prstGeom>
          <a:solidFill>
            <a:schemeClr val="accent5">
              <a:lumMod val="40000"/>
              <a:lumOff val="60000"/>
            </a:schemeClr>
          </a:solidFill>
        </p:spPr>
        <p:txBody>
          <a:bodyPr>
            <a:spAutoFit/>
          </a:bodyPr>
          <a:lstStyle/>
          <a:p>
            <a:pPr lvl="1" fontAlgn="auto">
              <a:spcBef>
                <a:spcPts val="0"/>
              </a:spcBef>
              <a:spcAft>
                <a:spcPts val="0"/>
              </a:spcAft>
              <a:defRPr/>
            </a:pPr>
            <a:r>
              <a:rPr lang="en-US" sz="3600" b="1">
                <a:solidFill>
                  <a:srgbClr val="FF0000"/>
                </a:solidFill>
                <a:latin typeface="Times New Roman" panose="02020603050405020304" pitchFamily="18" charset="0"/>
                <a:cs typeface="Times New Roman" panose="02020603050405020304" pitchFamily="18" charset="0"/>
              </a:rPr>
              <a:t>Các võ sĩ xông ra đánh giết bọn cướp.</a:t>
            </a:r>
            <a:endParaRPr lang="en-US" sz="3600" dirty="0">
              <a:latin typeface="Times New Roman" panose="02020603050405020304" pitchFamily="18" charset="0"/>
              <a:cs typeface="Times New Roman" panose="02020603050405020304" pitchFamily="18" charset="0"/>
            </a:endParaRPr>
          </a:p>
        </p:txBody>
      </p:sp>
      <p:sp>
        <p:nvSpPr>
          <p:cNvPr id="6" name="Oval 5"/>
          <p:cNvSpPr/>
          <p:nvPr/>
        </p:nvSpPr>
        <p:spPr>
          <a:xfrm>
            <a:off x="304800" y="381000"/>
            <a:ext cx="762000" cy="685800"/>
          </a:xfrm>
          <a:prstGeom prst="ellipse">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rgbClr val="FF0000"/>
                </a:solidFill>
              </a:rPr>
              <a:t>4</a:t>
            </a:r>
            <a:endParaRPr lang="en-US" sz="2800" b="1" dirty="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2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6" grpId="0" bldLvl="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3081</Words>
  <Application>WPS Presentation</Application>
  <PresentationFormat>On-screen Show (4:3)</PresentationFormat>
  <Paragraphs>105</Paragraphs>
  <Slides>15</Slides>
  <Notes>1</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15</vt:i4>
      </vt:variant>
    </vt:vector>
  </HeadingPairs>
  <TitlesOfParts>
    <vt:vector size="23" baseType="lpstr">
      <vt:lpstr>Arial</vt:lpstr>
      <vt:lpstr>SimSun</vt:lpstr>
      <vt:lpstr>Wingdings</vt:lpstr>
      <vt:lpstr>Calibri</vt:lpstr>
      <vt:lpstr>Times New Roman</vt:lpstr>
      <vt:lpstr>Microsoft YaHei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quan</dc:creator>
  <cp:lastModifiedBy>Admin</cp:lastModifiedBy>
  <cp:revision>124</cp:revision>
  <dcterms:created xsi:type="dcterms:W3CDTF">2011-10-02T07:27:00Z</dcterms:created>
  <dcterms:modified xsi:type="dcterms:W3CDTF">2021-03-02T08:18:55Z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1033-11.2.0.9984</vt:lpwstr>
  </property>
</Properties>
</file>