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15"/>
  </p:handoutMasterIdLst>
  <p:sldIdLst>
    <p:sldId id="3672" r:id="rId3"/>
    <p:sldId id="3667" r:id="rId4"/>
    <p:sldId id="3668" r:id="rId5"/>
    <p:sldId id="256" r:id="rId6"/>
    <p:sldId id="3647" r:id="rId8"/>
    <p:sldId id="3669" r:id="rId9"/>
    <p:sldId id="3681" r:id="rId10"/>
    <p:sldId id="3670" r:id="rId11"/>
    <p:sldId id="3671" r:id="rId12"/>
    <p:sldId id="3682" r:id="rId13"/>
    <p:sldId id="363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98"/>
    <a:srgbClr val="09A9E6"/>
    <a:srgbClr val="FDAE35"/>
    <a:srgbClr val="BC85BA"/>
    <a:srgbClr val="75BAF3"/>
    <a:srgbClr val="6FD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17" autoAdjust="0"/>
  </p:normalViewPr>
  <p:slideViewPr>
    <p:cSldViewPr snapToGrid="0" showGuides="1">
      <p:cViewPr>
        <p:scale>
          <a:sx n="66" d="100"/>
          <a:sy n="66" d="100"/>
        </p:scale>
        <p:origin x="-1286" y="-288"/>
      </p:cViewPr>
      <p:guideLst>
        <p:guide orient="horz" pos="22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5D2B-AA3C-4E68-9C40-ED3A7864D5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CE4AA-EF1B-4FD8-A4C1-71D88130734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- Hỏi Tổ quốc là gì?</a:t>
            </a:r>
            <a:endParaRPr lang="en-US"/>
          </a:p>
          <a:p>
            <a:r>
              <a:rPr lang="en-US"/>
              <a:t>chốt: các từ đồng nghĩa với Tổ quốc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Tổ chức theo nhóm thi viết các từ đồng nghĩa -&gt; đại diện nhóm lên bảng viết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- Chơi trò chơi điện giật -&gt; nối tiếp nhau nêu từ chứa tiếng quốc (yêu cầu 1 vài hs giải nghĩa  (hs chỉ định nhau)</a:t>
            </a:r>
            <a:endParaRPr lang="en-US"/>
          </a:p>
          <a:p>
            <a:r>
              <a:rPr lang="en-US"/>
              <a:t>-&gt; chốt: 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- GV giải thích hoặc yêu cầu hs giải thích các cụm từ trên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CE4AA-EF1B-4FD8-A4C1-71D8813073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S素材\ps素材\69a075cbc792ae47995306fbcfec060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57" cy="687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EDDD-520A-4448-9953-24F4A2F51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907B-CFA6-4B39-A3C3-EA8961DC0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233126" y="1636351"/>
            <a:ext cx="2092804" cy="1395202"/>
          </a:xfrm>
          <a:custGeom>
            <a:avLst/>
            <a:gdLst>
              <a:gd name="connsiteX0" fmla="*/ 0 w 2092804"/>
              <a:gd name="connsiteY0" fmla="*/ 0 h 1395202"/>
              <a:gd name="connsiteX1" fmla="*/ 2092804 w 2092804"/>
              <a:gd name="connsiteY1" fmla="*/ 0 h 1395202"/>
              <a:gd name="connsiteX2" fmla="*/ 2092804 w 2092804"/>
              <a:gd name="connsiteY2" fmla="*/ 1395202 h 1395202"/>
              <a:gd name="connsiteX3" fmla="*/ 0 w 2092804"/>
              <a:gd name="connsiteY3" fmla="*/ 1395202 h 139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804" h="1395202">
                <a:moveTo>
                  <a:pt x="0" y="0"/>
                </a:moveTo>
                <a:lnTo>
                  <a:pt x="2092804" y="0"/>
                </a:lnTo>
                <a:lnTo>
                  <a:pt x="2092804" y="1395202"/>
                </a:lnTo>
                <a:lnTo>
                  <a:pt x="0" y="1395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6148391" y="1634740"/>
            <a:ext cx="2949144" cy="4424397"/>
          </a:xfrm>
          <a:custGeom>
            <a:avLst/>
            <a:gdLst>
              <a:gd name="connsiteX0" fmla="*/ 0 w 2949144"/>
              <a:gd name="connsiteY0" fmla="*/ 0 h 4424397"/>
              <a:gd name="connsiteX1" fmla="*/ 2949144 w 2949144"/>
              <a:gd name="connsiteY1" fmla="*/ 0 h 4424397"/>
              <a:gd name="connsiteX2" fmla="*/ 2949144 w 2949144"/>
              <a:gd name="connsiteY2" fmla="*/ 4424397 h 4424397"/>
              <a:gd name="connsiteX3" fmla="*/ 0 w 2949144"/>
              <a:gd name="connsiteY3" fmla="*/ 4424397 h 442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9144" h="4424397">
                <a:moveTo>
                  <a:pt x="0" y="0"/>
                </a:moveTo>
                <a:lnTo>
                  <a:pt x="2949144" y="0"/>
                </a:lnTo>
                <a:lnTo>
                  <a:pt x="2949144" y="4424397"/>
                </a:lnTo>
                <a:lnTo>
                  <a:pt x="0" y="44243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9233126" y="3153341"/>
            <a:ext cx="2092804" cy="1395202"/>
          </a:xfrm>
          <a:custGeom>
            <a:avLst/>
            <a:gdLst>
              <a:gd name="connsiteX0" fmla="*/ 0 w 2092804"/>
              <a:gd name="connsiteY0" fmla="*/ 0 h 1395202"/>
              <a:gd name="connsiteX1" fmla="*/ 2092804 w 2092804"/>
              <a:gd name="connsiteY1" fmla="*/ 0 h 1395202"/>
              <a:gd name="connsiteX2" fmla="*/ 2092804 w 2092804"/>
              <a:gd name="connsiteY2" fmla="*/ 1395202 h 1395202"/>
              <a:gd name="connsiteX3" fmla="*/ 0 w 2092804"/>
              <a:gd name="connsiteY3" fmla="*/ 1395202 h 139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804" h="1395202">
                <a:moveTo>
                  <a:pt x="0" y="0"/>
                </a:moveTo>
                <a:lnTo>
                  <a:pt x="2092804" y="0"/>
                </a:lnTo>
                <a:lnTo>
                  <a:pt x="2092804" y="1395202"/>
                </a:lnTo>
                <a:lnTo>
                  <a:pt x="0" y="1395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9233126" y="4670330"/>
            <a:ext cx="2092804" cy="1395202"/>
          </a:xfrm>
          <a:custGeom>
            <a:avLst/>
            <a:gdLst>
              <a:gd name="connsiteX0" fmla="*/ 0 w 2092804"/>
              <a:gd name="connsiteY0" fmla="*/ 0 h 1395202"/>
              <a:gd name="connsiteX1" fmla="*/ 2092804 w 2092804"/>
              <a:gd name="connsiteY1" fmla="*/ 0 h 1395202"/>
              <a:gd name="connsiteX2" fmla="*/ 2092804 w 2092804"/>
              <a:gd name="connsiteY2" fmla="*/ 1395202 h 1395202"/>
              <a:gd name="connsiteX3" fmla="*/ 0 w 2092804"/>
              <a:gd name="connsiteY3" fmla="*/ 1395202 h 139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804" h="1395202">
                <a:moveTo>
                  <a:pt x="0" y="0"/>
                </a:moveTo>
                <a:lnTo>
                  <a:pt x="2092804" y="0"/>
                </a:lnTo>
                <a:lnTo>
                  <a:pt x="2092804" y="1395202"/>
                </a:lnTo>
                <a:lnTo>
                  <a:pt x="0" y="1395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419597" y="333781"/>
            <a:ext cx="1649095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图片 6" descr="图片包含 玩具, 玩偶&#10;&#10;已生成高可信度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170" y="180306"/>
            <a:ext cx="546205" cy="1107582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862884" y="891192"/>
            <a:ext cx="1093416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7337-1161-4CB2-8B69-3E24C9ADD5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884B-F155-42E3-9801-487CD0C3BE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9289545" y="3895813"/>
            <a:ext cx="2144861" cy="1912319"/>
          </a:xfrm>
          <a:custGeom>
            <a:avLst/>
            <a:gdLst>
              <a:gd name="connsiteX0" fmla="*/ 0 w 2144861"/>
              <a:gd name="connsiteY0" fmla="*/ 0 h 1912319"/>
              <a:gd name="connsiteX1" fmla="*/ 2144861 w 2144861"/>
              <a:gd name="connsiteY1" fmla="*/ 0 h 1912319"/>
              <a:gd name="connsiteX2" fmla="*/ 2144861 w 2144861"/>
              <a:gd name="connsiteY2" fmla="*/ 1912319 h 1912319"/>
              <a:gd name="connsiteX3" fmla="*/ 0 w 2144861"/>
              <a:gd name="connsiteY3" fmla="*/ 1912319 h 191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4861" h="1912319">
                <a:moveTo>
                  <a:pt x="0" y="0"/>
                </a:moveTo>
                <a:lnTo>
                  <a:pt x="2144861" y="0"/>
                </a:lnTo>
                <a:lnTo>
                  <a:pt x="2144861" y="1912319"/>
                </a:lnTo>
                <a:lnTo>
                  <a:pt x="0" y="19123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158886" y="3895813"/>
            <a:ext cx="2130659" cy="1912319"/>
          </a:xfrm>
          <a:custGeom>
            <a:avLst/>
            <a:gdLst>
              <a:gd name="connsiteX0" fmla="*/ 0 w 2130659"/>
              <a:gd name="connsiteY0" fmla="*/ 0 h 1912319"/>
              <a:gd name="connsiteX1" fmla="*/ 2130659 w 2130659"/>
              <a:gd name="connsiteY1" fmla="*/ 0 h 1912319"/>
              <a:gd name="connsiteX2" fmla="*/ 2130659 w 2130659"/>
              <a:gd name="connsiteY2" fmla="*/ 1912319 h 1912319"/>
              <a:gd name="connsiteX3" fmla="*/ 0 w 2130659"/>
              <a:gd name="connsiteY3" fmla="*/ 1912319 h 191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659" h="1912319">
                <a:moveTo>
                  <a:pt x="0" y="0"/>
                </a:moveTo>
                <a:lnTo>
                  <a:pt x="2130659" y="0"/>
                </a:lnTo>
                <a:lnTo>
                  <a:pt x="2130659" y="1912319"/>
                </a:lnTo>
                <a:lnTo>
                  <a:pt x="0" y="19123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5026331" y="3895813"/>
            <a:ext cx="2130659" cy="1912319"/>
          </a:xfrm>
          <a:custGeom>
            <a:avLst/>
            <a:gdLst>
              <a:gd name="connsiteX0" fmla="*/ 0 w 2130659"/>
              <a:gd name="connsiteY0" fmla="*/ 0 h 1912319"/>
              <a:gd name="connsiteX1" fmla="*/ 2130659 w 2130659"/>
              <a:gd name="connsiteY1" fmla="*/ 0 h 1912319"/>
              <a:gd name="connsiteX2" fmla="*/ 2130659 w 2130659"/>
              <a:gd name="connsiteY2" fmla="*/ 1912319 h 1912319"/>
              <a:gd name="connsiteX3" fmla="*/ 0 w 2130659"/>
              <a:gd name="connsiteY3" fmla="*/ 1912319 h 191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0659" h="1912319">
                <a:moveTo>
                  <a:pt x="0" y="0"/>
                </a:moveTo>
                <a:lnTo>
                  <a:pt x="2130659" y="0"/>
                </a:lnTo>
                <a:lnTo>
                  <a:pt x="2130659" y="1912319"/>
                </a:lnTo>
                <a:lnTo>
                  <a:pt x="0" y="19123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965926" y="1983496"/>
            <a:ext cx="4060404" cy="3824637"/>
          </a:xfrm>
          <a:custGeom>
            <a:avLst/>
            <a:gdLst>
              <a:gd name="connsiteX0" fmla="*/ 0 w 4060404"/>
              <a:gd name="connsiteY0" fmla="*/ 0 h 3824637"/>
              <a:gd name="connsiteX1" fmla="*/ 4060404 w 4060404"/>
              <a:gd name="connsiteY1" fmla="*/ 0 h 3824637"/>
              <a:gd name="connsiteX2" fmla="*/ 4060404 w 4060404"/>
              <a:gd name="connsiteY2" fmla="*/ 3824637 h 3824637"/>
              <a:gd name="connsiteX3" fmla="*/ 0 w 4060404"/>
              <a:gd name="connsiteY3" fmla="*/ 3824637 h 382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404" h="3824637">
                <a:moveTo>
                  <a:pt x="0" y="0"/>
                </a:moveTo>
                <a:lnTo>
                  <a:pt x="4060404" y="0"/>
                </a:lnTo>
                <a:lnTo>
                  <a:pt x="4060404" y="3824637"/>
                </a:lnTo>
                <a:lnTo>
                  <a:pt x="0" y="3824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utoRev="1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4.79167E-6 -4.07407E-6 L 0.00677 -4.07407E-6 " pathEditMode="relative" rAng="0" ptsTypes="AA"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2000" autoRev="1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Rot by="240000">
                                      <p:cBhvr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path" presetSubtype="0" autoRev="1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Motion origin="layout" path="M 4.79167E-6 -4.07407E-6 L 0.00677 -4.07407E-6 " pathEditMode="relative" rAng="0" ptsTypes="AA">
                                      <p:cBhvr>
                                        <p:cTn id="1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autoRev="1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Rot by="240000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path" presetSubtype="0" autoRev="1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Motion origin="layout" path="M 4.79167E-6 -4.07407E-6 L 0.00677 -4.07407E-6 " pathEditMode="relative" rAng="0" ptsTypes="AA"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2000" autoRev="1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Rot by="240000">
                                      <p:cBhvr>
                                        <p:cTn id="3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3" presetClass="path" presetSubtype="0" autoRev="1" fill="hold" grpId="1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Motion origin="layout" path="M 4.79167E-6 -4.07407E-6 L 0.00677 -4.07407E-6 " pathEditMode="relative" rAng="0" ptsTypes="AA">
                                      <p:cBhvr>
                                        <p:cTn id="3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2000" autoRev="1" fill="hold" grpId="2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Rot by="240000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3" grpId="0"/>
      <p:bldP spid="13" grpId="1"/>
      <p:bldP spid="13" grpId="2"/>
      <p:bldP spid="12" grpId="0"/>
      <p:bldP spid="12" grpId="1"/>
      <p:bldP spid="12" grpId="2"/>
      <p:bldP spid="8" grpId="0"/>
      <p:bldP spid="8" grpId="1"/>
      <p:bldP spid="8" grpId="2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B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332882" y="1300848"/>
            <a:ext cx="6858000" cy="4256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">
        <p14:prism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701451" y="313909"/>
            <a:ext cx="1649095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  <a:endParaRPr lang="en-US" altLang="zh-CN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701451" y="313909"/>
            <a:ext cx="1649095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  <a:endParaRPr lang="en-US" altLang="zh-CN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419597" y="333781"/>
            <a:ext cx="1649095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701451" y="257043"/>
            <a:ext cx="1649095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701451" y="257043"/>
            <a:ext cx="1649095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Enter title
</a:t>
            </a: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zh-CN" altLang="en-US" sz="2800" b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Calibri" panose="020F0502020204030204" pitchFamily="34" charset="0"/>
              </a:defRPr>
            </a:lvl1pPr>
          </a:lstStyle>
          <a:p>
            <a:fld id="{915AEDDD-520A-4448-9953-24F4A2F51F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Calibri" panose="020F0502020204030204" pitchFamily="34" charset="0"/>
              </a:defRPr>
            </a:lvl1pPr>
          </a:lstStyle>
          <a:p>
            <a:fld id="{59B3907B-CFA6-4B39-A3C3-EA8961DC0F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Calibri" panose="020F050202020403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Calibri" panose="020F050202020403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tags" Target="../tags/tag3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.xml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02" name="Text Box 6" descr="Papyrus"/>
          <p:cNvSpPr txBox="1"/>
          <p:nvPr/>
        </p:nvSpPr>
        <p:spPr>
          <a:xfrm>
            <a:off x="1608138" y="407988"/>
            <a:ext cx="8755062" cy="5219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</a:extLst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sz="2800" b="1" dirty="0">
                <a:solidFill>
                  <a:srgbClr val="0000CC"/>
                </a:solidFill>
                <a:latin typeface="Arial" panose="020B0604020202020204" pitchFamily="34" charset="0"/>
              </a:rPr>
              <a:t> Đặt câu với một trong những từ ngữ dưới đây :</a:t>
            </a:r>
            <a:endParaRPr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106" name="Text Box 10" descr="Papyrus"/>
          <p:cNvSpPr txBox="1"/>
          <p:nvPr/>
        </p:nvSpPr>
        <p:spPr>
          <a:xfrm>
            <a:off x="1676400" y="1524000"/>
            <a:ext cx="25908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Arial" panose="020B0604020202020204" pitchFamily="34" charset="0"/>
              </a:rPr>
              <a:t>a/ Quê hương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107" name="Text Box 11" descr="Papyrus"/>
          <p:cNvSpPr txBox="1"/>
          <p:nvPr/>
        </p:nvSpPr>
        <p:spPr>
          <a:xfrm>
            <a:off x="1676400" y="2070100"/>
            <a:ext cx="88392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- Quê hương</a:t>
            </a:r>
            <a:r>
              <a:rPr sz="2400" b="1" dirty="0">
                <a:latin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</a:rPr>
              <a:t>tôi có cánh đồng rộng mênh mông.</a:t>
            </a:r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4108" name="Text Box 12" descr="Papyrus"/>
          <p:cNvSpPr txBox="1"/>
          <p:nvPr/>
        </p:nvSpPr>
        <p:spPr>
          <a:xfrm>
            <a:off x="1752600" y="2705100"/>
            <a:ext cx="25908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Arial" panose="020B0604020202020204" pitchFamily="34" charset="0"/>
              </a:rPr>
              <a:t>b/ Quê mẹ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109" name="Text Box 13" descr="Papyrus"/>
          <p:cNvSpPr txBox="1"/>
          <p:nvPr/>
        </p:nvSpPr>
        <p:spPr>
          <a:xfrm>
            <a:off x="1689100" y="3302000"/>
            <a:ext cx="88392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sz="2400" dirty="0">
                <a:latin typeface="Arial" panose="020B0604020202020204" pitchFamily="34" charset="0"/>
              </a:rPr>
              <a:t>- Quảng Bình là</a:t>
            </a: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 quê mẹ </a:t>
            </a:r>
            <a:r>
              <a:rPr sz="2400" dirty="0">
                <a:latin typeface="Arial" panose="020B0604020202020204" pitchFamily="34" charset="0"/>
              </a:rPr>
              <a:t>của tôi.</a:t>
            </a:r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4110" name="Text Box 14" descr="Papyrus"/>
          <p:cNvSpPr txBox="1"/>
          <p:nvPr/>
        </p:nvSpPr>
        <p:spPr>
          <a:xfrm>
            <a:off x="1752600" y="3924300"/>
            <a:ext cx="32766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Arial" panose="020B0604020202020204" pitchFamily="34" charset="0"/>
              </a:rPr>
              <a:t>c/ Quê cha đất tổ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111" name="Text Box 15" descr="Papyrus"/>
          <p:cNvSpPr txBox="1"/>
          <p:nvPr/>
        </p:nvSpPr>
        <p:spPr>
          <a:xfrm>
            <a:off x="1752600" y="4610100"/>
            <a:ext cx="76962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sz="2400" dirty="0">
                <a:latin typeface="Arial" panose="020B0604020202020204" pitchFamily="34" charset="0"/>
              </a:rPr>
              <a:t>- Dù đi đâu xa tôi cũng nhớ về </a:t>
            </a: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quê cha đất tổ</a:t>
            </a:r>
            <a:r>
              <a:rPr sz="2400" dirty="0">
                <a:latin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4112" name="Text Box 16" descr="Papyrus"/>
          <p:cNvSpPr txBox="1"/>
          <p:nvPr/>
        </p:nvSpPr>
        <p:spPr>
          <a:xfrm>
            <a:off x="1676400" y="5219700"/>
            <a:ext cx="44196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Arial" panose="020B0604020202020204" pitchFamily="34" charset="0"/>
              </a:rPr>
              <a:t>d/ Nơi chôn rau cắt rốn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113" name="Text Box 17" descr="Papyrus"/>
          <p:cNvSpPr txBox="1"/>
          <p:nvPr/>
        </p:nvSpPr>
        <p:spPr>
          <a:xfrm>
            <a:off x="1752600" y="5753100"/>
            <a:ext cx="91440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 algn="just" eaLnBrk="1" hangingPunct="1">
              <a:spcBef>
                <a:spcPct val="50000"/>
              </a:spcBef>
            </a:pPr>
            <a:r>
              <a:rPr sz="2400" dirty="0">
                <a:latin typeface="Arial" panose="020B0604020202020204" pitchFamily="34" charset="0"/>
              </a:rPr>
              <a:t>- Bác Lâm chỉ muốn về sống </a:t>
            </a:r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nơi chôn rau cắt rốn</a:t>
            </a:r>
            <a:r>
              <a:rPr sz="2400" dirty="0">
                <a:latin typeface="Arial" panose="020B0604020202020204" pitchFamily="34" charset="0"/>
              </a:rPr>
              <a:t> của mình.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53259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8650" y="2593975"/>
            <a:ext cx="2400300" cy="23383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PA_组合 66"/>
          <p:cNvGrpSpPr/>
          <p:nvPr>
            <p:custDataLst>
              <p:tags r:id="rId2"/>
            </p:custDataLst>
          </p:nvPr>
        </p:nvGrpSpPr>
        <p:grpSpPr>
          <a:xfrm>
            <a:off x="967741" y="359410"/>
            <a:ext cx="10240009" cy="600710"/>
            <a:chOff x="1030649" y="2497159"/>
            <a:chExt cx="9750845" cy="3642995"/>
          </a:xfrm>
        </p:grpSpPr>
        <p:sp>
          <p:nvSpPr>
            <p:cNvPr id="7" name="矩形 6"/>
            <p:cNvSpPr/>
            <p:nvPr/>
          </p:nvSpPr>
          <p:spPr>
            <a:xfrm>
              <a:off x="1325074" y="2497159"/>
              <a:ext cx="9456420" cy="364299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350">
                <a:ea typeface="Calibri" panose="020F0502020204030204" pitchFamily="34" charset="0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1030649" y="3163373"/>
              <a:ext cx="747972" cy="2530072"/>
            </a:xfrm>
            <a:prstGeom prst="roundRect">
              <a:avLst>
                <a:gd name="adj" fmla="val 0"/>
              </a:avLst>
            </a:prstGeom>
            <a:solidFill>
              <a:srgbClr val="75BAF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4</a:t>
              </a:r>
              <a:endPara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custDataLst>
      <p:tags r:id="rId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de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bldLvl="0" animBg="1"/>
      <p:bldP spid="4106" grpId="0"/>
      <p:bldP spid="4107" grpId="0"/>
      <p:bldP spid="4107" grpId="1"/>
      <p:bldP spid="4108" grpId="0"/>
      <p:bldP spid="4109" grpId="0"/>
      <p:bldP spid="4109" grpId="1"/>
      <p:bldP spid="4110" grpId="0"/>
      <p:bldP spid="4111" grpId="0"/>
      <p:bldP spid="4111" grpId="1"/>
      <p:bldP spid="4112" grpId="0"/>
      <p:bldP spid="4113" grpId="0"/>
      <p:bldP spid="41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2436" y="1520009"/>
            <a:ext cx="9577137" cy="153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7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THANK YOU</a:t>
            </a:r>
            <a:endParaRPr lang="en-US" altLang="zh-CN" sz="7200" b="1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图片 4" descr="图片包含 玩偶, 玩具&#10;&#10;已生成极高可信度的说明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02" y="2879392"/>
            <a:ext cx="5205995" cy="5205995"/>
          </a:xfrm>
          <a:prstGeom prst="rect">
            <a:avLst/>
          </a:prstGeom>
        </p:spPr>
      </p:pic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9" name="Rounded Rectangle 6148"/>
          <p:cNvSpPr/>
          <p:nvPr/>
        </p:nvSpPr>
        <p:spPr>
          <a:xfrm>
            <a:off x="3216275" y="1776095"/>
            <a:ext cx="6965950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rgbClr val="0033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4000" b="1" err="1"/>
              <a:t>Em hãy chọn ý đúng nhất</a:t>
            </a:r>
            <a:r>
              <a:rPr sz="4000" b="1"/>
              <a:t>.</a:t>
            </a:r>
            <a:endParaRPr sz="4000" b="1"/>
          </a:p>
        </p:txBody>
      </p:sp>
      <p:sp>
        <p:nvSpPr>
          <p:cNvPr id="6150" name="Oval 6149"/>
          <p:cNvSpPr/>
          <p:nvPr/>
        </p:nvSpPr>
        <p:spPr>
          <a:xfrm>
            <a:off x="1791335" y="1637665"/>
            <a:ext cx="1312545" cy="1142365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0033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600" b="1" err="1">
                <a:solidFill>
                  <a:srgbClr val="FF0066"/>
                </a:solidFill>
              </a:rPr>
              <a:t>Câu</a:t>
            </a:r>
            <a:r>
              <a:rPr sz="3600" b="1">
                <a:solidFill>
                  <a:srgbClr val="FF0066"/>
                </a:solidFill>
              </a:rPr>
              <a:t> 1</a:t>
            </a:r>
            <a:r>
              <a:rPr sz="3600" b="1"/>
              <a:t> </a:t>
            </a:r>
            <a:endParaRPr sz="3600" b="1"/>
          </a:p>
        </p:txBody>
      </p:sp>
      <p:sp>
        <p:nvSpPr>
          <p:cNvPr id="6151" name="Rounded Rectangle 6150"/>
          <p:cNvSpPr/>
          <p:nvPr/>
        </p:nvSpPr>
        <p:spPr>
          <a:xfrm>
            <a:off x="1600200" y="3265805"/>
            <a:ext cx="9144000" cy="6270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</a:rPr>
              <a:t>A. Từ đồng nghĩa là những từ có nghĩa giống nhau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Rounded Rectangle 6151"/>
          <p:cNvSpPr/>
          <p:nvPr/>
        </p:nvSpPr>
        <p:spPr>
          <a:xfrm>
            <a:off x="1600200" y="4027805"/>
            <a:ext cx="9741535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</a:rPr>
              <a:t>B. Từ đồng nghĩa là những từ có nghĩa gần giống nhau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3" name="Rounded Rectangle 6152"/>
          <p:cNvSpPr/>
          <p:nvPr/>
        </p:nvSpPr>
        <p:spPr>
          <a:xfrm>
            <a:off x="1600200" y="4713605"/>
            <a:ext cx="8915400" cy="9906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</a:rPr>
              <a:t>C.Từ đồng nghĩa là những từ có nghĩa giống nhau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</a:rPr>
              <a:t>hoặc gần giống nhau</a:t>
            </a:r>
            <a:r>
              <a:rPr sz="3200" b="1">
                <a:solidFill>
                  <a:schemeClr val="bg1"/>
                </a:solidFill>
              </a:rPr>
              <a:t>.</a:t>
            </a:r>
            <a:endParaRPr sz="3200" b="1">
              <a:solidFill>
                <a:schemeClr val="bg1"/>
              </a:solidFill>
            </a:endParaRPr>
          </a:p>
        </p:txBody>
      </p:sp>
      <p:pic>
        <p:nvPicPr>
          <p:cNvPr id="6154" name="Picture 6153" descr="Hinh dong Phao ho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1913" y="-1482725"/>
            <a:ext cx="1771650" cy="453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7" name="Rectangles 6156">
            <a:hlinkClick r:id="" action="ppaction://noaction"/>
          </p:cNvPr>
          <p:cNvSpPr/>
          <p:nvPr/>
        </p:nvSpPr>
        <p:spPr>
          <a:xfrm rot="-128454">
            <a:off x="4038600" y="304800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3600" b="1">
                <a:ln w="13462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Ôn bài cũ</a:t>
            </a:r>
            <a:endParaRPr lang="en-US" sz="3600" b="1">
              <a:ln w="13462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6158" name="Oval 6157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0</a:t>
            </a:r>
            <a:endParaRPr sz="2800" b="1"/>
          </a:p>
        </p:txBody>
      </p:sp>
      <p:sp>
        <p:nvSpPr>
          <p:cNvPr id="6159" name="Oval 6158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1</a:t>
            </a:r>
            <a:endParaRPr sz="2800" b="1"/>
          </a:p>
        </p:txBody>
      </p:sp>
      <p:sp>
        <p:nvSpPr>
          <p:cNvPr id="6160" name="Oval 6159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pattFill prst="horz">
              <a:fgClr>
                <a:schemeClr val="tx1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2</a:t>
            </a:r>
            <a:endParaRPr sz="2800" b="1"/>
          </a:p>
        </p:txBody>
      </p:sp>
      <p:sp>
        <p:nvSpPr>
          <p:cNvPr id="6161" name="Oval 6160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3</a:t>
            </a:r>
            <a:endParaRPr sz="2800" b="1"/>
          </a:p>
        </p:txBody>
      </p:sp>
      <p:sp>
        <p:nvSpPr>
          <p:cNvPr id="6162" name="Oval 6161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4</a:t>
            </a:r>
            <a:endParaRPr sz="2800" b="1"/>
          </a:p>
        </p:txBody>
      </p:sp>
      <p:sp>
        <p:nvSpPr>
          <p:cNvPr id="6163" name="Oval 6162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5</a:t>
            </a:r>
            <a:endParaRPr sz="2800" b="1"/>
          </a:p>
        </p:txBody>
      </p:sp>
      <p:sp>
        <p:nvSpPr>
          <p:cNvPr id="6164" name="Oval 6163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6</a:t>
            </a:r>
            <a:endParaRPr sz="2800" b="1"/>
          </a:p>
        </p:txBody>
      </p:sp>
      <p:sp>
        <p:nvSpPr>
          <p:cNvPr id="6165" name="Oval 6164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7</a:t>
            </a:r>
            <a:endParaRPr sz="2800" b="1"/>
          </a:p>
        </p:txBody>
      </p:sp>
      <p:sp>
        <p:nvSpPr>
          <p:cNvPr id="6166" name="Oval 6165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8</a:t>
            </a:r>
            <a:endParaRPr sz="2800" b="1"/>
          </a:p>
        </p:txBody>
      </p:sp>
      <p:sp>
        <p:nvSpPr>
          <p:cNvPr id="6167" name="Oval 6166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9</a:t>
            </a:r>
            <a:endParaRPr sz="2800" b="1"/>
          </a:p>
        </p:txBody>
      </p:sp>
      <p:sp>
        <p:nvSpPr>
          <p:cNvPr id="6168" name="Oval 6167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10</a:t>
            </a:r>
            <a:endParaRPr sz="2800" b="1"/>
          </a:p>
        </p:txBody>
      </p:sp>
      <p:sp>
        <p:nvSpPr>
          <p:cNvPr id="6169" name="Rounded Rectangle 6168"/>
          <p:cNvSpPr/>
          <p:nvPr/>
        </p:nvSpPr>
        <p:spPr>
          <a:xfrm>
            <a:off x="1524000" y="4713605"/>
            <a:ext cx="9144000" cy="1219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eaLnBrk="0" hangingPunct="0"/>
            <a:r>
              <a:rPr sz="3200" b="1" err="1">
                <a:solidFill>
                  <a:srgbClr val="FF0066"/>
                </a:solidFill>
                <a:latin typeface="Times New Roman" panose="02020603050405020304" pitchFamily="18" charset="0"/>
              </a:rPr>
              <a:t>C.Từ đồng nghĩa là những từ có nghĩa giống nhau</a:t>
            </a:r>
            <a:r>
              <a:rPr sz="3200" b="1">
                <a:solidFill>
                  <a:srgbClr val="FF0066"/>
                </a:solidFill>
                <a:latin typeface="Times New Roman" panose="02020603050405020304" pitchFamily="18" charset="0"/>
              </a:rPr>
              <a:t>      </a:t>
            </a:r>
            <a:endParaRPr sz="3200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sz="3200" b="1" err="1">
                <a:solidFill>
                  <a:srgbClr val="FF0066"/>
                </a:solidFill>
                <a:latin typeface="Times New Roman" panose="02020603050405020304" pitchFamily="18" charset="0"/>
              </a:rPr>
              <a:t>hoặc gần giống nhau</a:t>
            </a:r>
            <a:r>
              <a:rPr sz="3200" b="1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  <a:endParaRPr sz="32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61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2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ldLvl="0" animBg="1"/>
      <p:bldP spid="6150" grpId="0" bldLvl="0" animBg="1"/>
      <p:bldP spid="6151" grpId="0" bldLvl="0" animBg="1"/>
      <p:bldP spid="6152" grpId="0" bldLvl="0" animBg="1"/>
      <p:bldP spid="6153" grpId="0" bldLvl="0" animBg="1"/>
      <p:bldP spid="6158" grpId="0" bldLvl="0" animBg="1"/>
      <p:bldP spid="6158" grpId="1" bldLvl="0" animBg="1"/>
      <p:bldP spid="6159" grpId="0" bldLvl="0" animBg="1"/>
      <p:bldP spid="6160" grpId="0" bldLvl="0" animBg="1"/>
      <p:bldP spid="6161" grpId="0" bldLvl="0" animBg="1"/>
      <p:bldP spid="6161" grpId="1" bldLvl="0" animBg="1"/>
      <p:bldP spid="6162" grpId="0" bldLvl="0" animBg="1"/>
      <p:bldP spid="6162" grpId="1" bldLvl="0" animBg="1"/>
      <p:bldP spid="6163" grpId="0" bldLvl="0" animBg="1"/>
      <p:bldP spid="6163" grpId="1" bldLvl="0" animBg="1"/>
      <p:bldP spid="6164" grpId="0" bldLvl="0" animBg="1"/>
      <p:bldP spid="6164" grpId="1" bldLvl="0" animBg="1"/>
      <p:bldP spid="6165" grpId="0" bldLvl="0" animBg="1"/>
      <p:bldP spid="6165" grpId="1" bldLvl="0" animBg="1"/>
      <p:bldP spid="6166" grpId="0" bldLvl="0" animBg="1"/>
      <p:bldP spid="6166" grpId="1" bldLvl="0" animBg="1"/>
      <p:bldP spid="6167" grpId="0" bldLvl="0" animBg="1"/>
      <p:bldP spid="6167" grpId="1" bldLvl="0" animBg="1"/>
      <p:bldP spid="6168" grpId="0" bldLvl="0" animBg="1"/>
      <p:bldP spid="6168" grpId="1" bldLvl="0" animBg="1"/>
      <p:bldP spid="616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4" name="Rounded Rectangle 7173"/>
          <p:cNvSpPr/>
          <p:nvPr/>
        </p:nvSpPr>
        <p:spPr>
          <a:xfrm>
            <a:off x="3016250" y="1749743"/>
            <a:ext cx="7575550" cy="1550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rgbClr val="0033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4400" b="1" err="1"/>
              <a:t>Dòng nào dưới đây là</a:t>
            </a:r>
            <a:r>
              <a:rPr sz="4400" b="1"/>
              <a:t> </a:t>
            </a:r>
            <a:endParaRPr sz="4400" b="1"/>
          </a:p>
          <a:p>
            <a:pPr algn="ctr"/>
            <a:r>
              <a:rPr sz="4400" b="1" err="1"/>
              <a:t>những từ đồng nghĩa</a:t>
            </a:r>
            <a:r>
              <a:rPr sz="4400" b="1"/>
              <a:t>?</a:t>
            </a:r>
            <a:endParaRPr sz="4400" b="1"/>
          </a:p>
        </p:txBody>
      </p:sp>
      <p:sp>
        <p:nvSpPr>
          <p:cNvPr id="7175" name="Oval 7174"/>
          <p:cNvSpPr/>
          <p:nvPr/>
        </p:nvSpPr>
        <p:spPr>
          <a:xfrm>
            <a:off x="1295400" y="1839595"/>
            <a:ext cx="1600200" cy="137160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0033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600" b="1" err="1">
                <a:solidFill>
                  <a:srgbClr val="FF0066"/>
                </a:solidFill>
              </a:rPr>
              <a:t>Câu</a:t>
            </a:r>
            <a:r>
              <a:rPr sz="3600" b="1">
                <a:solidFill>
                  <a:srgbClr val="FF0066"/>
                </a:solidFill>
              </a:rPr>
              <a:t> 2</a:t>
            </a:r>
            <a:r>
              <a:rPr sz="3600" b="1"/>
              <a:t> </a:t>
            </a:r>
            <a:endParaRPr sz="3600" b="1"/>
          </a:p>
        </p:txBody>
      </p:sp>
      <p:sp>
        <p:nvSpPr>
          <p:cNvPr id="7176" name="Rounded Rectangle 7175"/>
          <p:cNvSpPr/>
          <p:nvPr/>
        </p:nvSpPr>
        <p:spPr>
          <a:xfrm>
            <a:off x="3048000" y="3581400"/>
            <a:ext cx="4038600" cy="503238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sz="3200" b="1" err="1">
                <a:solidFill>
                  <a:schemeClr val="bg1"/>
                </a:solidFill>
              </a:rPr>
              <a:t>A. Hồng, đỏ, thẫm</a:t>
            </a:r>
            <a:r>
              <a:rPr sz="3200" b="1">
                <a:solidFill>
                  <a:schemeClr val="bg1"/>
                </a:solidFill>
              </a:rPr>
              <a:t>.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7177" name="Rounded Rectangle 7176"/>
          <p:cNvSpPr/>
          <p:nvPr/>
        </p:nvSpPr>
        <p:spPr>
          <a:xfrm>
            <a:off x="3048000" y="4191000"/>
            <a:ext cx="7315200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sz="3200" b="1" err="1">
                <a:solidFill>
                  <a:schemeClr val="bg1"/>
                </a:solidFill>
              </a:rPr>
              <a:t>B. Đen đúa, xanh đen, xanh hồ thủy</a:t>
            </a:r>
            <a:r>
              <a:rPr sz="3200" b="1">
                <a:solidFill>
                  <a:schemeClr val="bg1"/>
                </a:solidFill>
              </a:rPr>
              <a:t>.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7178" name="Rounded Rectangle 7177"/>
          <p:cNvSpPr/>
          <p:nvPr/>
        </p:nvSpPr>
        <p:spPr>
          <a:xfrm>
            <a:off x="3048000" y="4876800"/>
            <a:ext cx="4953000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sz="3200" b="1" err="1">
                <a:solidFill>
                  <a:schemeClr val="bg1"/>
                </a:solidFill>
              </a:rPr>
              <a:t>C. Mang, vác, đi, đứng</a:t>
            </a:r>
            <a:r>
              <a:rPr sz="3200" b="1">
                <a:solidFill>
                  <a:schemeClr val="bg1"/>
                </a:solidFill>
              </a:rPr>
              <a:t>.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7179" name="Rounded Rectangle 7178"/>
          <p:cNvSpPr/>
          <p:nvPr/>
        </p:nvSpPr>
        <p:spPr>
          <a:xfrm>
            <a:off x="3048000" y="5564505"/>
            <a:ext cx="5638800" cy="449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9050" cap="flat" cmpd="sng">
            <a:solidFill>
              <a:srgbClr val="CC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sz="3200" b="1" err="1">
                <a:solidFill>
                  <a:schemeClr val="bg1"/>
                </a:solidFill>
              </a:rPr>
              <a:t>D. Biếu, tặng, cho, bán</a:t>
            </a:r>
            <a:r>
              <a:rPr sz="3200" b="1">
                <a:solidFill>
                  <a:schemeClr val="bg1"/>
                </a:solidFill>
              </a:rPr>
              <a:t>.</a:t>
            </a:r>
            <a:r>
              <a:rPr sz="2000">
                <a:solidFill>
                  <a:schemeClr val="bg1"/>
                </a:solidFill>
              </a:rPr>
              <a:t>                </a:t>
            </a:r>
            <a:endParaRPr sz="2000">
              <a:solidFill>
                <a:schemeClr val="bg1"/>
              </a:solidFill>
            </a:endParaRPr>
          </a:p>
        </p:txBody>
      </p:sp>
      <p:pic>
        <p:nvPicPr>
          <p:cNvPr id="7180" name="Picture 7179" descr="Hinh dong Phao ho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6673" y="-1383030"/>
            <a:ext cx="1771650" cy="453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4" name="Oval 7183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0</a:t>
            </a:r>
            <a:endParaRPr sz="2800" b="1"/>
          </a:p>
        </p:txBody>
      </p:sp>
      <p:sp>
        <p:nvSpPr>
          <p:cNvPr id="7185" name="Oval 7184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1</a:t>
            </a:r>
            <a:endParaRPr sz="2800" b="1"/>
          </a:p>
        </p:txBody>
      </p:sp>
      <p:sp>
        <p:nvSpPr>
          <p:cNvPr id="7186" name="Oval 7185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pattFill prst="horz">
              <a:fgClr>
                <a:schemeClr val="tx1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2</a:t>
            </a:r>
            <a:endParaRPr sz="2800" b="1"/>
          </a:p>
        </p:txBody>
      </p:sp>
      <p:sp>
        <p:nvSpPr>
          <p:cNvPr id="7187" name="Oval 7186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3</a:t>
            </a:r>
            <a:endParaRPr sz="2800" b="1"/>
          </a:p>
        </p:txBody>
      </p:sp>
      <p:sp>
        <p:nvSpPr>
          <p:cNvPr id="7188" name="Oval 7187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4</a:t>
            </a:r>
            <a:endParaRPr sz="2800" b="1"/>
          </a:p>
        </p:txBody>
      </p:sp>
      <p:sp>
        <p:nvSpPr>
          <p:cNvPr id="7189" name="Oval 7188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5</a:t>
            </a:r>
            <a:endParaRPr sz="2800" b="1"/>
          </a:p>
        </p:txBody>
      </p:sp>
      <p:sp>
        <p:nvSpPr>
          <p:cNvPr id="7190" name="Oval 7189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6</a:t>
            </a:r>
            <a:endParaRPr sz="2800" b="1"/>
          </a:p>
        </p:txBody>
      </p:sp>
      <p:sp>
        <p:nvSpPr>
          <p:cNvPr id="7191" name="Oval 7190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7</a:t>
            </a:r>
            <a:endParaRPr sz="2800" b="1"/>
          </a:p>
        </p:txBody>
      </p:sp>
      <p:sp>
        <p:nvSpPr>
          <p:cNvPr id="7192" name="Oval 7191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8</a:t>
            </a:r>
            <a:endParaRPr sz="2800" b="1"/>
          </a:p>
        </p:txBody>
      </p:sp>
      <p:sp>
        <p:nvSpPr>
          <p:cNvPr id="7193" name="Oval 7192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9</a:t>
            </a:r>
            <a:endParaRPr sz="2800" b="1"/>
          </a:p>
        </p:txBody>
      </p:sp>
      <p:sp>
        <p:nvSpPr>
          <p:cNvPr id="7194" name="Oval 7193"/>
          <p:cNvSpPr/>
          <p:nvPr/>
        </p:nvSpPr>
        <p:spPr>
          <a:xfrm>
            <a:off x="2057400" y="609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  <a:tileRect/>
          </a:gra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800" b="1"/>
              <a:t>10</a:t>
            </a:r>
            <a:endParaRPr sz="2800" b="1"/>
          </a:p>
        </p:txBody>
      </p:sp>
      <p:sp>
        <p:nvSpPr>
          <p:cNvPr id="6157" name="Rectangles 6156">
            <a:hlinkClick r:id="" action="ppaction://noaction"/>
          </p:cNvPr>
          <p:cNvSpPr/>
          <p:nvPr/>
        </p:nvSpPr>
        <p:spPr>
          <a:xfrm>
            <a:off x="4052570" y="492760"/>
            <a:ext cx="4634230" cy="8432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3600" b="1">
                <a:ln w="13462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Ôn bài cũ</a:t>
            </a:r>
            <a:endParaRPr lang="en-US" sz="3600" b="1">
              <a:ln w="13462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61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2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bldLvl="0" animBg="1"/>
      <p:bldP spid="7175" grpId="0" bldLvl="0" animBg="1"/>
      <p:bldP spid="7176" grpId="0" bldLvl="0" animBg="1"/>
      <p:bldP spid="7177" grpId="0" bldLvl="0" animBg="1"/>
      <p:bldP spid="7178" grpId="0" bldLvl="0" animBg="1"/>
      <p:bldP spid="7179" grpId="0" bldLvl="0" animBg="1"/>
      <p:bldP spid="7184" grpId="0" bldLvl="0" animBg="1"/>
      <p:bldP spid="7184" grpId="1" bldLvl="0" animBg="1"/>
      <p:bldP spid="7185" grpId="0" bldLvl="0" animBg="1"/>
      <p:bldP spid="7186" grpId="0" bldLvl="0" animBg="1"/>
      <p:bldP spid="7187" grpId="0" bldLvl="0" animBg="1"/>
      <p:bldP spid="7187" grpId="1" bldLvl="0" animBg="1"/>
      <p:bldP spid="7188" grpId="0" bldLvl="0" animBg="1"/>
      <p:bldP spid="7188" grpId="1" bldLvl="0" animBg="1"/>
      <p:bldP spid="7189" grpId="0" bldLvl="0" animBg="1"/>
      <p:bldP spid="7189" grpId="1" bldLvl="0" animBg="1"/>
      <p:bldP spid="7190" grpId="0" bldLvl="0" animBg="1"/>
      <p:bldP spid="7190" grpId="1" bldLvl="0" animBg="1"/>
      <p:bldP spid="7191" grpId="0" bldLvl="0" animBg="1"/>
      <p:bldP spid="7191" grpId="1" bldLvl="0" animBg="1"/>
      <p:bldP spid="7192" grpId="0" bldLvl="0" animBg="1"/>
      <p:bldP spid="7192" grpId="1" bldLvl="0" animBg="1"/>
      <p:bldP spid="7193" grpId="0" bldLvl="0" animBg="1"/>
      <p:bldP spid="7193" grpId="1" bldLvl="0" animBg="1"/>
      <p:bldP spid="7194" grpId="0" bldLvl="0" animBg="1"/>
      <p:bldP spid="7194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图片4.png图片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536575" y="-12065"/>
            <a:ext cx="12725400" cy="700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1938655" y="1786255"/>
            <a:ext cx="8314690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spc="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Calibri" panose="020F0502020204030204" pitchFamily="34" charset="0"/>
              </a:rPr>
              <a:t>Luyện từ và câu</a:t>
            </a:r>
            <a:endParaRPr lang="en-US" altLang="zh-CN" sz="6600" b="1" spc="5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pic>
        <p:nvPicPr>
          <p:cNvPr id="4" name="TFBOYS - 开学第一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236" y="173887"/>
            <a:ext cx="609600" cy="6096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01650" y="3079750"/>
            <a:ext cx="1078865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en-US" altLang="zh-CN" sz="6000" b="1" spc="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Calibri" panose="020F0502020204030204" pitchFamily="34" charset="0"/>
                <a:sym typeface="+mn-ea"/>
              </a:rPr>
              <a:t>Mở rộng vốn từ: Tổ quốc</a:t>
            </a:r>
            <a:endParaRPr lang="en-US" altLang="zh-CN" sz="6000" b="1" spc="5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p:transition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0" name="Text Box 30"/>
          <p:cNvSpPr txBox="1"/>
          <p:nvPr/>
        </p:nvSpPr>
        <p:spPr>
          <a:xfrm>
            <a:off x="311151" y="5820833"/>
            <a:ext cx="12126383" cy="38608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700" dirty="0">
              <a:ea typeface="Calibri" panose="020F0502020204030204" pitchFamily="34" charset="0"/>
            </a:endParaRPr>
          </a:p>
        </p:txBody>
      </p:sp>
      <p:grpSp>
        <p:nvGrpSpPr>
          <p:cNvPr id="4" name="PA_组合 66"/>
          <p:cNvGrpSpPr/>
          <p:nvPr>
            <p:custDataLst>
              <p:tags r:id="rId1"/>
            </p:custDataLst>
          </p:nvPr>
        </p:nvGrpSpPr>
        <p:grpSpPr>
          <a:xfrm>
            <a:off x="1162050" y="360840"/>
            <a:ext cx="9940925" cy="1251425"/>
            <a:chOff x="840569" y="2757509"/>
            <a:chExt cx="9940925" cy="1314450"/>
          </a:xfrm>
        </p:grpSpPr>
        <p:sp>
          <p:nvSpPr>
            <p:cNvPr id="5" name="矩形 2"/>
            <p:cNvSpPr/>
            <p:nvPr/>
          </p:nvSpPr>
          <p:spPr>
            <a:xfrm>
              <a:off x="1325074" y="2758007"/>
              <a:ext cx="9456420" cy="1313952"/>
            </a:xfrm>
            <a:prstGeom prst="rect">
              <a:avLst/>
            </a:prstGeom>
            <a:noFill/>
            <a:ln w="28575">
              <a:solidFill>
                <a:srgbClr val="BC85B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350">
                <a:ea typeface="Calibri" panose="020F0502020204030204" pitchFamily="34" charset="0"/>
              </a:endParaRPr>
            </a:p>
          </p:txBody>
        </p:sp>
        <p:sp>
          <p:nvSpPr>
            <p:cNvPr id="6" name="矩形: 圆角 3"/>
            <p:cNvSpPr/>
            <p:nvPr/>
          </p:nvSpPr>
          <p:spPr>
            <a:xfrm>
              <a:off x="840569" y="3084528"/>
              <a:ext cx="1008000" cy="504000"/>
            </a:xfrm>
            <a:prstGeom prst="roundRect">
              <a:avLst>
                <a:gd name="adj" fmla="val 0"/>
              </a:avLst>
            </a:prstGeom>
            <a:solidFill>
              <a:srgbClr val="BC85BA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endPara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矩形 4"/>
            <p:cNvSpPr/>
            <p:nvPr/>
          </p:nvSpPr>
          <p:spPr>
            <a:xfrm>
              <a:off x="1948009" y="2757509"/>
              <a:ext cx="8833485" cy="127193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30000"/>
                </a:lnSpc>
              </a:pPr>
              <a:r>
                <a:rPr sz="2800" b="1" err="1">
                  <a:sym typeface="+mn-ea"/>
                </a:rPr>
                <a:t>Tìm trong bài</a:t>
              </a:r>
              <a:r>
                <a:rPr sz="2800" b="1">
                  <a:sym typeface="+mn-ea"/>
                </a:rPr>
                <a:t> </a:t>
              </a:r>
              <a:r>
                <a:rPr sz="2800" b="1" err="1">
                  <a:solidFill>
                    <a:srgbClr val="FF0000"/>
                  </a:solidFill>
                  <a:sym typeface="+mn-ea"/>
                </a:rPr>
                <a:t>Thư gửi các học sinh</a:t>
              </a:r>
              <a:r>
                <a:rPr sz="2800" b="1" err="1">
                  <a:sym typeface="+mn-ea"/>
                </a:rPr>
                <a:t> hoặc</a:t>
              </a:r>
              <a:r>
                <a:rPr sz="2800" b="1">
                  <a:sym typeface="+mn-ea"/>
                </a:rPr>
                <a:t> </a:t>
              </a:r>
              <a:r>
                <a:rPr sz="2800" b="1" err="1">
                  <a:solidFill>
                    <a:srgbClr val="FF0000"/>
                  </a:solidFill>
                  <a:sym typeface="+mn-ea"/>
                </a:rPr>
                <a:t>Việt Nam thân yêu</a:t>
              </a:r>
              <a:r>
                <a:rPr sz="2800" b="1" err="1">
                  <a:sym typeface="+mn-ea"/>
                </a:rPr>
                <a:t> những từ đồng nghĩa với từ</a:t>
              </a:r>
              <a:r>
                <a:rPr sz="2800" b="1">
                  <a:sym typeface="+mn-ea"/>
                </a:rPr>
                <a:t> </a:t>
              </a:r>
              <a:r>
                <a:rPr sz="2800" b="1" err="1">
                  <a:solidFill>
                    <a:srgbClr val="FF0000"/>
                  </a:solidFill>
                  <a:sym typeface="+mn-ea"/>
                </a:rPr>
                <a:t>Tổ quốc</a:t>
              </a:r>
              <a:r>
                <a:rPr lang="en-US" altLang="zh-CN" sz="28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altLang="zh-CN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497205" y="2509520"/>
            <a:ext cx="558990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spcBef>
                <a:spcPct val="50000"/>
              </a:spcBef>
            </a:pPr>
            <a:r>
              <a:rPr sz="2800" b="1" err="1">
                <a:sym typeface="+mn-ea"/>
              </a:rPr>
              <a:t> Bài</a:t>
            </a:r>
            <a:r>
              <a:rPr sz="2800" b="1">
                <a:sym typeface="+mn-ea"/>
              </a:rPr>
              <a:t> </a:t>
            </a:r>
            <a:r>
              <a:rPr sz="2800" b="1" err="1">
                <a:solidFill>
                  <a:srgbClr val="FF0000"/>
                </a:solidFill>
                <a:sym typeface="+mn-ea"/>
              </a:rPr>
              <a:t>Thư gửi các học sinh</a:t>
            </a:r>
            <a:r>
              <a:rPr sz="2800" b="1" err="1">
                <a:sym typeface="+mn-ea"/>
              </a:rPr>
              <a:t> </a:t>
            </a:r>
            <a:endParaRPr sz="2800" b="1" err="1"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sz="2800" b="1" err="1">
                <a:solidFill>
                  <a:srgbClr val="3333CC"/>
                </a:solidFill>
                <a:sym typeface="+mn-ea"/>
              </a:rPr>
              <a:t>nước nhà</a:t>
            </a:r>
            <a:endParaRPr sz="2800" b="1" err="1">
              <a:solidFill>
                <a:srgbClr val="3333CC"/>
              </a:solidFill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sz="2800" b="1" err="1">
                <a:solidFill>
                  <a:srgbClr val="3333CC"/>
                </a:solidFill>
                <a:sym typeface="+mn-ea"/>
              </a:rPr>
              <a:t>non sông</a:t>
            </a:r>
            <a:r>
              <a:rPr sz="2800" b="1">
                <a:sym typeface="+mn-ea"/>
              </a:rPr>
              <a:t>  </a:t>
            </a:r>
            <a:endParaRPr lang="en-US" sz="2800" b="1"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314440" y="2521585"/>
            <a:ext cx="463994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spcBef>
                <a:spcPct val="50000"/>
              </a:spcBef>
            </a:pPr>
            <a:r>
              <a:rPr sz="2800" b="1" err="1">
                <a:sym typeface="+mn-ea"/>
              </a:rPr>
              <a:t>Bài</a:t>
            </a:r>
            <a:r>
              <a:rPr sz="2800" b="1">
                <a:sym typeface="+mn-ea"/>
              </a:rPr>
              <a:t> </a:t>
            </a:r>
            <a:r>
              <a:rPr sz="2800" b="1" err="1">
                <a:solidFill>
                  <a:srgbClr val="FF0000"/>
                </a:solidFill>
                <a:sym typeface="+mn-ea"/>
              </a:rPr>
              <a:t>Việt Nam thân yêu</a:t>
            </a:r>
            <a:r>
              <a:rPr sz="2800" b="1" err="1">
                <a:sym typeface="+mn-ea"/>
              </a:rPr>
              <a:t> </a:t>
            </a:r>
            <a:endParaRPr sz="2800" b="1" err="1"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sz="2800" b="1" err="1">
                <a:solidFill>
                  <a:srgbClr val="3333CC"/>
                </a:solidFill>
                <a:sym typeface="+mn-ea"/>
              </a:rPr>
              <a:t>đất nước</a:t>
            </a:r>
            <a:endParaRPr sz="2800" b="1" err="1">
              <a:solidFill>
                <a:srgbClr val="3333CC"/>
              </a:solidFill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sz="2800" b="1" err="1">
                <a:solidFill>
                  <a:srgbClr val="3333CC"/>
                </a:solidFill>
                <a:sym typeface="+mn-ea"/>
              </a:rPr>
              <a:t>quê hương</a:t>
            </a:r>
            <a:endParaRPr lang="en-US" sz="2800" b="1" err="1">
              <a:solidFill>
                <a:srgbClr val="3333CC"/>
              </a:solidFill>
              <a:sym typeface="+mn-ea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9" grpId="1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PA_组合 66"/>
          <p:cNvGrpSpPr/>
          <p:nvPr>
            <p:custDataLst>
              <p:tags r:id="rId1"/>
            </p:custDataLst>
          </p:nvPr>
        </p:nvGrpSpPr>
        <p:grpSpPr>
          <a:xfrm>
            <a:off x="1568967" y="322787"/>
            <a:ext cx="9055100" cy="730885"/>
            <a:chOff x="820884" y="3320754"/>
            <a:chExt cx="9055100" cy="730885"/>
          </a:xfrm>
        </p:grpSpPr>
        <p:sp>
          <p:nvSpPr>
            <p:cNvPr id="7" name="矩形 6"/>
            <p:cNvSpPr/>
            <p:nvPr/>
          </p:nvSpPr>
          <p:spPr>
            <a:xfrm>
              <a:off x="1325074" y="3320754"/>
              <a:ext cx="8550910" cy="73088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350">
                <a:ea typeface="Calibri" panose="020F0502020204030204" pitchFamily="34" charset="0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820884" y="3434413"/>
              <a:ext cx="1008000" cy="504000"/>
            </a:xfrm>
            <a:prstGeom prst="roundRect">
              <a:avLst>
                <a:gd name="adj" fmla="val 0"/>
              </a:avLst>
            </a:prstGeom>
            <a:solidFill>
              <a:srgbClr val="75BAF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925784" y="3320754"/>
              <a:ext cx="7822565" cy="73088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30000"/>
                </a:lnSpc>
              </a:pPr>
              <a:r>
                <a:rPr lang="en-US" altLang="zh-CN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Tìm thêm những từ đồng nghĩa với từ </a:t>
              </a:r>
              <a:r>
                <a:rPr lang="en-US" altLang="zh-CN" sz="3200" b="1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Tổ quốc</a:t>
              </a:r>
              <a:r>
                <a:rPr lang="en-US" altLang="zh-CN" sz="3200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endParaRPr lang="en-US" altLang="zh-CN" sz="3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" name="Đếm ngược 2 phú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76830" y="2006600"/>
            <a:ext cx="6684010" cy="3538855"/>
          </a:xfrm>
          <a:prstGeom prst="rect">
            <a:avLst/>
          </a:prstGeom>
        </p:spPr>
      </p:pic>
      <p:sp>
        <p:nvSpPr>
          <p:cNvPr id="9221" name="Text Box 9220"/>
          <p:cNvSpPr txBox="1"/>
          <p:nvPr/>
        </p:nvSpPr>
        <p:spPr>
          <a:xfrm>
            <a:off x="1299845" y="1355090"/>
            <a:ext cx="9592310" cy="4842154"/>
          </a:xfrm>
          <a:prstGeom prst="roundRect">
            <a:avLst/>
          </a:prstGeom>
          <a:solidFill>
            <a:srgbClr val="FCF698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sz="3600" b="1" err="1"/>
              <a:t>Những từ đồng nghĩa với từ</a:t>
            </a:r>
            <a:r>
              <a:rPr sz="3600" b="1"/>
              <a:t> </a:t>
            </a:r>
            <a:r>
              <a:rPr sz="3600" b="1" err="1">
                <a:solidFill>
                  <a:srgbClr val="FF0000"/>
                </a:solidFill>
              </a:rPr>
              <a:t>Tổ quốc</a:t>
            </a:r>
            <a:r>
              <a:rPr sz="3600" b="1" err="1"/>
              <a:t> là</a:t>
            </a:r>
            <a:r>
              <a:rPr sz="3600" b="1"/>
              <a:t> :</a:t>
            </a:r>
            <a:endParaRPr sz="3600" b="1"/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sz="3600" b="1" err="1">
                <a:solidFill>
                  <a:srgbClr val="FF0000"/>
                </a:solidFill>
              </a:rPr>
              <a:t>                        quốc gia</a:t>
            </a:r>
            <a:endParaRPr sz="3600" b="1" err="1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sz="3600" b="1" err="1">
                <a:solidFill>
                  <a:srgbClr val="FF0000"/>
                </a:solidFill>
              </a:rPr>
              <a:t>                       giang sơn</a:t>
            </a:r>
            <a:endParaRPr sz="3600" b="1" err="1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sz="3600" b="1" err="1">
                <a:solidFill>
                  <a:srgbClr val="FF0000"/>
                </a:solidFill>
              </a:rPr>
              <a:t>                    quê cha đất tổ</a:t>
            </a:r>
            <a:endParaRPr sz="3600" b="1" err="1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sz="3600" b="1">
                <a:solidFill>
                  <a:srgbClr val="FF0000"/>
                </a:solidFill>
              </a:rPr>
              <a:t>                         </a:t>
            </a:r>
            <a:r>
              <a:rPr lang="en-US" sz="3600" b="1">
                <a:solidFill>
                  <a:srgbClr val="FF0000"/>
                </a:solidFill>
              </a:rPr>
              <a:t>sơn hà</a:t>
            </a:r>
            <a:endParaRPr lang="en-US" sz="3600" b="1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en-US" sz="3600" b="1">
                <a:solidFill>
                  <a:srgbClr val="FF0000"/>
                </a:solidFill>
              </a:rPr>
              <a:t>                      nước non</a:t>
            </a:r>
            <a:endParaRPr lang="en-US" sz="3600" b="1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en-US" sz="3600" b="1">
                <a:solidFill>
                  <a:srgbClr val="FF0000"/>
                </a:solidFill>
              </a:rPr>
              <a:t>                             ...              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221" grpId="0" bldLvl="0" animBg="1"/>
      <p:bldP spid="92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8" name="Text Box 6"/>
          <p:cNvSpPr/>
          <p:nvPr/>
        </p:nvSpPr>
        <p:spPr>
          <a:xfrm>
            <a:off x="5715000" y="1514475"/>
            <a:ext cx="4800600" cy="2910706"/>
          </a:xfrm>
          <a:prstGeom prst="wedgeEllipseCallout">
            <a:avLst>
              <a:gd name="adj1" fmla="val -64681"/>
              <a:gd name="adj2" fmla="val 49199"/>
            </a:avLst>
          </a:prstGeom>
          <a:solidFill>
            <a:srgbClr val="FF9966"/>
          </a:solidFill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50000"/>
              </a:spcBef>
            </a:pPr>
            <a:r>
              <a:rPr sz="3200" dirty="0">
                <a:solidFill>
                  <a:srgbClr val="800000"/>
                </a:solidFill>
                <a:latin typeface="iCiel Nabila" pitchFamily="2" charset="0"/>
              </a:rPr>
              <a:t>Tìm nhanh những từ có tiếng “quốc” (với nghĩa là </a:t>
            </a:r>
            <a:r>
              <a:rPr sz="3200" i="1" dirty="0">
                <a:solidFill>
                  <a:srgbClr val="800000"/>
                </a:solidFill>
                <a:latin typeface="iCiel Nabila" pitchFamily="2" charset="0"/>
              </a:rPr>
              <a:t>nước)</a:t>
            </a:r>
            <a:endParaRPr sz="3200" i="1" dirty="0">
              <a:solidFill>
                <a:srgbClr val="800000"/>
              </a:solidFill>
              <a:latin typeface="iCiel Nabila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 rot="19815598">
            <a:off x="1572881" y="1810322"/>
            <a:ext cx="5588247" cy="1680865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 w="12700">
                  <a:solidFill>
                    <a:schemeClr val="tx1"/>
                  </a:solidFill>
                  <a:prstDash val="lgDash"/>
                </a:ln>
                <a:blipFill>
                  <a:blip r:embed="rId1"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1200" cap="none" spc="0" normalizeH="0" baseline="0" noProof="0" dirty="0" smtClean="0">
                <a:ln w="12700">
                  <a:solidFill>
                    <a:schemeClr val="tx1"/>
                  </a:solidFill>
                  <a:prstDash val="lgDash"/>
                </a:ln>
                <a:blipFill>
                  <a:blip r:embed="rId1"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12700">
                  <a:solidFill>
                    <a:schemeClr val="tx1"/>
                  </a:solidFill>
                  <a:prstDash val="lgDash"/>
                </a:ln>
                <a:blipFill>
                  <a:blip r:embed="rId1"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chơi</a:t>
            </a:r>
            <a:endParaRPr kumimoji="0" lang="en-US" sz="6000" b="1" i="0" u="none" strike="noStrike" kern="1200" cap="none" spc="0" normalizeH="0" baseline="0" noProof="0" dirty="0" smtClean="0">
              <a:ln w="12700">
                <a:solidFill>
                  <a:schemeClr val="tx1"/>
                </a:solidFill>
                <a:prstDash val="lgDash"/>
              </a:ln>
              <a:blipFill>
                <a:blip r:embed="rId1"/>
                <a:tile tx="0" ty="0" sx="100000" sy="100000" flip="none" algn="tl"/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2700">
                  <a:solidFill>
                    <a:schemeClr val="tx1"/>
                  </a:solidFill>
                  <a:prstDash val="lgDash"/>
                </a:ln>
                <a:blipFill>
                  <a:blip r:embed="rId1"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</a:t>
            </a:r>
            <a:r>
              <a:rPr kumimoji="0" lang="en-US" sz="6000" b="1" i="0" u="none" strike="noStrike" kern="1200" cap="none" spc="0" normalizeH="0" baseline="0" noProof="0" dirty="0" err="1" smtClean="0">
                <a:ln w="12700">
                  <a:solidFill>
                    <a:schemeClr val="tx1"/>
                  </a:solidFill>
                  <a:prstDash val="lgDash"/>
                </a:ln>
                <a:blipFill>
                  <a:blip r:embed="rId1"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nhanh</a:t>
            </a:r>
            <a:r>
              <a:rPr kumimoji="0" lang="en-US" sz="6000" b="1" i="0" u="none" strike="noStrike" kern="1200" cap="none" spc="0" normalizeH="0" baseline="0" noProof="0" dirty="0" smtClean="0">
                <a:ln w="12700">
                  <a:solidFill>
                    <a:schemeClr val="tx1"/>
                  </a:solidFill>
                  <a:prstDash val="lgDash"/>
                </a:ln>
                <a:blipFill>
                  <a:blip r:embed="rId1"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12700">
                  <a:solidFill>
                    <a:schemeClr val="tx1"/>
                  </a:solidFill>
                  <a:prstDash val="lgDash"/>
                </a:ln>
                <a:blipFill>
                  <a:blip r:embed="rId1"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hơn</a:t>
            </a:r>
            <a:r>
              <a:rPr kumimoji="0" lang="en-US" sz="6000" b="1" i="0" u="none" strike="noStrike" kern="1200" cap="none" spc="0" normalizeH="0" baseline="0" noProof="0" dirty="0" smtClean="0">
                <a:ln w="12700">
                  <a:solidFill>
                    <a:schemeClr val="tx1"/>
                  </a:solidFill>
                  <a:prstDash val="lgDash"/>
                </a:ln>
                <a:blipFill>
                  <a:blip r:embed="rId1"/>
                  <a:tile tx="0" ty="0" sx="100000" sy="100000" flip="none" algn="tl"/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6000" b="1" i="0" u="none" strike="noStrike" kern="1200" cap="none" spc="0" normalizeH="0" baseline="0" noProof="0" dirty="0" smtClean="0">
              <a:ln w="12700">
                <a:solidFill>
                  <a:schemeClr val="tx1"/>
                </a:solidFill>
                <a:prstDash val="lgDash"/>
              </a:ln>
              <a:blipFill>
                <a:blip r:embed="rId1"/>
                <a:tile tx="0" ty="0" sx="100000" sy="100000" flip="none" algn="tl"/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20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29000"/>
            <a:ext cx="4762500" cy="35718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PA_组合 66"/>
          <p:cNvGrpSpPr/>
          <p:nvPr>
            <p:custDataLst>
              <p:tags r:id="rId1"/>
            </p:custDataLst>
          </p:nvPr>
        </p:nvGrpSpPr>
        <p:grpSpPr>
          <a:xfrm>
            <a:off x="837565" y="328930"/>
            <a:ext cx="10685145" cy="1076325"/>
            <a:chOff x="792945" y="2757509"/>
            <a:chExt cx="10002816" cy="1076325"/>
          </a:xfrm>
        </p:grpSpPr>
        <p:sp>
          <p:nvSpPr>
            <p:cNvPr id="3" name="矩形 2"/>
            <p:cNvSpPr/>
            <p:nvPr/>
          </p:nvSpPr>
          <p:spPr>
            <a:xfrm>
              <a:off x="1339245" y="2757509"/>
              <a:ext cx="9456516" cy="1076325"/>
            </a:xfrm>
            <a:prstGeom prst="rect">
              <a:avLst/>
            </a:prstGeom>
            <a:noFill/>
            <a:ln w="28575">
              <a:solidFill>
                <a:srgbClr val="BC85B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350">
                <a:ea typeface="Calibri" panose="020F0502020204030204" pitchFamily="34" charset="0"/>
              </a:endParaRP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792945" y="3088338"/>
              <a:ext cx="1008000" cy="504000"/>
            </a:xfrm>
            <a:prstGeom prst="roundRect">
              <a:avLst>
                <a:gd name="adj" fmla="val 0"/>
              </a:avLst>
            </a:prstGeom>
            <a:solidFill>
              <a:srgbClr val="BC85BA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948009" y="2757509"/>
              <a:ext cx="8738235" cy="10763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sz="3200" b="1" err="1">
                  <a:sym typeface="+mn-ea"/>
                </a:rPr>
                <a:t>T</a:t>
              </a:r>
              <a:r>
                <a:rPr sz="3200" b="1" err="1">
                  <a:sym typeface="+mn-ea"/>
                </a:rPr>
                <a:t>rong từ</a:t>
              </a:r>
              <a:r>
                <a:rPr sz="3200" b="1">
                  <a:sym typeface="+mn-ea"/>
                </a:rPr>
                <a:t> </a:t>
              </a:r>
              <a:r>
                <a:rPr sz="3200" b="1" err="1">
                  <a:solidFill>
                    <a:srgbClr val="FF0000"/>
                  </a:solidFill>
                  <a:sym typeface="+mn-ea"/>
                </a:rPr>
                <a:t>Tổ quốc</a:t>
              </a:r>
              <a:r>
                <a:rPr sz="3200" b="1" err="1">
                  <a:sym typeface="+mn-ea"/>
                </a:rPr>
                <a:t>, tiếng</a:t>
              </a:r>
              <a:r>
                <a:rPr sz="3200" b="1">
                  <a:sym typeface="+mn-ea"/>
                </a:rPr>
                <a:t> </a:t>
              </a:r>
              <a:r>
                <a:rPr sz="3200" b="1" err="1">
                  <a:solidFill>
                    <a:srgbClr val="FF0000"/>
                  </a:solidFill>
                  <a:sym typeface="+mn-ea"/>
                </a:rPr>
                <a:t>quốc</a:t>
              </a:r>
              <a:r>
                <a:rPr sz="3200" b="1" err="1">
                  <a:sym typeface="+mn-ea"/>
                </a:rPr>
                <a:t> có nghĩa là</a:t>
              </a:r>
              <a:r>
                <a:rPr sz="3200" b="1">
                  <a:sym typeface="+mn-ea"/>
                </a:rPr>
                <a:t> </a:t>
              </a:r>
              <a:r>
                <a:rPr sz="3200" b="1" err="1">
                  <a:solidFill>
                    <a:srgbClr val="FF0000"/>
                  </a:solidFill>
                  <a:sym typeface="+mn-ea"/>
                </a:rPr>
                <a:t>nước</a:t>
              </a:r>
              <a:r>
                <a:rPr sz="3200" b="1" err="1">
                  <a:sym typeface="+mn-ea"/>
                </a:rPr>
                <a:t>. Em hãy tìm thêm những từ chứa tiếng</a:t>
              </a:r>
              <a:r>
                <a:rPr sz="3200" b="1">
                  <a:sym typeface="+mn-ea"/>
                </a:rPr>
                <a:t> </a:t>
              </a:r>
              <a:r>
                <a:rPr sz="3200" b="1" err="1">
                  <a:solidFill>
                    <a:srgbClr val="FF0000"/>
                  </a:solidFill>
                  <a:sym typeface="+mn-ea"/>
                </a:rPr>
                <a:t>quốc</a:t>
              </a:r>
              <a:r>
                <a:rPr sz="3200" b="1">
                  <a:sym typeface="+mn-ea"/>
                </a:rPr>
                <a:t>.</a:t>
              </a:r>
              <a:endParaRPr lang="zh-CN" altLang="en-US" sz="3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10245" name="Text Box 10244"/>
          <p:cNvSpPr txBox="1"/>
          <p:nvPr/>
        </p:nvSpPr>
        <p:spPr>
          <a:xfrm>
            <a:off x="2071370" y="1887855"/>
            <a:ext cx="262953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Vệ quốc </a:t>
            </a:r>
            <a:endParaRPr sz="3200" b="1" err="1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Ái quốc </a:t>
            </a:r>
            <a:endParaRPr sz="3200" b="1" err="1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Quốc gia </a:t>
            </a:r>
            <a:endParaRPr sz="3200" b="1" err="1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Quốc ca </a:t>
            </a:r>
            <a:endParaRPr sz="3200" b="1" err="1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Quốc hiệu </a:t>
            </a:r>
            <a:endParaRPr sz="3200" b="1" err="1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Quốc huy </a:t>
            </a:r>
            <a:endParaRPr sz="3200" b="1" err="1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Quốc khánh </a:t>
            </a:r>
            <a:endParaRPr sz="3200" b="1" err="1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Quốc dân </a:t>
            </a:r>
            <a:endParaRPr sz="3200" b="1" err="1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sz="3200" b="1" err="1"/>
              <a:t>Quốc hội</a:t>
            </a:r>
            <a:endParaRPr sz="3200" b="1" err="1"/>
          </a:p>
        </p:txBody>
      </p:sp>
      <p:sp>
        <p:nvSpPr>
          <p:cNvPr id="10246" name="Text Box 10245"/>
          <p:cNvSpPr txBox="1"/>
          <p:nvPr/>
        </p:nvSpPr>
        <p:spPr>
          <a:xfrm>
            <a:off x="6957695" y="1887855"/>
            <a:ext cx="3505200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fontAlgn="auto">
              <a:spcBef>
                <a:spcPts val="0"/>
              </a:spcBef>
            </a:pPr>
            <a:r>
              <a:rPr sz="3200" b="1" err="1"/>
              <a:t>Quốc kì       </a:t>
            </a:r>
            <a:endParaRPr sz="3200" b="1" err="1"/>
          </a:p>
          <a:p>
            <a:pPr fontAlgn="auto">
              <a:spcBef>
                <a:spcPts val="0"/>
              </a:spcBef>
            </a:pPr>
            <a:r>
              <a:rPr sz="3200" b="1" err="1"/>
              <a:t>Quốc doanh</a:t>
            </a:r>
            <a:endParaRPr sz="3200" b="1" err="1"/>
          </a:p>
          <a:p>
            <a:pPr fontAlgn="auto">
              <a:spcBef>
                <a:spcPts val="0"/>
              </a:spcBef>
            </a:pPr>
            <a:r>
              <a:rPr sz="3200" b="1" err="1"/>
              <a:t>Quốc ngữ </a:t>
            </a:r>
            <a:endParaRPr sz="3200" b="1" err="1"/>
          </a:p>
          <a:p>
            <a:pPr fontAlgn="auto">
              <a:spcBef>
                <a:spcPts val="0"/>
              </a:spcBef>
            </a:pPr>
            <a:r>
              <a:rPr sz="3200" b="1" err="1"/>
              <a:t>Quốc sắc </a:t>
            </a:r>
            <a:endParaRPr sz="3200" b="1" err="1"/>
          </a:p>
          <a:p>
            <a:pPr fontAlgn="auto">
              <a:spcBef>
                <a:spcPts val="0"/>
              </a:spcBef>
            </a:pPr>
            <a:r>
              <a:rPr sz="3200" b="1" err="1"/>
              <a:t>Quốc sách </a:t>
            </a:r>
            <a:endParaRPr sz="3200" b="1" err="1"/>
          </a:p>
          <a:p>
            <a:pPr fontAlgn="auto">
              <a:spcBef>
                <a:spcPts val="0"/>
              </a:spcBef>
            </a:pPr>
            <a:r>
              <a:rPr sz="3200" b="1" err="1"/>
              <a:t>Quốc sử </a:t>
            </a:r>
            <a:endParaRPr sz="3200" b="1" err="1"/>
          </a:p>
          <a:p>
            <a:pPr fontAlgn="auto">
              <a:spcBef>
                <a:spcPts val="0"/>
              </a:spcBef>
            </a:pPr>
            <a:r>
              <a:rPr sz="3200" b="1" err="1"/>
              <a:t>Quốc tang </a:t>
            </a:r>
            <a:endParaRPr sz="3200" b="1" err="1"/>
          </a:p>
          <a:p>
            <a:pPr fontAlgn="auto">
              <a:spcBef>
                <a:spcPts val="0"/>
              </a:spcBef>
            </a:pPr>
            <a:r>
              <a:rPr sz="3200" b="1" err="1"/>
              <a:t>Quốc tế  </a:t>
            </a:r>
            <a:endParaRPr sz="3200" b="1" err="1"/>
          </a:p>
          <a:p>
            <a:pPr fontAlgn="auto">
              <a:spcBef>
                <a:spcPts val="0"/>
              </a:spcBef>
            </a:pPr>
            <a:r>
              <a:rPr sz="3200" b="1" err="1"/>
              <a:t>Quốc tế</a:t>
            </a:r>
            <a:r>
              <a:rPr sz="3200" b="1"/>
              <a:t> ca</a:t>
            </a:r>
            <a:endParaRPr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PA_组合 66"/>
          <p:cNvGrpSpPr/>
          <p:nvPr>
            <p:custDataLst>
              <p:tags r:id="rId1"/>
            </p:custDataLst>
          </p:nvPr>
        </p:nvGrpSpPr>
        <p:grpSpPr>
          <a:xfrm>
            <a:off x="801370" y="330200"/>
            <a:ext cx="10406380" cy="3642995"/>
            <a:chOff x="857714" y="2497159"/>
            <a:chExt cx="9923780" cy="3642995"/>
          </a:xfrm>
        </p:grpSpPr>
        <p:sp>
          <p:nvSpPr>
            <p:cNvPr id="7" name="矩形 6"/>
            <p:cNvSpPr/>
            <p:nvPr/>
          </p:nvSpPr>
          <p:spPr>
            <a:xfrm>
              <a:off x="1325074" y="2497159"/>
              <a:ext cx="9456420" cy="364299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350">
                <a:ea typeface="Calibri" panose="020F0502020204030204" pitchFamily="34" charset="0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857714" y="4118943"/>
              <a:ext cx="1008000" cy="504000"/>
            </a:xfrm>
            <a:prstGeom prst="roundRect">
              <a:avLst>
                <a:gd name="adj" fmla="val 0"/>
              </a:avLst>
            </a:prstGeom>
            <a:solidFill>
              <a:srgbClr val="75BAF3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4</a:t>
              </a:r>
              <a:endPara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865459" y="2601934"/>
              <a:ext cx="8915400" cy="353822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sz="3200" b="1" err="1">
                  <a:sym typeface="+mn-ea"/>
                </a:rPr>
                <a:t>Đặt câu với một trong những từ ngữ </a:t>
              </a:r>
              <a:r>
                <a:rPr lang="en-US" sz="3200" b="1" err="1">
                  <a:sym typeface="+mn-ea"/>
                </a:rPr>
                <a:t>dưới đây</a:t>
              </a:r>
              <a:r>
                <a:rPr sz="3200" b="1">
                  <a:sym typeface="+mn-ea"/>
                </a:rPr>
                <a:t>:</a:t>
              </a:r>
              <a:endParaRPr sz="3200" b="1"/>
            </a:p>
            <a:p>
              <a:pPr>
                <a:spcBef>
                  <a:spcPct val="50000"/>
                </a:spcBef>
              </a:pPr>
              <a:r>
                <a:rPr sz="3200" b="1" err="1">
                  <a:solidFill>
                    <a:srgbClr val="FF0000"/>
                  </a:solidFill>
                  <a:sym typeface="+mn-ea"/>
                </a:rPr>
                <a:t>a) Quê hương</a:t>
              </a:r>
              <a:endParaRPr sz="3200" b="1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sz="3200" b="1" err="1">
                  <a:solidFill>
                    <a:srgbClr val="FF0000"/>
                  </a:solidFill>
                  <a:sym typeface="+mn-ea"/>
                </a:rPr>
                <a:t>b) Quê mẹ</a:t>
              </a:r>
              <a:endParaRPr sz="3200" b="1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sz="3200" b="1" err="1">
                  <a:solidFill>
                    <a:srgbClr val="FF0000"/>
                  </a:solidFill>
                  <a:sym typeface="+mn-ea"/>
                </a:rPr>
                <a:t>c) Quê cha đất tổ</a:t>
              </a:r>
              <a:endParaRPr sz="3200" b="1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sz="3200" b="1" err="1">
                  <a:solidFill>
                    <a:srgbClr val="FF0000"/>
                  </a:solidFill>
                  <a:sym typeface="+mn-ea"/>
                </a:rPr>
                <a:t>d) Nơi chôn nhau cắt rốn</a:t>
              </a:r>
              <a:endParaRPr lang="zh-CN" altLang="en-US" sz="3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947545" y="4484370"/>
            <a:ext cx="8481060" cy="1143635"/>
            <a:chOff x="989079" y="5087155"/>
            <a:chExt cx="5901118" cy="1249251"/>
          </a:xfrm>
        </p:grpSpPr>
        <p:sp>
          <p:nvSpPr>
            <p:cNvPr id="2" name="矩形 8"/>
            <p:cNvSpPr/>
            <p:nvPr/>
          </p:nvSpPr>
          <p:spPr>
            <a:xfrm>
              <a:off x="989079" y="5087155"/>
              <a:ext cx="5901118" cy="1249251"/>
            </a:xfrm>
            <a:prstGeom prst="rect">
              <a:avLst/>
            </a:prstGeom>
            <a:solidFill>
              <a:srgbClr val="BC8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ea typeface="Calibri" panose="020F0502020204030204" pitchFamily="34" charset="0"/>
              </a:endParaRPr>
            </a:p>
          </p:txBody>
        </p:sp>
        <p:sp>
          <p:nvSpPr>
            <p:cNvPr id="4" name="TextBox 6"/>
            <p:cNvSpPr txBox="1"/>
            <p:nvPr/>
          </p:nvSpPr>
          <p:spPr>
            <a:xfrm>
              <a:off x="989079" y="5255665"/>
              <a:ext cx="5772329" cy="83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VD: Việt Nam là quê hương tôi.</a:t>
              </a:r>
              <a:endPara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B5E6"/>
      </a:accent1>
      <a:accent2>
        <a:srgbClr val="13B5E6"/>
      </a:accent2>
      <a:accent3>
        <a:srgbClr val="13B5E6"/>
      </a:accent3>
      <a:accent4>
        <a:srgbClr val="13B5E6"/>
      </a:accent4>
      <a:accent5>
        <a:srgbClr val="13B5E6"/>
      </a:accent5>
      <a:accent6>
        <a:srgbClr val="13B5E6"/>
      </a:accent6>
      <a:hlink>
        <a:srgbClr val="0563C1"/>
      </a:hlink>
      <a:folHlink>
        <a:srgbClr val="954F72"/>
      </a:folHlink>
    </a:clrScheme>
    <a:fontScheme name="o2hqrve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1749</Words>
  <Application>WPS Presentation</Application>
  <PresentationFormat>自定义</PresentationFormat>
  <Paragraphs>164</Paragraphs>
  <Slides>11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Times New Roman</vt:lpstr>
      <vt:lpstr>Arial Black</vt:lpstr>
      <vt:lpstr>Microsoft YaHei</vt:lpstr>
      <vt:lpstr/>
      <vt:lpstr>Arial Unicode MS</vt:lpstr>
      <vt:lpstr>等线</vt:lpstr>
      <vt:lpstr>iCiel Nabila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Hin</cp:lastModifiedBy>
  <cp:revision>259</cp:revision>
  <dcterms:created xsi:type="dcterms:W3CDTF">2018-08-22T11:26:00Z</dcterms:created>
  <dcterms:modified xsi:type="dcterms:W3CDTF">2020-09-16T13:15:23Z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