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3"/>
    <p:sldId id="269" r:id="rId4"/>
    <p:sldId id="271" r:id="rId5"/>
    <p:sldId id="275" r:id="rId6"/>
    <p:sldId id="276" r:id="rId7"/>
    <p:sldId id="27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0BC7"/>
    <a:srgbClr val="FF0000"/>
    <a:srgbClr val="FFCCFF"/>
    <a:srgbClr val="660066"/>
    <a:srgbClr val="0033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5ABFB-E1C9-4168-8A4B-F15B649B03E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E4B24-E5A8-46AD-8C18-68394051B5B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F3662-BB5A-4C1F-93E6-941AAF94E1E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A1461-3A84-4EC2-A302-CA58DE094246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84707-3A20-4F63-A772-A96A5BD3644B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35724-06AC-4D0E-98CA-FB19E66879C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0F66C-1F65-4DF1-8047-955A9255DB3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E7797-FADF-4B7B-BFCA-41A84CE235D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07A1C-EA89-4011-89E1-B7D9354726A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B33C4-DD32-42B5-B159-B89FA0C35FD9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AF67C-8E51-4C96-AC00-B7326B1FFAD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61AFC-05F3-4FC1-A06B-B2AD9E06E42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Click to edit Master text styles</a:t>
            </a:r>
            <a:endParaRPr lang="en-US" altLang="en-US" smtClean="0"/>
          </a:p>
          <a:p>
            <a:pPr lvl="1"/>
            <a:r>
              <a:rPr lang="en-US" altLang="en-US" smtClean="0"/>
              <a:t>Second level</a:t>
            </a:r>
            <a:endParaRPr lang="en-US" altLang="en-US" smtClean="0"/>
          </a:p>
          <a:p>
            <a:pPr lvl="2"/>
            <a:r>
              <a:rPr lang="en-US" altLang="en-US" smtClean="0"/>
              <a:t>Third level</a:t>
            </a:r>
            <a:endParaRPr lang="en-US" altLang="en-US" smtClean="0"/>
          </a:p>
          <a:p>
            <a:pPr lvl="3"/>
            <a:r>
              <a:rPr lang="en-US" altLang="en-US" smtClean="0"/>
              <a:t>Fourth level</a:t>
            </a:r>
            <a:endParaRPr lang="en-US" altLang="en-US" smtClean="0"/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6706F2A-65A2-41AF-83DD-D1BE65E0FDD8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hdphoto" Target="../media/image3.wdp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Content Placeholder 3" descr="Ve ngoi nha dang xay.jpg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200000"/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13"/>
          <p:cNvSpPr txBox="1">
            <a:spLocks noChangeArrowheads="1"/>
          </p:cNvSpPr>
          <p:nvPr/>
        </p:nvSpPr>
        <p:spPr bwMode="auto">
          <a:xfrm>
            <a:off x="-1981200" y="868045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 (Nghe - viết)</a:t>
            </a:r>
            <a:endParaRPr lang="en-GB" altLang="en-US" sz="2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TextBox 10"/>
          <p:cNvSpPr txBox="1">
            <a:spLocks noChangeArrowheads="1"/>
          </p:cNvSpPr>
          <p:nvPr/>
        </p:nvSpPr>
        <p:spPr bwMode="auto">
          <a:xfrm>
            <a:off x="-1981200" y="1371283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ngôi nhà đang xây</a:t>
            </a:r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9"/>
          <p:cNvSpPr txBox="1">
            <a:spLocks noChangeArrowheads="1"/>
          </p:cNvSpPr>
          <p:nvPr/>
        </p:nvSpPr>
        <p:spPr bwMode="auto">
          <a:xfrm>
            <a:off x="0" y="762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ngôi nhà đang xây</a:t>
            </a:r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1600200" y="609600"/>
            <a:ext cx="6734175" cy="625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Chiều đi học về 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Chúng em qua ngôi nhà xây dở 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Giàn giáo tựa cái lồng che chở 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Trụ bê tông nhú lên như một mầm cây 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Bác thợ nề ra về còn huơ huơ cái bay: 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Tạm biệt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! </a:t>
            </a:r>
            <a:endParaRPr lang="en-US" altLang="en-US" sz="2800" b="1" smtClean="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Ngôi nhà tựa vào nền trời sẫm biếc 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Thở ra mùi vôi vữa nồng hăng 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Ngôi nhà giống bài thơ sắp làm xong 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0"/>
              </a:spcBef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Là bức tranh còn nguyên màu vôi, gạch.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" y="1219200"/>
            <a:ext cx="8766175" cy="130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Chi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tiết nào vẽ lên hình ảnh một ngôi nhà </a:t>
            </a: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ang xây? 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Giàn giáo, trụ bê tông, bác thợ nề, mùi vôi vữa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2400" y="2667000"/>
            <a:ext cx="8991600" cy="3246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2. Tìm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những hình ảnh so sánh nói lên vẻ </a:t>
            </a: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ẹp của ngôi nhà</a:t>
            </a:r>
            <a:r>
              <a:rPr lang="en-US" altLang="en-US" sz="2800" b="1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altLang="en-US" sz="2800" b="1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buFontTx/>
              <a:buChar char="-"/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Trụ bê tông nhú lên nh</a:t>
            </a:r>
            <a:r>
              <a:rPr lang="vi-VN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một mầm cây.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buFontTx/>
              <a:buChar char="-"/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Ngôi nhà giống bài th</a:t>
            </a:r>
            <a:r>
              <a:rPr lang="vi-VN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ơ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sắp làm xong.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Ngôi nhà nh</a:t>
            </a:r>
            <a:r>
              <a:rPr lang="vi-VN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bức tranh còn nguyên màu vôi gạch.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52400" y="1142683"/>
            <a:ext cx="8991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2a) 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tìm những từ ngữ chứa các tiếng d</a:t>
            </a:r>
            <a:r>
              <a:rPr lang="vi-VN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 </a:t>
            </a:r>
            <a:r>
              <a:rPr lang="vi-VN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ây: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49275" y="3993833"/>
            <a:ext cx="5470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rây bột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nhảy dây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giây phút 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6200" y="2209483"/>
          <a:ext cx="8915400" cy="1736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2"/>
                <a:gridCol w="4648198"/>
              </a:tblGrid>
              <a:tr h="578908">
                <a:tc>
                  <a:txBody>
                    <a:bodyPr/>
                    <a:lstStyle/>
                    <a:p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rẻ</a:t>
                      </a:r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5" marR="68585" marT="45677" marB="456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rây</a:t>
                      </a:r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5" marR="68585" marT="45677" marB="456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908">
                <a:tc>
                  <a:txBody>
                    <a:bodyPr/>
                    <a:lstStyle/>
                    <a:p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dẻ</a:t>
                      </a:r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5" marR="68585" marT="45677" marB="456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5" marR="68585" marT="45677" marB="456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8908">
                <a:tc>
                  <a:txBody>
                    <a:bodyPr/>
                    <a:lstStyle/>
                    <a:p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giẻ</a:t>
                      </a:r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5" marR="68585" marT="45677" marB="456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giây</a:t>
                      </a:r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5" marR="68585" marT="45677" marB="456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9600" y="2193608"/>
            <a:ext cx="381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rẻ rúng, rẻ quạt, giá rẻ,...</a:t>
            </a:r>
            <a:endParaRPr lang="en-US" altLang="en-US" sz="2800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20713" y="2784158"/>
            <a:ext cx="3265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hạt dẻ, mảnh dẻ...</a:t>
            </a:r>
            <a:endParaRPr lang="en-US" altLang="en-US" sz="2800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62000" y="3360420"/>
            <a:ext cx="2827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giẻ rách, giẻ lau,...</a:t>
            </a:r>
            <a:endParaRPr lang="en-US" altLang="en-US" sz="2800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056188" y="2193608"/>
            <a:ext cx="41386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cái rây, rây bột, m</a:t>
            </a:r>
            <a:r>
              <a:rPr lang="vi-VN" altLang="en-US" sz="2800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</a:t>
            </a:r>
            <a:r>
              <a:rPr lang="en-US" altLang="en-US" sz="2800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 rây,...</a:t>
            </a:r>
            <a:endParaRPr lang="en-US" altLang="en-US" sz="2800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105400" y="2744470"/>
            <a:ext cx="3644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sợi dây, dây thừng,...</a:t>
            </a:r>
            <a:endParaRPr lang="en-US" altLang="en-US" sz="2800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281613" y="3335020"/>
            <a:ext cx="3557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giây mực, giây bẩn,...</a:t>
            </a:r>
            <a:endParaRPr lang="en-US" altLang="en-US" sz="2800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9"/>
          <p:cNvSpPr>
            <a:spLocks noChangeArrowheads="1"/>
          </p:cNvSpPr>
          <p:nvPr/>
        </p:nvSpPr>
        <p:spPr bwMode="auto">
          <a:xfrm>
            <a:off x="322263" y="2427288"/>
            <a:ext cx="85725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3) Tìm những tiếng thích hợp với mỗi ô trống để hoàn chỉnh mẩu chuyện vui dưới đây. Biết rằng:</a:t>
            </a:r>
            <a:endParaRPr lang="en-US" altLang="en-US" sz="2800" b="1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      chứa tiếng bắt đầu bằng 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 hoặc 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gi.</a:t>
            </a:r>
            <a:endParaRPr lang="en-US" altLang="en-US" sz="28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      chứa tiếng bắt đầu bằng 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v</a:t>
            </a:r>
            <a:r>
              <a:rPr lang="en-US" altLang="en-US" sz="2800" b="1">
                <a:solidFill>
                  <a:srgbClr val="2F0BC7"/>
                </a:solidFill>
                <a:latin typeface="Times New Roman" panose="02020603050405020304" pitchFamily="18" charset="0"/>
              </a:rPr>
              <a:t> hoặc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d.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3" name="TextBox 10"/>
          <p:cNvSpPr txBox="1">
            <a:spLocks noChangeArrowheads="1"/>
          </p:cNvSpPr>
          <p:nvPr/>
        </p:nvSpPr>
        <p:spPr bwMode="auto">
          <a:xfrm>
            <a:off x="534988" y="4567238"/>
            <a:ext cx="342900" cy="461962"/>
          </a:xfrm>
          <a:prstGeom prst="rect">
            <a:avLst/>
          </a:prstGeom>
          <a:noFill/>
          <a:ln w="28575">
            <a:solidFill>
              <a:srgbClr val="2F0BC7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altLang="en-US" sz="2400" b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294" name="TextBox 16"/>
          <p:cNvSpPr txBox="1">
            <a:spLocks noChangeArrowheads="1"/>
          </p:cNvSpPr>
          <p:nvPr/>
        </p:nvSpPr>
        <p:spPr bwMode="auto">
          <a:xfrm>
            <a:off x="534988" y="3881438"/>
            <a:ext cx="342900" cy="46196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US" altLang="en-US" sz="2400" b="1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0" y="754063"/>
            <a:ext cx="9010650" cy="607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     Có anh thợ vẽ truyền thần làm không đủ ăn. Bạn bè đến thăm, anh than thở, thì họ bảo: 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- Cậu hãy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ngay một bức chân dung hai vợ chồng cậu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lồng khung kính mà treo. Thiên hạ thấy cậu khéo tay sẽ xô nhau tới, lo gì không khấm khá! 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    Nghe lời bạn, anh bảo vợ ngồi cho anh truyền thần,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lại tự họa chính mình ngồi cạnh.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xong, anh ngắm đi  ngắm lại, lấy làm đắc ý lắm.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    Một hôm, bố vợ tới chơi,thấy bức họa, hỏi: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- Anh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vẽ </a:t>
            </a: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hình chị nào treo đó? 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Anh ta trả lời: 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 - Chết thật, thầy quên mặt nhà con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hay sao? 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Ông bố vợ nói tiếp: 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 Thì ra là vợ anh. Thế nó ngồi cạnh người nào mà trông tướng mạo kì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dị </a:t>
            </a: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vậy?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                                  </a:t>
            </a:r>
            <a:r>
              <a:rPr lang="en-US" altLang="en-US" sz="2400" i="1">
                <a:solidFill>
                  <a:srgbClr val="2F0BC7"/>
                </a:solidFill>
                <a:latin typeface="Times New Roman" panose="02020603050405020304" pitchFamily="18" charset="0"/>
              </a:rPr>
              <a:t>Theo </a:t>
            </a:r>
            <a:r>
              <a:rPr lang="en-US" altLang="en-US" sz="2400">
                <a:solidFill>
                  <a:srgbClr val="2F0BC7"/>
                </a:solidFill>
                <a:latin typeface="Times New Roman" panose="02020603050405020304" pitchFamily="18" charset="0"/>
              </a:rPr>
              <a:t>TRUYỆN CƯỜI DÂN GIAN VIỆT NAM</a:t>
            </a:r>
            <a:endParaRPr lang="en-US" altLang="en-US" sz="2400">
              <a:solidFill>
                <a:srgbClr val="2F0BC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304800" y="76200"/>
            <a:ext cx="8497888" cy="5334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Thầy</a:t>
            </a:r>
            <a:r>
              <a:rPr lang="en-US" sz="2800" b="1" dirty="0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quên</a:t>
            </a:r>
            <a:r>
              <a:rPr lang="en-US" sz="2800" b="1" dirty="0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mặt</a:t>
            </a:r>
            <a:r>
              <a:rPr lang="en-US" sz="2800" b="1" dirty="0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nhà</a:t>
            </a:r>
            <a:r>
              <a:rPr lang="en-US" sz="2800" b="1" dirty="0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/>
                <a:ea typeface="+mj-ea"/>
                <a:cs typeface="+mj-cs"/>
              </a:rPr>
              <a:t>rồi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/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hay </a:t>
            </a:r>
            <a:r>
              <a:rPr lang="en-US" sz="2800" b="1" dirty="0" err="1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sao</a:t>
            </a:r>
            <a:r>
              <a:rPr lang="en-US" sz="2800" b="1" dirty="0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?</a:t>
            </a:r>
            <a:r>
              <a:rPr lang="en-US" sz="2800" dirty="0">
                <a:solidFill>
                  <a:srgbClr val="2F0BC7"/>
                </a:solidFill>
                <a:latin typeface="Times New Roman" panose="02020603050405020304"/>
                <a:ea typeface="+mj-ea"/>
                <a:cs typeface="+mj-cs"/>
              </a:rPr>
              <a:t> </a:t>
            </a:r>
            <a:endParaRPr lang="en-US" sz="2800" dirty="0">
              <a:solidFill>
                <a:srgbClr val="2F0BC7"/>
              </a:solidFill>
              <a:latin typeface="Times New Roman" panose="02020603050405020304"/>
              <a:ea typeface="+mj-ea"/>
              <a:cs typeface="+mj-cs"/>
            </a:endParaRPr>
          </a:p>
        </p:txBody>
      </p:sp>
      <p:sp>
        <p:nvSpPr>
          <p:cNvPr id="38" name="TextBox 10"/>
          <p:cNvSpPr txBox="1">
            <a:spLocks noChangeArrowheads="1"/>
          </p:cNvSpPr>
          <p:nvPr/>
        </p:nvSpPr>
        <p:spPr bwMode="auto">
          <a:xfrm>
            <a:off x="1319213" y="1530350"/>
            <a:ext cx="342900" cy="400050"/>
          </a:xfrm>
          <a:prstGeom prst="rect">
            <a:avLst/>
          </a:prstGeom>
          <a:solidFill>
            <a:schemeClr val="bg1"/>
          </a:solidFill>
          <a:ln w="28575">
            <a:solidFill>
              <a:srgbClr val="2F0BC7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altLang="en-US" sz="2000" b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457825" y="61913"/>
            <a:ext cx="506413" cy="46196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US" altLang="en-US" sz="2400" b="1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4422775" y="4830763"/>
            <a:ext cx="342900" cy="40005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US" altLang="en-US" sz="2000" b="1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716713" y="2606675"/>
            <a:ext cx="342900" cy="40005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US" altLang="en-US" sz="2000" b="1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951663" y="1524000"/>
            <a:ext cx="342900" cy="40005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2F0BC7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US" altLang="en-US" sz="2000" b="1">
              <a:solidFill>
                <a:srgbClr val="2F0BC7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3" name="TextBox 10"/>
          <p:cNvSpPr txBox="1">
            <a:spLocks noChangeArrowheads="1"/>
          </p:cNvSpPr>
          <p:nvPr/>
        </p:nvSpPr>
        <p:spPr bwMode="auto">
          <a:xfrm>
            <a:off x="2892425" y="2946400"/>
            <a:ext cx="342900" cy="400050"/>
          </a:xfrm>
          <a:prstGeom prst="rect">
            <a:avLst/>
          </a:prstGeom>
          <a:solidFill>
            <a:schemeClr val="bg1"/>
          </a:solidFill>
          <a:ln w="28575">
            <a:solidFill>
              <a:srgbClr val="2F0BC7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altLang="en-US" sz="2000" b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4" name="TextBox 10"/>
          <p:cNvSpPr txBox="1">
            <a:spLocks noChangeArrowheads="1"/>
          </p:cNvSpPr>
          <p:nvPr/>
        </p:nvSpPr>
        <p:spPr bwMode="auto">
          <a:xfrm>
            <a:off x="817563" y="4095750"/>
            <a:ext cx="342900" cy="400050"/>
          </a:xfrm>
          <a:prstGeom prst="rect">
            <a:avLst/>
          </a:prstGeom>
          <a:solidFill>
            <a:schemeClr val="bg1"/>
          </a:solidFill>
          <a:ln w="28575">
            <a:solidFill>
              <a:srgbClr val="2F0BC7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altLang="en-US" sz="2000" b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5" name="TextBox 10"/>
          <p:cNvSpPr txBox="1">
            <a:spLocks noChangeArrowheads="1"/>
          </p:cNvSpPr>
          <p:nvPr/>
        </p:nvSpPr>
        <p:spPr bwMode="auto">
          <a:xfrm>
            <a:off x="76200" y="5910263"/>
            <a:ext cx="285750" cy="400050"/>
          </a:xfrm>
          <a:prstGeom prst="rect">
            <a:avLst/>
          </a:prstGeom>
          <a:solidFill>
            <a:schemeClr val="bg1"/>
          </a:solidFill>
          <a:ln w="28575">
            <a:solidFill>
              <a:srgbClr val="2F0BC7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altLang="en-US" sz="2000" b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8" grpId="0" animBg="1"/>
      <p:bldP spid="38" grpId="1" animBg="1"/>
      <p:bldP spid="39" grpId="0" bldLvl="0" animBg="1"/>
      <p:bldP spid="39" grpId="1" bldLvl="0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1798</Words>
  <Application>WPS Presentation</Application>
  <PresentationFormat>On-screen Show (4:3)</PresentationFormat>
  <Paragraphs>91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SimSun</vt:lpstr>
      <vt:lpstr>Wingdings</vt:lpstr>
      <vt:lpstr>VNI-Times</vt:lpstr>
      <vt:lpstr>Times New Roman</vt:lpstr>
      <vt:lpstr>Times New Roman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- ETH0 -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office2003</dc:creator>
  <cp:lastModifiedBy>Admin</cp:lastModifiedBy>
  <cp:revision>108</cp:revision>
  <dcterms:created xsi:type="dcterms:W3CDTF">2010-11-24T13:38:00Z</dcterms:created>
  <dcterms:modified xsi:type="dcterms:W3CDTF">2021-03-02T04:45:33Z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