
<file path=[Content_Types].xml><?xml version="1.0" encoding="utf-8"?>
<Types xmlns="http://schemas.openxmlformats.org/package/2006/content-types">
  <Default Extension="jpeg" ContentType="image/jpe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6" r:id="rId3"/>
    <p:sldId id="264" r:id="rId4"/>
    <p:sldId id="268" r:id="rId6"/>
    <p:sldId id="287" r:id="rId7"/>
    <p:sldId id="288" r:id="rId8"/>
    <p:sldId id="267" r:id="rId9"/>
    <p:sldId id="269" r:id="rId10"/>
    <p:sldId id="274" r:id="rId11"/>
    <p:sldId id="280" r:id="rId12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763B"/>
    <a:srgbClr val="FC5402"/>
    <a:srgbClr val="99001F"/>
    <a:srgbClr val="9717BC"/>
    <a:srgbClr val="007EC3"/>
    <a:srgbClr val="ED1C24"/>
    <a:srgbClr val="890A03"/>
    <a:srgbClr val="93278F"/>
    <a:srgbClr val="01585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20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gs" Target="tags/tag12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r>
              <a:rPr lang="en-US"/>
              <a:t>đặt câu với từ hạnh phúc</a:t>
            </a: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r>
              <a:rPr lang="en-US" altLang="x-none" b="1" dirty="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 Em hãy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đ</a:t>
            </a:r>
            <a:r>
              <a:rPr lang="en-US" altLang="x-none" b="1" dirty="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ặt một câu với một trong những từ mà em vừa tìm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đư</a:t>
            </a:r>
            <a:r>
              <a:rPr lang="en-US" altLang="x-none" b="1" dirty="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ợc.</a:t>
            </a:r>
            <a:endParaRPr lang="en-US" altLang="x-none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">
        <p:fade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mc:AlternateContent xmlns:mc="http://schemas.openxmlformats.org/markup-compatibility/2006">
    <mc:Choice xmlns:p14="http://schemas.microsoft.com/office/powerpoint/2010/main" Requires="p14">
      <p:transition spd="slow" p14:dur="1500" advClick="0" advTm="1000">
        <p:fade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5.xml"/><Relationship Id="rId8" Type="http://schemas.openxmlformats.org/officeDocument/2006/relationships/image" Target="../media/image4.png"/><Relationship Id="rId7" Type="http://schemas.openxmlformats.org/officeDocument/2006/relationships/tags" Target="../tags/tag4.xml"/><Relationship Id="rId6" Type="http://schemas.openxmlformats.org/officeDocument/2006/relationships/image" Target="../media/image3.png"/><Relationship Id="rId5" Type="http://schemas.openxmlformats.org/officeDocument/2006/relationships/tags" Target="../tags/tag3.xml"/><Relationship Id="rId4" Type="http://schemas.openxmlformats.org/officeDocument/2006/relationships/image" Target="../media/image2.png"/><Relationship Id="rId3" Type="http://schemas.openxmlformats.org/officeDocument/2006/relationships/tags" Target="../tags/tag2.xml"/><Relationship Id="rId24" Type="http://schemas.openxmlformats.org/officeDocument/2006/relationships/slideLayout" Target="../slideLayouts/slideLayout1.xml"/><Relationship Id="rId23" Type="http://schemas.openxmlformats.org/officeDocument/2006/relationships/tags" Target="../tags/tag11.xml"/><Relationship Id="rId22" Type="http://schemas.openxmlformats.org/officeDocument/2006/relationships/image" Target="../media/image10.png"/><Relationship Id="rId21" Type="http://schemas.openxmlformats.org/officeDocument/2006/relationships/tags" Target="../tags/tag10.xml"/><Relationship Id="rId20" Type="http://schemas.microsoft.com/office/2007/relationships/media" Target="../media/media1.mp3"/><Relationship Id="rId2" Type="http://schemas.openxmlformats.org/officeDocument/2006/relationships/image" Target="../media/image1.jpeg"/><Relationship Id="rId19" Type="http://schemas.openxmlformats.org/officeDocument/2006/relationships/audio" Target="NULL" TargetMode="External"/><Relationship Id="rId18" Type="http://schemas.openxmlformats.org/officeDocument/2006/relationships/image" Target="../media/image9.png"/><Relationship Id="rId17" Type="http://schemas.openxmlformats.org/officeDocument/2006/relationships/tags" Target="../tags/tag9.xml"/><Relationship Id="rId16" Type="http://schemas.openxmlformats.org/officeDocument/2006/relationships/image" Target="../media/image8.png"/><Relationship Id="rId15" Type="http://schemas.openxmlformats.org/officeDocument/2006/relationships/tags" Target="../tags/tag8.xml"/><Relationship Id="rId14" Type="http://schemas.openxmlformats.org/officeDocument/2006/relationships/image" Target="../media/image7.png"/><Relationship Id="rId13" Type="http://schemas.openxmlformats.org/officeDocument/2006/relationships/tags" Target="../tags/tag7.xml"/><Relationship Id="rId12" Type="http://schemas.openxmlformats.org/officeDocument/2006/relationships/image" Target="../media/image6.png"/><Relationship Id="rId11" Type="http://schemas.openxmlformats.org/officeDocument/2006/relationships/tags" Target="../tags/tag6.xml"/><Relationship Id="rId10" Type="http://schemas.openxmlformats.org/officeDocument/2006/relationships/image" Target="../media/image5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7.jpeg"/><Relationship Id="rId1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_bg 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A_1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1" t="35741" r="76042" b="33519"/>
          <a:stretch>
            <a:fillRect/>
          </a:stretch>
        </p:blipFill>
        <p:spPr>
          <a:xfrm>
            <a:off x="1041400" y="2451100"/>
            <a:ext cx="1879600" cy="2108200"/>
          </a:xfrm>
          <a:prstGeom prst="rect">
            <a:avLst/>
          </a:prstGeom>
        </p:spPr>
      </p:pic>
      <p:pic>
        <p:nvPicPr>
          <p:cNvPr id="4" name="PA_2"/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79" t="9259" r="56875" b="50556"/>
          <a:stretch>
            <a:fillRect/>
          </a:stretch>
        </p:blipFill>
        <p:spPr>
          <a:xfrm>
            <a:off x="2374900" y="635000"/>
            <a:ext cx="2882900" cy="2755900"/>
          </a:xfrm>
          <a:prstGeom prst="rect">
            <a:avLst/>
          </a:prstGeom>
        </p:spPr>
      </p:pic>
      <p:pic>
        <p:nvPicPr>
          <p:cNvPr id="5" name="PA_3"/>
          <p:cNvPicPr>
            <a:picLocks noChangeAspect="1"/>
          </p:cNvPicPr>
          <p:nvPr>
            <p:custDataLst>
              <p:tags r:id="rId7"/>
            </p:custDataLst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0" t="7407" r="44479" b="52037"/>
          <a:stretch>
            <a:fillRect/>
          </a:stretch>
        </p:blipFill>
        <p:spPr>
          <a:xfrm>
            <a:off x="4572000" y="508000"/>
            <a:ext cx="2197100" cy="2781300"/>
          </a:xfrm>
          <a:prstGeom prst="rect">
            <a:avLst/>
          </a:prstGeom>
        </p:spPr>
      </p:pic>
      <p:pic>
        <p:nvPicPr>
          <p:cNvPr id="6" name="PA_4"/>
          <p:cNvPicPr>
            <a:picLocks noChangeAspect="1"/>
          </p:cNvPicPr>
          <p:nvPr>
            <p:custDataLst>
              <p:tags r:id="rId9"/>
            </p:custDataLst>
          </p:nvPr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96" t="15926" r="33646" b="54630"/>
          <a:stretch>
            <a:fillRect/>
          </a:stretch>
        </p:blipFill>
        <p:spPr>
          <a:xfrm>
            <a:off x="6388100" y="1092200"/>
            <a:ext cx="1701800" cy="2019300"/>
          </a:xfrm>
          <a:prstGeom prst="rect">
            <a:avLst/>
          </a:prstGeom>
        </p:spPr>
      </p:pic>
      <p:pic>
        <p:nvPicPr>
          <p:cNvPr id="8" name="PA_6"/>
          <p:cNvPicPr>
            <a:picLocks noChangeAspect="1"/>
          </p:cNvPicPr>
          <p:nvPr>
            <p:custDataLst>
              <p:tags r:id="rId11"/>
            </p:custDataLst>
          </p:nvPr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33" t="27408" r="7708" b="42222"/>
          <a:stretch>
            <a:fillRect/>
          </a:stretch>
        </p:blipFill>
        <p:spPr>
          <a:xfrm>
            <a:off x="9550400" y="1879600"/>
            <a:ext cx="1701800" cy="2082800"/>
          </a:xfrm>
          <a:prstGeom prst="rect">
            <a:avLst/>
          </a:prstGeom>
        </p:spPr>
      </p:pic>
      <p:pic>
        <p:nvPicPr>
          <p:cNvPr id="7" name="PA_5"/>
          <p:cNvPicPr>
            <a:picLocks noChangeAspect="1"/>
          </p:cNvPicPr>
          <p:nvPr>
            <p:custDataLst>
              <p:tags r:id="rId13"/>
            </p:custDataLst>
          </p:nvPr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50" t="14444" r="19688" b="50000"/>
          <a:stretch>
            <a:fillRect/>
          </a:stretch>
        </p:blipFill>
        <p:spPr>
          <a:xfrm>
            <a:off x="7772400" y="990600"/>
            <a:ext cx="2019300" cy="2438400"/>
          </a:xfrm>
          <a:prstGeom prst="rect">
            <a:avLst/>
          </a:prstGeom>
        </p:spPr>
      </p:pic>
      <p:pic>
        <p:nvPicPr>
          <p:cNvPr id="9" name="PA_kids_shadow" hidden="1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" name="PA_mask 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3257550" y="2870200"/>
            <a:ext cx="6519545" cy="27317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6600" b="1">
                <a:ln w="9525">
                  <a:solidFill>
                    <a:schemeClr val="bg1"/>
                  </a:solidFill>
                  <a:prstDash val="solid"/>
                </a:ln>
                <a:gradFill>
                  <a:gsLst>
                    <a:gs pos="33000">
                      <a:srgbClr val="00B0F0"/>
                    </a:gs>
                    <a:gs pos="83000">
                      <a:srgbClr val="00B050"/>
                    </a:gs>
                  </a:gsLst>
                  <a:lin ang="5400000" scaled="1"/>
                </a:gra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Ciel Nabila" charset="0"/>
                <a:ea typeface="华康海报体W12(P)" panose="040B0C00000000000000" pitchFamily="82" charset="-122"/>
                <a:cs typeface="iCiel Nabila" charset="0"/>
              </a:rPr>
              <a:t>Mở rộng vốn từ:</a:t>
            </a:r>
            <a:endParaRPr lang="en-US" altLang="zh-CN" sz="6600" b="1">
              <a:ln w="9525">
                <a:solidFill>
                  <a:schemeClr val="bg1"/>
                </a:solidFill>
                <a:prstDash val="solid"/>
              </a:ln>
              <a:gradFill>
                <a:gsLst>
                  <a:gs pos="33000">
                    <a:srgbClr val="00B0F0"/>
                  </a:gs>
                  <a:gs pos="83000">
                    <a:srgbClr val="00B050"/>
                  </a:gs>
                </a:gsLst>
                <a:lin ang="5400000" scaled="1"/>
              </a:gra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iCiel Nabila" charset="0"/>
              <a:ea typeface="华康海报体W12(P)" panose="040B0C00000000000000" pitchFamily="82" charset="-122"/>
              <a:cs typeface="iCiel Nabila" charset="0"/>
            </a:endParaRPr>
          </a:p>
          <a:p>
            <a:pPr algn="ctr">
              <a:lnSpc>
                <a:spcPct val="130000"/>
              </a:lnSpc>
            </a:pPr>
            <a:r>
              <a:rPr lang="en-US" altLang="zh-CN" sz="6600" b="1">
                <a:ln w="9525">
                  <a:solidFill>
                    <a:schemeClr val="bg1"/>
                  </a:solidFill>
                  <a:prstDash val="solid"/>
                </a:ln>
                <a:gradFill>
                  <a:gsLst>
                    <a:gs pos="33000">
                      <a:srgbClr val="00B0F0"/>
                    </a:gs>
                    <a:gs pos="83000">
                      <a:srgbClr val="00B050"/>
                    </a:gs>
                  </a:gsLst>
                  <a:lin ang="5400000" scaled="1"/>
                </a:gra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Ciel Nabila" charset="0"/>
                <a:ea typeface="华康海报体W12(P)" panose="040B0C00000000000000" pitchFamily="82" charset="-122"/>
                <a:cs typeface="iCiel Nabila" charset="0"/>
              </a:rPr>
              <a:t>Hạnh phúc </a:t>
            </a:r>
            <a:endParaRPr lang="en-US" altLang="zh-CN" sz="6600" b="1">
              <a:ln w="9525">
                <a:solidFill>
                  <a:schemeClr val="bg1"/>
                </a:solidFill>
                <a:prstDash val="solid"/>
              </a:ln>
              <a:gradFill>
                <a:gsLst>
                  <a:gs pos="33000">
                    <a:srgbClr val="00B0F0"/>
                  </a:gs>
                  <a:gs pos="83000">
                    <a:srgbClr val="00B050"/>
                  </a:gs>
                </a:gsLst>
                <a:lin ang="5400000" scaled="1"/>
              </a:gra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iCiel Nabila" charset="0"/>
              <a:ea typeface="华康海报体W12(P)" panose="040B0C00000000000000" pitchFamily="82" charset="-122"/>
              <a:cs typeface="iCiel Nabila" charset="0"/>
            </a:endParaRPr>
          </a:p>
        </p:txBody>
      </p:sp>
      <p:pic>
        <p:nvPicPr>
          <p:cNvPr id="24" name="PA_少儿歌曲 - 幼儿园里朋友多">
            <a:hlinkClick r:id="" action="ppaction://media"/>
          </p:cNvPr>
          <p:cNvPicPr>
            <a:picLocks noChangeAspect="1"/>
          </p:cNvPicPr>
          <p:nvPr>
            <a:audioFile r:link="rId19"/>
            <p:extLst>
              <p:ext uri="{DAA4B4D4-6D71-4841-9C94-3DE7FCFB9230}">
                <p14:media xmlns:p14="http://schemas.microsoft.com/office/powerpoint/2010/main" r:embed="rId20">
                  <p14:trim st="3205.000000"/>
                </p14:media>
              </p:ext>
            </p:extLst>
            <p:custDataLst>
              <p:tags r:id="rId21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13716000" y="-1854200"/>
            <a:ext cx="609600" cy="609600"/>
          </a:xfrm>
          <a:prstGeom prst="rect">
            <a:avLst/>
          </a:prstGeom>
        </p:spPr>
      </p:pic>
    </p:spTree>
    <p:custDataLst>
      <p:tags r:id="rId2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audio>
              <p:cMediaNode vol="80000" numSld="999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3650" y="2014220"/>
            <a:ext cx="5284470" cy="4843145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1386840" y="1313815"/>
            <a:ext cx="1017143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>
              <a:spcBef>
                <a:spcPct val="20000"/>
              </a:spcBef>
            </a:pPr>
            <a:r>
              <a:rPr lang="en-US" altLang="x-none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sym typeface="+mn-ea"/>
              </a:rPr>
              <a:t>Bài 1: Chọn ý thích hợp nhất 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sym typeface="+mn-ea"/>
              </a:rPr>
              <a:t>đ</a:t>
            </a:r>
            <a:r>
              <a:rPr lang="en-US" altLang="x-none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sym typeface="+mn-ea"/>
              </a:rPr>
              <a:t>ể giải nghĩa từ </a:t>
            </a:r>
            <a:r>
              <a:rPr lang="en-US" altLang="x-none" sz="32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sym typeface="+mn-ea"/>
              </a:rPr>
              <a:t>hạnh phúc</a:t>
            </a:r>
            <a:r>
              <a:rPr lang="en-US" altLang="x-none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sym typeface="+mn-ea"/>
              </a:rPr>
              <a:t>: </a:t>
            </a:r>
            <a:endParaRPr lang="en-US" altLang="x-none" sz="32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5123" name="Rectangle 3"/>
          <p:cNvSpPr/>
          <p:nvPr/>
        </p:nvSpPr>
        <p:spPr>
          <a:xfrm>
            <a:off x="3458845" y="2481898"/>
            <a:ext cx="8382000" cy="6858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>
              <a:spcBef>
                <a:spcPct val="20000"/>
              </a:spcBef>
            </a:pPr>
            <a:r>
              <a:rPr lang="en-US" altLang="x-none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a. Cảm giác dễ chịu vì 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đư</a:t>
            </a:r>
            <a:r>
              <a:rPr lang="en-US" altLang="x-none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ợc 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ă</a:t>
            </a:r>
            <a:r>
              <a:rPr lang="en-US" altLang="x-none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n ngon, ngủ yên.</a:t>
            </a:r>
            <a:endParaRPr lang="en-US" altLang="x-none" sz="3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pPr>
              <a:spcBef>
                <a:spcPct val="20000"/>
              </a:spcBef>
            </a:pPr>
            <a:r>
              <a:rPr lang="en-US" altLang="x-none" sz="2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 </a:t>
            </a:r>
            <a:endParaRPr lang="en-US" altLang="x-none" sz="2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317875" y="3141345"/>
            <a:ext cx="8479790" cy="1313180"/>
          </a:xfrm>
          <a:prstGeom prst="roundRect">
            <a:avLst/>
          </a:prstGeom>
          <a:solidFill>
            <a:srgbClr val="FE763B">
              <a:alpha val="38000"/>
            </a:srgb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125" name="Rectangle 5"/>
          <p:cNvSpPr/>
          <p:nvPr/>
        </p:nvSpPr>
        <p:spPr>
          <a:xfrm>
            <a:off x="3444558" y="4574223"/>
            <a:ext cx="8305800" cy="6096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>
              <a:spcBef>
                <a:spcPct val="20000"/>
              </a:spcBef>
            </a:pPr>
            <a:r>
              <a:rPr lang="en-US" altLang="x-none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c. Hồ hởi, háo hức sẵn sàng làm mọi việc.</a:t>
            </a:r>
            <a:endParaRPr lang="en-US" altLang="x-none" sz="3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126" name="Rectangle 9"/>
          <p:cNvSpPr/>
          <p:nvPr/>
        </p:nvSpPr>
        <p:spPr>
          <a:xfrm>
            <a:off x="3444875" y="3197225"/>
            <a:ext cx="8382000" cy="1219200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anchor="t"/>
          <a:p>
            <a:pPr>
              <a:spcBef>
                <a:spcPct val="20000"/>
              </a:spcBef>
            </a:pPr>
            <a:r>
              <a:rPr lang="en-US" altLang="x-none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b. Trạng thái sung s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ư</a:t>
            </a:r>
            <a:r>
              <a:rPr lang="en-US" altLang="x-none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ớng vì cảm thấy hoàn </a:t>
            </a:r>
            <a:endParaRPr lang="en-US" altLang="x-none" sz="3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pPr>
              <a:spcBef>
                <a:spcPct val="20000"/>
              </a:spcBef>
            </a:pPr>
            <a:r>
              <a:rPr lang="en-US" altLang="x-none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   toàn 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đ</a:t>
            </a:r>
            <a:r>
              <a:rPr lang="en-US" altLang="x-none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ạt  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đư</a:t>
            </a:r>
            <a:r>
              <a:rPr lang="en-US" altLang="x-none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ợc ý nguyện.</a:t>
            </a:r>
            <a:endParaRPr lang="en-US" altLang="x-none" sz="3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pPr>
              <a:spcBef>
                <a:spcPct val="20000"/>
              </a:spcBef>
            </a:pPr>
            <a:r>
              <a:rPr lang="en-US" altLang="x-none" sz="27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 </a:t>
            </a:r>
            <a:endParaRPr lang="en-US" altLang="x-none" sz="27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3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1.25E-6 -2.22222E-6 L 0.03672 -2.22222E-6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5125" grpId="0"/>
      <p:bldP spid="5126" grpId="0" bldLvl="0" animBg="1"/>
      <p:bldP spid="5" grpId="0" animBg="1"/>
      <p:bldP spid="5" grpId="1" animBg="1"/>
      <p:bldP spid="5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4995" y="362857"/>
            <a:ext cx="4905829" cy="6495143"/>
          </a:xfrm>
          <a:prstGeom prst="rect">
            <a:avLst/>
          </a:prstGeom>
        </p:spPr>
      </p:pic>
      <p:sp>
        <p:nvSpPr>
          <p:cNvPr id="15362" name="Rectangle 2"/>
          <p:cNvSpPr/>
          <p:nvPr/>
        </p:nvSpPr>
        <p:spPr>
          <a:xfrm>
            <a:off x="756920" y="362268"/>
            <a:ext cx="9036050" cy="1150937"/>
          </a:xfrm>
          <a:prstGeom prst="rect">
            <a:avLst/>
          </a:prstGeom>
          <a:noFill/>
          <a:ln w="28575">
            <a:noFill/>
          </a:ln>
        </p:spPr>
        <p:txBody>
          <a:bodyPr anchor="t"/>
          <a:p>
            <a:pPr>
              <a:spcBef>
                <a:spcPct val="20000"/>
              </a:spcBef>
            </a:pPr>
            <a:r>
              <a:rPr lang="en-US" altLang="x-none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Bài 2:  Tìm những từ </a:t>
            </a:r>
            <a:r>
              <a:rPr lang="en-US" sz="3200" b="1" i="1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đ</a:t>
            </a:r>
            <a:r>
              <a:rPr lang="en-US" altLang="x-none" sz="3200" b="1" i="1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ồng nghĩa</a:t>
            </a:r>
            <a:r>
              <a:rPr lang="en-US" altLang="x-none" sz="32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x-none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và </a:t>
            </a:r>
            <a:r>
              <a:rPr lang="en-US" altLang="x-none" sz="3200" b="1" i="1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trái nghĩa</a:t>
            </a:r>
            <a:r>
              <a:rPr lang="en-US" altLang="x-none" sz="32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x-none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với từ </a:t>
            </a:r>
            <a:r>
              <a:rPr lang="en-US" altLang="x-none" sz="32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hạnh phúc</a:t>
            </a:r>
            <a:r>
              <a:rPr lang="en-US" altLang="x-none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.</a:t>
            </a:r>
            <a:endParaRPr lang="en-US" altLang="x-none" sz="32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pic>
        <p:nvPicPr>
          <p:cNvPr id="21511" name="Picture 2"/>
          <p:cNvPicPr>
            <a:picLocks noChangeAspect="1"/>
          </p:cNvPicPr>
          <p:nvPr/>
        </p:nvPicPr>
        <p:blipFill>
          <a:blip r:embed="rId2"/>
          <a:srcRect l="1526" t="6927" b="16884"/>
          <a:stretch>
            <a:fillRect/>
          </a:stretch>
        </p:blipFill>
        <p:spPr>
          <a:xfrm>
            <a:off x="1624965" y="3509645"/>
            <a:ext cx="4328795" cy="334835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1" name="Group 18"/>
          <p:cNvGrpSpPr/>
          <p:nvPr/>
        </p:nvGrpSpPr>
        <p:grpSpPr>
          <a:xfrm>
            <a:off x="4313239" y="1513206"/>
            <a:ext cx="4321175" cy="2219325"/>
            <a:chOff x="6278634" y="4828595"/>
            <a:chExt cx="2743200" cy="1371600"/>
          </a:xfrm>
        </p:grpSpPr>
        <p:sp>
          <p:nvSpPr>
            <p:cNvPr id="12" name="AutoShape 7"/>
            <p:cNvSpPr>
              <a:spLocks noChangeArrowheads="1"/>
            </p:cNvSpPr>
            <p:nvPr/>
          </p:nvSpPr>
          <p:spPr bwMode="auto">
            <a:xfrm>
              <a:off x="6278634" y="4828595"/>
              <a:ext cx="2743200" cy="1371600"/>
            </a:xfrm>
            <a:prstGeom prst="cloudCallout">
              <a:avLst>
                <a:gd name="adj1" fmla="val -32285"/>
                <a:gd name="adj2" fmla="val 77868"/>
              </a:avLst>
            </a:prstGeom>
            <a:ln>
              <a:solidFill>
                <a:schemeClr val="bg1"/>
              </a:solidFill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>
              <a:scene3d>
                <a:camera prst="orthographicFront"/>
                <a:lightRig rig="threePt" dir="t"/>
              </a:scene3d>
            </a:bodyPr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2800" b="1" i="0" u="none" strike="noStrike" kern="1200" cap="none" spc="0" normalizeH="0" baseline="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+mn-cs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629400" y="5213935"/>
              <a:ext cx="2041817" cy="665748"/>
            </a:xfrm>
            <a:prstGeom prst="rect">
              <a:avLst/>
            </a:prstGeom>
            <a:ln>
              <a:noFill/>
            </a:ln>
          </p:spPr>
          <p:txBody>
            <a:bodyPr>
              <a:spAutoFit/>
              <a:scene3d>
                <a:camera prst="orthographicFront"/>
                <a:lightRig rig="threePt" dir="t"/>
              </a:scene3d>
            </a:bodyPr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sz="3200" b="1" i="0" u="none" strike="noStrike" kern="1200" cap="none" spc="0" normalizeH="0" baseline="0" noProof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LnTx/>
                  <a:uFillTx/>
                  <a:latin typeface="Times New Roman" panose="02020603050405020304"/>
                  <a:ea typeface="+mn-ea"/>
                  <a:cs typeface="+mn-cs"/>
                </a:rPr>
                <a:t>Hoạt động nhóm</a:t>
              </a:r>
              <a:endParaRPr kumimoji="0" lang="en-US" sz="3200" b="1" i="0" u="none" strike="noStrike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200" b="1" i="0" u="none" strike="noStrike" kern="1200" cap="none" spc="0" normalizeH="0" baseline="0" noProof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LnTx/>
                  <a:uFillTx/>
                  <a:latin typeface="Times New Roman" panose="02020603050405020304"/>
                  <a:ea typeface="+mn-ea"/>
                  <a:cs typeface="+mn-cs"/>
                </a:rPr>
                <a:t>4 phút</a:t>
              </a:r>
              <a:endParaRPr kumimoji="0" lang="en-US" sz="3200" b="1" i="0" u="none" strike="noStrike" kern="1200" cap="none" spc="0" normalizeH="0" baseline="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3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1.875E-6 1.11111E-6 L 0.03672 1.11111E-6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/>
          <p:nvPr/>
        </p:nvSpPr>
        <p:spPr>
          <a:xfrm>
            <a:off x="501015" y="619760"/>
            <a:ext cx="11191875" cy="1150620"/>
          </a:xfrm>
          <a:prstGeom prst="rect">
            <a:avLst/>
          </a:prstGeom>
          <a:noFill/>
          <a:ln w="28575">
            <a:noFill/>
          </a:ln>
        </p:spPr>
        <p:txBody>
          <a:bodyPr anchor="t"/>
          <a:p>
            <a:pPr>
              <a:spcBef>
                <a:spcPct val="20000"/>
              </a:spcBef>
            </a:pPr>
            <a:r>
              <a:rPr lang="en-US" altLang="x-none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Bài 2:  Tìm những từ </a:t>
            </a:r>
            <a:r>
              <a:rPr lang="en-US" sz="3200" b="1" i="1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đ</a:t>
            </a:r>
            <a:r>
              <a:rPr lang="en-US" altLang="x-none" sz="3200" b="1" i="1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ồng nghĩa</a:t>
            </a:r>
            <a:r>
              <a:rPr lang="en-US" altLang="x-none" sz="32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x-none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và </a:t>
            </a:r>
            <a:r>
              <a:rPr lang="en-US" altLang="x-none" sz="3200" b="1" i="1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trái nghĩa</a:t>
            </a:r>
            <a:r>
              <a:rPr lang="en-US" altLang="x-none" sz="32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x-none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với từ </a:t>
            </a:r>
            <a:r>
              <a:rPr lang="en-US" altLang="x-none" sz="32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hạnh phúc</a:t>
            </a:r>
            <a:r>
              <a:rPr lang="en-US" altLang="x-none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.</a:t>
            </a:r>
            <a:endParaRPr lang="en-US" altLang="x-none" sz="32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14338" name="Table 14337"/>
          <p:cNvGraphicFramePr/>
          <p:nvPr/>
        </p:nvGraphicFramePr>
        <p:xfrm>
          <a:off x="1981835" y="1931035"/>
          <a:ext cx="8229600" cy="3260725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129698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x-none" sz="28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 đồng nghĩa với từ </a:t>
                      </a:r>
                      <a:r>
                        <a:rPr lang="en-US" altLang="x-none" sz="2800" b="1" i="1" dirty="0">
                          <a:solidFill>
                            <a:srgbClr val="FF33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hạnh phúc</a:t>
                      </a:r>
                      <a:endParaRPr lang="en-US" altLang="x-none" sz="2800" b="1" i="1" dirty="0">
                        <a:solidFill>
                          <a:srgbClr val="FF33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3" marB="45723" anchor="ctr">
                    <a:lnL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x-none" sz="28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 trái nghĩa với từ </a:t>
                      </a:r>
                      <a:endParaRPr lang="en-US" altLang="x-none" sz="28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x-none" sz="2800" b="1" i="1" dirty="0">
                          <a:solidFill>
                            <a:srgbClr val="FF33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hạnh phúc</a:t>
                      </a:r>
                      <a:endParaRPr lang="en-US" altLang="x-none" sz="2800" b="1" i="1" dirty="0">
                        <a:solidFill>
                          <a:srgbClr val="FF33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3" marB="45723" anchor="ctr">
                    <a:lnL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73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en-US" altLang="x-none" sz="2800" dirty="0">
                        <a:latin typeface="Arial" panose="020B0604020202020204" pitchFamily="34" charset="0"/>
                      </a:endParaRPr>
                    </a:p>
                  </a:txBody>
                  <a:tcPr marT="45723" marB="45723">
                    <a:lnL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en-US" altLang="x-none" sz="2800" dirty="0">
                        <a:latin typeface="Arial" panose="020B0604020202020204" pitchFamily="34" charset="0"/>
                      </a:endParaRPr>
                    </a:p>
                  </a:txBody>
                  <a:tcPr marT="45723" marB="45723">
                    <a:lnL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020060" y="3175635"/>
            <a:ext cx="2428875" cy="523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x-none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sung sướng</a:t>
            </a:r>
            <a:endParaRPr lang="en-US" altLang="x-none" sz="28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88348" y="3678873"/>
            <a:ext cx="2428875" cy="523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x-none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may mắn</a:t>
            </a:r>
            <a:endParaRPr lang="en-US" altLang="x-none" sz="28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01010" y="4163060"/>
            <a:ext cx="2428875" cy="523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x-none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mãn nguyện</a:t>
            </a:r>
            <a:endParaRPr lang="en-US" altLang="x-none" sz="28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Box 10"/>
          <p:cNvSpPr txBox="1"/>
          <p:nvPr/>
        </p:nvSpPr>
        <p:spPr>
          <a:xfrm>
            <a:off x="3020060" y="4667885"/>
            <a:ext cx="2428875" cy="523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x-none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toại nguyện</a:t>
            </a:r>
            <a:endParaRPr lang="en-US" altLang="x-none" sz="28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TextBox 11"/>
          <p:cNvSpPr txBox="1"/>
          <p:nvPr/>
        </p:nvSpPr>
        <p:spPr>
          <a:xfrm>
            <a:off x="7465060" y="4183698"/>
            <a:ext cx="2428875" cy="523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x-none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đau khổ</a:t>
            </a:r>
            <a:endParaRPr lang="en-US" altLang="x-none" sz="28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TextBox 12"/>
          <p:cNvSpPr txBox="1"/>
          <p:nvPr/>
        </p:nvSpPr>
        <p:spPr>
          <a:xfrm>
            <a:off x="7465060" y="3732848"/>
            <a:ext cx="2428875" cy="5222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x-none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khổ cực</a:t>
            </a:r>
            <a:endParaRPr lang="en-US" altLang="x-none" sz="28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12673" y="3247073"/>
            <a:ext cx="2428875" cy="5222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x-none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bất hạnh</a:t>
            </a:r>
            <a:endParaRPr lang="en-US" altLang="x-none" sz="28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36498" y="4615498"/>
            <a:ext cx="2428875" cy="523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x-none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cơ cực</a:t>
            </a:r>
            <a:endParaRPr lang="en-US" altLang="x-none" sz="28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3" grpId="0"/>
      <p:bldP spid="4" grpId="0"/>
      <p:bldP spid="5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14" name="Rectangle 10"/>
          <p:cNvSpPr/>
          <p:nvPr/>
        </p:nvSpPr>
        <p:spPr>
          <a:xfrm>
            <a:off x="905510" y="506095"/>
            <a:ext cx="10426065" cy="20574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algn="just"/>
            <a:r>
              <a:rPr lang="en-US" altLang="x-none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Bài 3: Trong từ </a:t>
            </a:r>
            <a:r>
              <a:rPr lang="en-US" altLang="x-none" sz="28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hạnh phúc</a:t>
            </a:r>
            <a:r>
              <a:rPr lang="en-US" altLang="x-none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, tiếng </a:t>
            </a:r>
            <a:r>
              <a:rPr lang="en-US" altLang="x-none" sz="28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phúc</a:t>
            </a:r>
            <a:r>
              <a:rPr lang="en-US" altLang="x-none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có nghĩa là “điều may mắn, tốt lành”. Tìm thêm những từ ngữ chứa tiếng </a:t>
            </a:r>
            <a:r>
              <a:rPr lang="en-US" altLang="x-none" sz="28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phúc</a:t>
            </a:r>
            <a:r>
              <a:rPr lang="en-US" altLang="x-none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.</a:t>
            </a:r>
            <a:endParaRPr lang="en-US" altLang="x-none" sz="2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altLang="x-none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Mẫu: phúc đức</a:t>
            </a:r>
            <a:endParaRPr lang="en-US" altLang="x-none" sz="2800" b="1" u="sng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01" name="Rectangle 3"/>
          <p:cNvSpPr>
            <a:spLocks noGrp="1"/>
          </p:cNvSpPr>
          <p:nvPr/>
        </p:nvSpPr>
        <p:spPr>
          <a:xfrm>
            <a:off x="870585" y="2850515"/>
            <a:ext cx="10496550" cy="302768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buNone/>
            </a:pPr>
            <a:r>
              <a:rPr lang="en-US" altLang="x-none" dirty="0">
                <a:solidFill>
                  <a:srgbClr val="0033CC"/>
                </a:solidFill>
                <a:latin typeface="Times New Roman" panose="02020603050405020304" pitchFamily="18" charset="0"/>
              </a:rPr>
              <a:t>- </a:t>
            </a:r>
            <a:r>
              <a:rPr lang="en-US" altLang="x-none" dirty="0">
                <a:solidFill>
                  <a:srgbClr val="FF0000"/>
                </a:solidFill>
                <a:latin typeface="Times New Roman" panose="02020603050405020304" pitchFamily="18" charset="0"/>
              </a:rPr>
              <a:t>phúc ấm</a:t>
            </a:r>
            <a:r>
              <a:rPr lang="en-US" altLang="x-none" dirty="0">
                <a:solidFill>
                  <a:srgbClr val="0033CC"/>
                </a:solidFill>
                <a:latin typeface="Times New Roman" panose="02020603050405020304" pitchFamily="18" charset="0"/>
              </a:rPr>
              <a:t>: phúc </a:t>
            </a:r>
            <a:r>
              <a:rPr lang="en-US" dirty="0">
                <a:solidFill>
                  <a:srgbClr val="0033CC"/>
                </a:solidFill>
                <a:latin typeface="Times New Roman" panose="02020603050405020304" pitchFamily="18" charset="0"/>
              </a:rPr>
              <a:t>đ</a:t>
            </a:r>
            <a:r>
              <a:rPr lang="en-US" altLang="x-none" dirty="0">
                <a:solidFill>
                  <a:srgbClr val="0033CC"/>
                </a:solidFill>
                <a:latin typeface="Times New Roman" panose="02020603050405020304" pitchFamily="18" charset="0"/>
              </a:rPr>
              <a:t>ức của tổ tiên </a:t>
            </a:r>
            <a:r>
              <a:rPr lang="en-US" dirty="0">
                <a:solidFill>
                  <a:srgbClr val="0033CC"/>
                </a:solidFill>
                <a:latin typeface="Times New Roman" panose="02020603050405020304" pitchFamily="18" charset="0"/>
              </a:rPr>
              <a:t>đ</a:t>
            </a:r>
            <a:r>
              <a:rPr lang="en-US" altLang="x-none" dirty="0">
                <a:solidFill>
                  <a:srgbClr val="0033CC"/>
                </a:solidFill>
                <a:latin typeface="Times New Roman" panose="02020603050405020304" pitchFamily="18" charset="0"/>
              </a:rPr>
              <a:t>ể lại</a:t>
            </a:r>
            <a:endParaRPr lang="en-US" altLang="x-none" dirty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>
              <a:buNone/>
            </a:pPr>
            <a:r>
              <a:rPr lang="en-US" altLang="x-none" dirty="0">
                <a:solidFill>
                  <a:srgbClr val="0033CC"/>
                </a:solidFill>
                <a:latin typeface="Times New Roman" panose="02020603050405020304" pitchFamily="18" charset="0"/>
              </a:rPr>
              <a:t>- </a:t>
            </a:r>
            <a:r>
              <a:rPr lang="en-US" altLang="x-none" dirty="0">
                <a:solidFill>
                  <a:srgbClr val="FF0000"/>
                </a:solidFill>
                <a:latin typeface="Times New Roman" panose="02020603050405020304" pitchFamily="18" charset="0"/>
              </a:rPr>
              <a:t>phúc hậu</a:t>
            </a:r>
            <a:r>
              <a:rPr lang="en-US" altLang="x-none" dirty="0">
                <a:solidFill>
                  <a:srgbClr val="0033CC"/>
                </a:solidFill>
                <a:latin typeface="Times New Roman" panose="02020603050405020304" pitchFamily="18" charset="0"/>
              </a:rPr>
              <a:t>: có lòng nhân hậu, hay làm </a:t>
            </a:r>
            <a:r>
              <a:rPr lang="en-US" dirty="0">
                <a:solidFill>
                  <a:srgbClr val="0033CC"/>
                </a:solidFill>
                <a:latin typeface="Times New Roman" panose="02020603050405020304" pitchFamily="18" charset="0"/>
              </a:rPr>
              <a:t>đ</a:t>
            </a:r>
            <a:r>
              <a:rPr lang="en-US" altLang="x-none" dirty="0">
                <a:solidFill>
                  <a:srgbClr val="0033CC"/>
                </a:solidFill>
                <a:latin typeface="Times New Roman" panose="02020603050405020304" pitchFamily="18" charset="0"/>
              </a:rPr>
              <a:t>iều tốt cho ng</a:t>
            </a:r>
            <a:r>
              <a:rPr lang="en-US" dirty="0">
                <a:solidFill>
                  <a:srgbClr val="0033CC"/>
                </a:solidFill>
                <a:latin typeface="Times New Roman" panose="02020603050405020304" pitchFamily="18" charset="0"/>
              </a:rPr>
              <a:t>ư</a:t>
            </a:r>
            <a:r>
              <a:rPr lang="en-US" altLang="x-none" dirty="0">
                <a:solidFill>
                  <a:srgbClr val="0033CC"/>
                </a:solidFill>
                <a:latin typeface="Times New Roman" panose="02020603050405020304" pitchFamily="18" charset="0"/>
              </a:rPr>
              <a:t>ời khác</a:t>
            </a:r>
            <a:endParaRPr lang="en-US" altLang="x-none" dirty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>
              <a:buNone/>
            </a:pPr>
            <a:r>
              <a:rPr lang="en-US" altLang="x-none" dirty="0">
                <a:solidFill>
                  <a:srgbClr val="0033CC"/>
                </a:solidFill>
                <a:latin typeface="Times New Roman" panose="02020603050405020304" pitchFamily="18" charset="0"/>
              </a:rPr>
              <a:t>- </a:t>
            </a:r>
            <a:r>
              <a:rPr lang="en-US" altLang="x-none" dirty="0">
                <a:solidFill>
                  <a:srgbClr val="FF0000"/>
                </a:solidFill>
                <a:latin typeface="Times New Roman" panose="02020603050405020304" pitchFamily="18" charset="0"/>
              </a:rPr>
              <a:t>phúc lợi</a:t>
            </a:r>
            <a:r>
              <a:rPr lang="en-US" altLang="x-none" dirty="0">
                <a:solidFill>
                  <a:srgbClr val="0033CC"/>
                </a:solidFill>
                <a:latin typeface="Times New Roman" panose="02020603050405020304" pitchFamily="18" charset="0"/>
              </a:rPr>
              <a:t>: lợi ích mà ng</a:t>
            </a:r>
            <a:r>
              <a:rPr lang="en-US" dirty="0">
                <a:solidFill>
                  <a:srgbClr val="0033CC"/>
                </a:solidFill>
                <a:latin typeface="Times New Roman" panose="02020603050405020304" pitchFamily="18" charset="0"/>
              </a:rPr>
              <a:t>ư</a:t>
            </a:r>
            <a:r>
              <a:rPr lang="en-US" altLang="x-none" dirty="0">
                <a:solidFill>
                  <a:srgbClr val="0033CC"/>
                </a:solidFill>
                <a:latin typeface="Times New Roman" panose="02020603050405020304" pitchFamily="18" charset="0"/>
              </a:rPr>
              <a:t>ời dân </a:t>
            </a:r>
            <a:r>
              <a:rPr lang="en-US" dirty="0">
                <a:solidFill>
                  <a:srgbClr val="0033CC"/>
                </a:solidFill>
                <a:latin typeface="Times New Roman" panose="02020603050405020304" pitchFamily="18" charset="0"/>
              </a:rPr>
              <a:t>đư</a:t>
            </a:r>
            <a:r>
              <a:rPr lang="en-US" altLang="x-none" dirty="0">
                <a:solidFill>
                  <a:srgbClr val="0033CC"/>
                </a:solidFill>
                <a:latin typeface="Times New Roman" panose="02020603050405020304" pitchFamily="18" charset="0"/>
              </a:rPr>
              <a:t>ợc h</a:t>
            </a:r>
            <a:r>
              <a:rPr lang="en-US" dirty="0">
                <a:solidFill>
                  <a:srgbClr val="0033CC"/>
                </a:solidFill>
                <a:latin typeface="Times New Roman" panose="02020603050405020304" pitchFamily="18" charset="0"/>
              </a:rPr>
              <a:t>ư</a:t>
            </a:r>
            <a:r>
              <a:rPr lang="en-US" altLang="x-none" dirty="0">
                <a:solidFill>
                  <a:srgbClr val="0033CC"/>
                </a:solidFill>
                <a:latin typeface="Times New Roman" panose="02020603050405020304" pitchFamily="18" charset="0"/>
              </a:rPr>
              <a:t>ởng </a:t>
            </a:r>
            <a:endParaRPr lang="en-US" altLang="x-none" dirty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>
              <a:buNone/>
            </a:pPr>
            <a:r>
              <a:rPr lang="en-US" altLang="x-none" dirty="0">
                <a:solidFill>
                  <a:srgbClr val="0033CC"/>
                </a:solidFill>
                <a:latin typeface="Times New Roman" panose="02020603050405020304" pitchFamily="18" charset="0"/>
              </a:rPr>
              <a:t>- </a:t>
            </a:r>
            <a:r>
              <a:rPr lang="en-US" altLang="x-none" dirty="0">
                <a:solidFill>
                  <a:srgbClr val="FF0000"/>
                </a:solidFill>
                <a:latin typeface="Times New Roman" panose="02020603050405020304" pitchFamily="18" charset="0"/>
              </a:rPr>
              <a:t>phúc lộc</a:t>
            </a:r>
            <a:r>
              <a:rPr lang="en-US" altLang="x-none" dirty="0">
                <a:solidFill>
                  <a:srgbClr val="0033CC"/>
                </a:solidFill>
                <a:latin typeface="Times New Roman" panose="02020603050405020304" pitchFamily="18" charset="0"/>
              </a:rPr>
              <a:t>: gia </a:t>
            </a:r>
            <a:r>
              <a:rPr lang="en-US" dirty="0">
                <a:solidFill>
                  <a:srgbClr val="0033CC"/>
                </a:solidFill>
                <a:latin typeface="Times New Roman" panose="02020603050405020304" pitchFamily="18" charset="0"/>
              </a:rPr>
              <a:t>đ</a:t>
            </a:r>
            <a:r>
              <a:rPr lang="en-US" altLang="x-none" dirty="0">
                <a:solidFill>
                  <a:srgbClr val="0033CC"/>
                </a:solidFill>
                <a:latin typeface="Times New Roman" panose="02020603050405020304" pitchFamily="18" charset="0"/>
              </a:rPr>
              <a:t>ình yên ấm, tiền của dồi dào</a:t>
            </a:r>
            <a:endParaRPr lang="en-US" altLang="x-none" dirty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>
              <a:buNone/>
            </a:pPr>
            <a:r>
              <a:rPr lang="en-US" altLang="x-none" dirty="0">
                <a:solidFill>
                  <a:srgbClr val="0033CC"/>
                </a:solidFill>
                <a:latin typeface="Times New Roman" panose="02020603050405020304" pitchFamily="18" charset="0"/>
              </a:rPr>
              <a:t>- </a:t>
            </a:r>
            <a:r>
              <a:rPr lang="en-US" altLang="x-none" dirty="0">
                <a:solidFill>
                  <a:srgbClr val="FF0000"/>
                </a:solidFill>
                <a:latin typeface="Times New Roman" panose="02020603050405020304" pitchFamily="18" charset="0"/>
              </a:rPr>
              <a:t>phúc phận</a:t>
            </a:r>
            <a:r>
              <a:rPr lang="en-US" altLang="x-none" dirty="0">
                <a:solidFill>
                  <a:srgbClr val="0033CC"/>
                </a:solidFill>
                <a:latin typeface="Times New Roman" panose="02020603050405020304" pitchFamily="18" charset="0"/>
              </a:rPr>
              <a:t>: phần may mắn </a:t>
            </a:r>
            <a:r>
              <a:rPr lang="en-US" dirty="0">
                <a:solidFill>
                  <a:srgbClr val="0033CC"/>
                </a:solidFill>
                <a:latin typeface="Times New Roman" panose="02020603050405020304" pitchFamily="18" charset="0"/>
              </a:rPr>
              <a:t>đư</a:t>
            </a:r>
            <a:r>
              <a:rPr lang="en-US" altLang="x-none" dirty="0">
                <a:solidFill>
                  <a:srgbClr val="0033CC"/>
                </a:solidFill>
                <a:latin typeface="Times New Roman" panose="02020603050405020304" pitchFamily="18" charset="0"/>
              </a:rPr>
              <a:t>ợc h</a:t>
            </a:r>
            <a:r>
              <a:rPr lang="en-US" dirty="0">
                <a:solidFill>
                  <a:srgbClr val="0033CC"/>
                </a:solidFill>
                <a:latin typeface="Times New Roman" panose="02020603050405020304" pitchFamily="18" charset="0"/>
              </a:rPr>
              <a:t>ư</a:t>
            </a:r>
            <a:r>
              <a:rPr lang="en-US" altLang="x-none" dirty="0">
                <a:solidFill>
                  <a:srgbClr val="0033CC"/>
                </a:solidFill>
                <a:latin typeface="Times New Roman" panose="02020603050405020304" pitchFamily="18" charset="0"/>
              </a:rPr>
              <a:t>ởng do số phận</a:t>
            </a:r>
            <a:endParaRPr lang="en-US" altLang="x-none" dirty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en-US" altLang="x-none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5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4" grpId="0"/>
      <p:bldP spid="25601" grpId="0"/>
      <p:bldP spid="25601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829" y="0"/>
            <a:ext cx="7482341" cy="6858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756" y="977900"/>
            <a:ext cx="6052886" cy="5549899"/>
          </a:xfrm>
          <a:prstGeom prst="rect">
            <a:avLst/>
          </a:prstGeom>
        </p:spPr>
      </p:pic>
      <p:sp>
        <p:nvSpPr>
          <p:cNvPr id="5" name="TextBox 2"/>
          <p:cNvSpPr txBox="1"/>
          <p:nvPr/>
        </p:nvSpPr>
        <p:spPr>
          <a:xfrm>
            <a:off x="3489325" y="2675255"/>
            <a:ext cx="5213985" cy="10763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indent="0" algn="ctr">
              <a:buFont typeface="Wingdings" panose="05000000000000000000" pitchFamily="2" charset="2"/>
              <a:buNone/>
            </a:pPr>
            <a:r>
              <a:rPr lang="en-US" altLang="x-none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Gia đình như thế nào là hạnh phúc?</a:t>
            </a:r>
            <a:endParaRPr lang="en-US" altLang="x-none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4" dur="4000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372" y="415214"/>
            <a:ext cx="6081486" cy="7647470"/>
          </a:xfrm>
          <a:prstGeom prst="rect">
            <a:avLst/>
          </a:prstGeom>
        </p:spPr>
      </p:pic>
      <p:pic>
        <p:nvPicPr>
          <p:cNvPr id="18" name="Picture 3" descr="C:\Users\Dell\Desktop\ae57950330606875df12793a1a6b54ef9af4756a1d45e8a47faf8f121fa327707811496a0f335ab1a8b5c75205027493f4fdb39c0c827da946fe8f128df4553ed6e5a4011a06518b742f564e157f7aa6195f0b46a76377bf1cd802f39ed12eda59036f9c137b98c0f6c6e59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2283" y="4783773"/>
            <a:ext cx="2692400" cy="1685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2770" name="Rectangle 2"/>
          <p:cNvSpPr/>
          <p:nvPr/>
        </p:nvSpPr>
        <p:spPr>
          <a:xfrm>
            <a:off x="241935" y="343535"/>
            <a:ext cx="9144000" cy="153511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>
              <a:spcBef>
                <a:spcPct val="20000"/>
              </a:spcBef>
            </a:pPr>
            <a:r>
              <a:rPr lang="en-US" altLang="x-none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 Bài 4.  Mỗi ng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ư</a:t>
            </a:r>
            <a:r>
              <a:rPr lang="en-US" altLang="x-none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ời có thể có một cách hiểu khác nhau về hạnh phúc. Theo em, trong các yếu tố d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ư</a:t>
            </a:r>
            <a:r>
              <a:rPr lang="en-US" altLang="x-none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ới 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đ</a:t>
            </a:r>
            <a:r>
              <a:rPr lang="en-US" altLang="x-none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ây, yếu tố nào là quan trọng nhất 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đ</a:t>
            </a:r>
            <a:r>
              <a:rPr lang="en-US" altLang="x-none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ể tạo nên một gia 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đ</a:t>
            </a:r>
            <a:r>
              <a:rPr lang="en-US" altLang="x-none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ình hạnh phúc?</a:t>
            </a:r>
            <a:endParaRPr lang="en-US" altLang="x-none" sz="2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32771" name="Rectangle 3"/>
          <p:cNvSpPr/>
          <p:nvPr/>
        </p:nvSpPr>
        <p:spPr>
          <a:xfrm>
            <a:off x="367030" y="1878965"/>
            <a:ext cx="3200400" cy="7620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>
              <a:spcBef>
                <a:spcPct val="20000"/>
              </a:spcBef>
            </a:pPr>
            <a:r>
              <a:rPr lang="en-US" altLang="x-none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a) Giàu có</a:t>
            </a:r>
            <a:endParaRPr lang="en-US" altLang="x-none"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772" name="Rectangle 4"/>
          <p:cNvSpPr/>
          <p:nvPr/>
        </p:nvSpPr>
        <p:spPr>
          <a:xfrm>
            <a:off x="367030" y="2383790"/>
            <a:ext cx="5638800" cy="7620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>
              <a:spcBef>
                <a:spcPct val="20000"/>
              </a:spcBef>
            </a:pPr>
            <a:r>
              <a:rPr lang="en-US" altLang="x-none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b) Con cái học giỏi</a:t>
            </a:r>
            <a:endParaRPr lang="en-US" altLang="x-none"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773" name="Rectangle 5"/>
          <p:cNvSpPr/>
          <p:nvPr/>
        </p:nvSpPr>
        <p:spPr>
          <a:xfrm>
            <a:off x="367030" y="2887028"/>
            <a:ext cx="8382000" cy="7620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>
              <a:spcBef>
                <a:spcPct val="20000"/>
              </a:spcBef>
            </a:pPr>
            <a:r>
              <a:rPr lang="en-US" altLang="x-none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c) Mọi 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ư</a:t>
            </a:r>
            <a:r>
              <a:rPr lang="en-US" altLang="x-none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ời sống hoà thuận</a:t>
            </a:r>
            <a:endParaRPr lang="en-US" altLang="x-none"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774" name="Rectangle 6"/>
          <p:cNvSpPr/>
          <p:nvPr/>
        </p:nvSpPr>
        <p:spPr>
          <a:xfrm>
            <a:off x="367030" y="3391853"/>
            <a:ext cx="8382000" cy="7620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>
              <a:spcBef>
                <a:spcPct val="20000"/>
              </a:spcBef>
            </a:pPr>
            <a:r>
              <a:rPr lang="en-US" altLang="x-none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d) Bố mẹ có chức vụ cao </a:t>
            </a:r>
            <a:endParaRPr lang="en-US" altLang="x-none"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5" name="Group 18"/>
          <p:cNvGrpSpPr/>
          <p:nvPr/>
        </p:nvGrpSpPr>
        <p:grpSpPr bwMode="auto">
          <a:xfrm>
            <a:off x="4728190" y="3392294"/>
            <a:ext cx="2736304" cy="1368152"/>
            <a:chOff x="4628252" y="6470019"/>
            <a:chExt cx="2743200" cy="1371600"/>
          </a:xfrm>
          <a:solidFill>
            <a:srgbClr val="92D050"/>
          </a:solidFill>
        </p:grpSpPr>
        <p:sp>
          <p:nvSpPr>
            <p:cNvPr id="16" name="AutoShape 7"/>
            <p:cNvSpPr>
              <a:spLocks noChangeArrowheads="1"/>
            </p:cNvSpPr>
            <p:nvPr/>
          </p:nvSpPr>
          <p:spPr bwMode="auto">
            <a:xfrm>
              <a:off x="4628252" y="6470019"/>
              <a:ext cx="2743200" cy="1371600"/>
            </a:xfrm>
            <a:prstGeom prst="cloudCallout">
              <a:avLst>
                <a:gd name="adj1" fmla="val -40715"/>
                <a:gd name="adj2" fmla="val 78497"/>
              </a:avLst>
            </a:prstGeom>
            <a:solidFill>
              <a:srgbClr val="92D05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28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+mn-cs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048085" y="6677574"/>
              <a:ext cx="1904998" cy="956512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threePt" dir="t"/>
              </a:scene3d>
            </a:bodyPr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sz="2800" b="1" i="0" u="none" strike="noStrike" kern="1200" cap="none" spc="0" normalizeH="0" baseline="0" noProof="0">
                  <a:ln w="10160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uLnTx/>
                  <a:uFillTx/>
                  <a:latin typeface="Times New Roman" panose="02020603050405020304"/>
                  <a:ea typeface="+mn-ea"/>
                  <a:cs typeface="+mn-cs"/>
                </a:rPr>
                <a:t>Hoạt động </a:t>
              </a:r>
              <a:r>
                <a:rPr kumimoji="0" lang="vi-VN" sz="2800" b="1" i="0" u="none" strike="noStrike" kern="1200" cap="none" spc="0" normalizeH="0" baseline="0" noProof="0" dirty="0">
                  <a:ln w="10160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uLnTx/>
                  <a:uFillTx/>
                  <a:latin typeface="Times New Roman" panose="02020603050405020304"/>
                  <a:ea typeface="+mn-ea"/>
                  <a:cs typeface="+mn-cs"/>
                </a:rPr>
                <a:t>nhóm</a:t>
              </a:r>
              <a:endParaRPr kumimoji="0" lang="vi-VN" sz="2800" b="1" i="0" u="none" strike="noStrike" kern="1200" cap="none" spc="0" normalizeH="0" baseline="0" noProof="0" dirty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+mn-cs"/>
              </a:endParaRPr>
            </a:p>
          </p:txBody>
        </p:sp>
      </p:grpSp>
      <p:cxnSp>
        <p:nvCxnSpPr>
          <p:cNvPr id="2" name="Straight Connector 1"/>
          <p:cNvCxnSpPr/>
          <p:nvPr/>
        </p:nvCxnSpPr>
        <p:spPr>
          <a:xfrm>
            <a:off x="739140" y="1614170"/>
            <a:ext cx="2399030" cy="152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3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45833E-6 4.44444E-6 L -0.07761 4.44444E-6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199925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32771" grpId="0"/>
      <p:bldP spid="32772" grpId="0"/>
      <p:bldP spid="32773" grpId="0"/>
      <p:bldP spid="32773" grpId="1"/>
      <p:bldP spid="3277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7658"/>
            <a:ext cx="11909958" cy="5312228"/>
          </a:xfrm>
          <a:prstGeom prst="rect">
            <a:avLst/>
          </a:prstGeom>
        </p:spPr>
      </p:pic>
      <p:sp>
        <p:nvSpPr>
          <p:cNvPr id="4" name="文本框 2"/>
          <p:cNvSpPr txBox="1"/>
          <p:nvPr/>
        </p:nvSpPr>
        <p:spPr>
          <a:xfrm>
            <a:off x="2891790" y="3464560"/>
            <a:ext cx="827405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ctr" eaLnBrk="1" fontAlgn="base" hangingPunct="1">
              <a:buNone/>
            </a:pPr>
            <a:r>
              <a:rPr lang="en-US" altLang="x-none" sz="3000" b="1" dirty="0">
                <a:solidFill>
                  <a:srgbClr val="0000FF"/>
                </a:solidFill>
                <a:latin typeface="Times New Roman" panose="02020603050405020304" pitchFamily="18" charset="0"/>
                <a:sym typeface="+mn-ea"/>
              </a:rPr>
              <a:t>Em cần làm gì để gia đình mình được hạnh phúc?</a:t>
            </a:r>
            <a:endParaRPr lang="zh-CN" altLang="en-US" sz="3000">
              <a:solidFill>
                <a:srgbClr val="1E7064"/>
              </a:solidFill>
              <a:latin typeface="方正卡通简体" panose="03000509000000000000" pitchFamily="65" charset="-122"/>
              <a:ea typeface="方正卡通简体" panose="03000509000000000000" pitchFamily="65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372" y="1526648"/>
            <a:ext cx="6081486" cy="5424601"/>
          </a:xfrm>
          <a:prstGeom prst="rect">
            <a:avLst/>
          </a:prstGeom>
        </p:spPr>
      </p:pic>
      <p:sp>
        <p:nvSpPr>
          <p:cNvPr id="28683" name="Text Box 11"/>
          <p:cNvSpPr txBox="1"/>
          <p:nvPr/>
        </p:nvSpPr>
        <p:spPr>
          <a:xfrm>
            <a:off x="513080" y="572453"/>
            <a:ext cx="9144000" cy="9540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x-none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*Tìm những câu ca dao, tục ngữ nói về hạnh phúc gia đình.</a:t>
            </a:r>
            <a:endParaRPr lang="en-US" altLang="x-none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686" name="Text Box 14"/>
          <p:cNvSpPr txBox="1"/>
          <p:nvPr/>
        </p:nvSpPr>
        <p:spPr>
          <a:xfrm>
            <a:off x="513080" y="1781493"/>
            <a:ext cx="7745413" cy="35401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x-none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Tục ngữ</a:t>
            </a:r>
            <a:r>
              <a:rPr lang="en-US" altLang="x-none" sz="2800" b="1" dirty="0">
                <a:solidFill>
                  <a:srgbClr val="FF9900"/>
                </a:solidFill>
                <a:latin typeface="Times New Roman" panose="02020603050405020304" pitchFamily="18" charset="0"/>
              </a:rPr>
              <a:t>:</a:t>
            </a:r>
            <a:endParaRPr lang="en-US" altLang="x-none" sz="2800" b="1" dirty="0">
              <a:solidFill>
                <a:srgbClr val="FF9900"/>
              </a:solidFill>
              <a:latin typeface="Times New Roman" panose="02020603050405020304" pitchFamily="18" charset="0"/>
            </a:endParaRPr>
          </a:p>
          <a:p>
            <a:pPr>
              <a:buChar char="-"/>
            </a:pPr>
            <a:r>
              <a:rPr lang="en-US" altLang="x-none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Hạnh phúc dễ tìm 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ư</a:t>
            </a:r>
            <a:r>
              <a:rPr lang="en-US" altLang="x-none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ng khó giữ</a:t>
            </a:r>
            <a:endParaRPr lang="en-US" altLang="x-none"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>
              <a:buChar char="-"/>
            </a:pPr>
            <a:r>
              <a:rPr lang="en-US" altLang="x-none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Đạo vợ nghĩa chồng </a:t>
            </a:r>
            <a:endParaRPr lang="en-US" altLang="x-none"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r>
              <a:rPr lang="en-US" altLang="x-none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Ca dao</a:t>
            </a:r>
            <a:r>
              <a:rPr lang="en-US" altLang="x-none" sz="2800" b="1" dirty="0">
                <a:solidFill>
                  <a:srgbClr val="FF9900"/>
                </a:solidFill>
                <a:latin typeface="Times New Roman" panose="02020603050405020304" pitchFamily="18" charset="0"/>
              </a:rPr>
              <a:t>:</a:t>
            </a:r>
            <a:endParaRPr lang="en-US" altLang="x-none" sz="2800" b="1" dirty="0">
              <a:solidFill>
                <a:srgbClr val="FF9900"/>
              </a:solidFill>
              <a:latin typeface="Times New Roman" panose="02020603050405020304" pitchFamily="18" charset="0"/>
            </a:endParaRPr>
          </a:p>
          <a:p>
            <a:pPr>
              <a:buChar char="-"/>
            </a:pPr>
            <a:r>
              <a:rPr lang="en-US" altLang="x-none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Thuận vợ thuận chồng tát cạn biển 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đ</a:t>
            </a:r>
            <a:r>
              <a:rPr lang="en-US" altLang="x-none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ông</a:t>
            </a:r>
            <a:endParaRPr lang="en-US" altLang="x-none"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>
              <a:buChar char="-"/>
            </a:pPr>
            <a:r>
              <a:rPr lang="en-US" altLang="x-none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Râu tôm nấu với ruột bầu</a:t>
            </a:r>
            <a:endParaRPr lang="en-US" altLang="x-none"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r>
              <a:rPr lang="en-US" altLang="x-none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Chồng chan vợ húp gật 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đ</a:t>
            </a:r>
            <a:r>
              <a:rPr lang="en-US" altLang="x-none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ầu khen ngon</a:t>
            </a:r>
            <a:endParaRPr lang="en-US" altLang="x-none"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r>
              <a:rPr lang="en-US" altLang="x-none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......</a:t>
            </a:r>
            <a:endParaRPr lang="en-US" altLang="x-none"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3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45833E-6 4.44444E-6 L -0.07761 4.44444E-6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3" grpId="0"/>
      <p:bldP spid="28686" grpId="0"/>
    </p:bldLst>
  </p:timing>
</p:sld>
</file>

<file path=ppt/tags/tag1.xml><?xml version="1.0" encoding="utf-8"?>
<p:tagLst xmlns:p="http://schemas.openxmlformats.org/presentationml/2006/main">
  <p:tag name="PA" val="v3.0.1"/>
</p:tagLst>
</file>

<file path=ppt/tags/tag10.xml><?xml version="1.0" encoding="utf-8"?>
<p:tagLst xmlns:p="http://schemas.openxmlformats.org/presentationml/2006/main">
  <p:tag name="PA" val="v3.0.1"/>
</p:tagLst>
</file>

<file path=ppt/tags/tag11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2.xml><?xml version="1.0" encoding="utf-8"?>
<p:tagLst xmlns:p="http://schemas.openxmlformats.org/presentationml/2006/main">
  <p:tag name="ISPRING_RESOURCE_PATHS_HASH_2" val="ff3458789944f865df425dd6ab25aced8a1ccf7"/>
  <p:tag name="ISPRING_RESOURCE_PATHS_HASH_PRESENTER" val="d69b264e4e1dda167c336749598e25c0b311ce75"/>
  <p:tag name="ARS_PPT_DBNAME" val="HVH_soangiang.edu.vn (18)[20190730134551714].mdb"/>
</p:tagLst>
</file>

<file path=ppt/tags/tag2.xml><?xml version="1.0" encoding="utf-8"?>
<p:tagLst xmlns:p="http://schemas.openxmlformats.org/presentationml/2006/main">
  <p:tag name="PA" val="v3.0.1"/>
</p:tagLst>
</file>

<file path=ppt/tags/tag3.xml><?xml version="1.0" encoding="utf-8"?>
<p:tagLst xmlns:p="http://schemas.openxmlformats.org/presentationml/2006/main">
  <p:tag name="PA" val="v3.0.1"/>
</p:tagLst>
</file>

<file path=ppt/tags/tag4.xml><?xml version="1.0" encoding="utf-8"?>
<p:tagLst xmlns:p="http://schemas.openxmlformats.org/presentationml/2006/main">
  <p:tag name="PA" val="v3.0.1"/>
</p:tagLst>
</file>

<file path=ppt/tags/tag5.xml><?xml version="1.0" encoding="utf-8"?>
<p:tagLst xmlns:p="http://schemas.openxmlformats.org/presentationml/2006/main">
  <p:tag name="PA" val="v3.0.1"/>
</p:tagLst>
</file>

<file path=ppt/tags/tag6.xml><?xml version="1.0" encoding="utf-8"?>
<p:tagLst xmlns:p="http://schemas.openxmlformats.org/presentationml/2006/main">
  <p:tag name="PA" val="v3.0.1"/>
</p:tagLst>
</file>

<file path=ppt/tags/tag7.xml><?xml version="1.0" encoding="utf-8"?>
<p:tagLst xmlns:p="http://schemas.openxmlformats.org/presentationml/2006/main">
  <p:tag name="PA" val="v3.0.1"/>
</p:tagLst>
</file>

<file path=ppt/tags/tag8.xml><?xml version="1.0" encoding="utf-8"?>
<p:tagLst xmlns:p="http://schemas.openxmlformats.org/presentationml/2006/main">
  <p:tag name="PA" val="v3.0.1"/>
</p:tagLst>
</file>

<file path=ppt/tags/tag9.xml><?xml version="1.0" encoding="utf-8"?>
<p:tagLst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1452</Words>
  <Application>WPS Presentation</Application>
  <PresentationFormat>Widescreen</PresentationFormat>
  <Paragraphs>79</Paragraphs>
  <Slides>9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1" baseType="lpstr">
      <vt:lpstr>Arial</vt:lpstr>
      <vt:lpstr>SimSun</vt:lpstr>
      <vt:lpstr>Wingdings</vt:lpstr>
      <vt:lpstr>iCiel Nabila</vt:lpstr>
      <vt:lpstr>华康海报体W12(P)</vt:lpstr>
      <vt:lpstr>Times New Roman</vt:lpstr>
      <vt:lpstr>Times New Roman</vt:lpstr>
      <vt:lpstr>方正卡通简体</vt:lpstr>
      <vt:lpstr>Microsoft YaHei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Carlos Mao</dc:creator>
  <cp:lastModifiedBy>Admin</cp:lastModifiedBy>
  <cp:revision>85</cp:revision>
  <dcterms:created xsi:type="dcterms:W3CDTF">2015-11-23T01:37:00Z</dcterms:created>
  <dcterms:modified xsi:type="dcterms:W3CDTF">2020-12-15T03:03:00Z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1033-11.2.0.9747</vt:lpwstr>
  </property>
</Properties>
</file>