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8" r:id="rId3"/>
    <p:sldId id="28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2"/>
    <p:sldId id="286" r:id="rId33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4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gs" Target="tags/tag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6DC33-BF2E-4B31-8179-9F9EF6BF320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F558A-66F1-4DE5-972D-3FD0D2E0B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3F7100-B6EF-4B08-8022-DBA222D41CBE}" type="slidenum">
              <a:rPr lang="en-US" sz="1200" b="0">
                <a:latin typeface="Arial" panose="020B0604020202020204" pitchFamily="34" charset="0"/>
              </a:rPr>
            </a:fld>
            <a:endParaRPr 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B70-908F-4A30-B22A-B80FAA91B9E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6A93D-CD8C-471C-8FE3-49A0BC679AC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6.jpeg"/><Relationship Id="rId7" Type="http://schemas.openxmlformats.org/officeDocument/2006/relationships/image" Target="../media/image35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8.jpeg"/><Relationship Id="rId7" Type="http://schemas.openxmlformats.org/officeDocument/2006/relationships/image" Target="../media/image47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5.png"/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9.jpeg"/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3.jpeg"/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jpeg"/><Relationship Id="rId8" Type="http://schemas.openxmlformats.org/officeDocument/2006/relationships/image" Target="../media/image23.jpeg"/><Relationship Id="rId7" Type="http://schemas.openxmlformats.org/officeDocument/2006/relationships/image" Target="../media/image22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752600" y="22860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0" u="sng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sp>
        <p:nvSpPr>
          <p:cNvPr id="20484" name="Text Box 4"/>
          <p:cNvSpPr txBox="1">
            <a:spLocks noChangeAspect="1" noChangeArrowheads="1"/>
          </p:cNvSpPr>
          <p:nvPr/>
        </p:nvSpPr>
        <p:spPr bwMode="auto">
          <a:xfrm>
            <a:off x="1447800" y="19050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 </a:t>
            </a:r>
            <a:r>
              <a:rPr lang="en-US" sz="2800" b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1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Khu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bảo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tồn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thiên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nhiên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gì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?  </a:t>
            </a:r>
            <a:endParaRPr lang="en-US" sz="2800" b="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1676400" y="2514600"/>
            <a:ext cx="7010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Hãy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nêu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tên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khu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bảo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tồn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thiên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nhiên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</a:t>
            </a:r>
            <a:r>
              <a:rPr lang="en-US" sz="2800" b="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b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dất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nước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Việt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Nam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mà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em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biết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?  </a:t>
            </a:r>
            <a:endParaRPr lang="en-US" sz="2800" b="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130" name="Text Box 37"/>
          <p:cNvSpPr txBox="1">
            <a:spLocks noChangeAspect="1" noChangeArrowheads="1"/>
          </p:cNvSpPr>
          <p:nvPr/>
        </p:nvSpPr>
        <p:spPr bwMode="auto">
          <a:xfrm>
            <a:off x="2971800" y="11430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   </a:t>
            </a:r>
            <a:r>
              <a:rPr lang="en-US" sz="2800" b="0" u="sng" dirty="0" err="1">
                <a:solidFill>
                  <a:srgbClr val="C00000"/>
                </a:solidFill>
                <a:cs typeface="Times New Roman" panose="02020603050405020304" pitchFamily="18" charset="0"/>
              </a:rPr>
              <a:t>Luyện</a:t>
            </a:r>
            <a:r>
              <a:rPr lang="en-US" sz="2800" b="0" u="sng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u="sng" dirty="0" err="1">
                <a:solidFill>
                  <a:srgbClr val="C00000"/>
                </a:solidFill>
                <a:cs typeface="Times New Roman" panose="02020603050405020304" pitchFamily="18" charset="0"/>
              </a:rPr>
              <a:t>từ</a:t>
            </a:r>
            <a:r>
              <a:rPr lang="en-US" sz="2800" b="0" u="sng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u="sng" dirty="0" err="1">
                <a:solidFill>
                  <a:srgbClr val="C00000"/>
                </a:solidFill>
                <a:cs typeface="Times New Roman" panose="02020603050405020304" pitchFamily="18" charset="0"/>
              </a:rPr>
              <a:t>và</a:t>
            </a:r>
            <a:r>
              <a:rPr lang="en-US" sz="2800" b="0" u="sng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u="sng" dirty="0" err="1">
                <a:solidFill>
                  <a:srgbClr val="C00000"/>
                </a:solidFill>
                <a:cs typeface="Times New Roman" panose="02020603050405020304" pitchFamily="18" charset="0"/>
              </a:rPr>
              <a:t>câu</a:t>
            </a:r>
            <a:endParaRPr lang="en-US" sz="2800" b="0" u="sng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7" name="Group 929"/>
          <p:cNvGrpSpPr/>
          <p:nvPr/>
        </p:nvGrpSpPr>
        <p:grpSpPr bwMode="auto">
          <a:xfrm>
            <a:off x="0" y="6067425"/>
            <a:ext cx="9296400" cy="790575"/>
            <a:chOff x="0" y="3822"/>
            <a:chExt cx="5508" cy="498"/>
          </a:xfrm>
        </p:grpSpPr>
        <p:pic>
          <p:nvPicPr>
            <p:cNvPr id="8" name="Picture 930" descr="Copy of 729747d8za2kbusq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31" descr="Copy of 729747d8za2kbusq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32" descr="Copy of 729747d8za2kbusq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33" descr="Copy of 729747d8za2kbusq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34" descr="Copy of 729747d8za2kbusq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35" descr="Copy of 729747d8za2kbusq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36" descr="Copy of 729747d8za2kbusq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37" descr="Copy of 729747d8za2kbusq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4" grpId="1"/>
      <p:bldP spid="20512" grpId="0"/>
      <p:bldP spid="205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914400" y="2921000"/>
            <a:ext cx="7772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 b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sz="2800" b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276600" y="228600"/>
            <a:ext cx="26241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28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66" name="Group 26"/>
          <p:cNvGrpSpPr/>
          <p:nvPr/>
        </p:nvGrpSpPr>
        <p:grpSpPr bwMode="auto">
          <a:xfrm>
            <a:off x="4724400" y="3795713"/>
            <a:ext cx="4240213" cy="3002947"/>
            <a:chOff x="2993" y="2727"/>
            <a:chExt cx="2563" cy="1761"/>
          </a:xfrm>
        </p:grpSpPr>
        <p:pic>
          <p:nvPicPr>
            <p:cNvPr id="13334" name="Picture 27" descr="SEU"/>
            <p:cNvPicPr>
              <a:picLocks noChangeAspect="1" noChangeArrowheads="1"/>
            </p:cNvPicPr>
            <p:nvPr/>
          </p:nvPicPr>
          <p:blipFill>
            <a:blip r:embed="rId1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" y="2727"/>
              <a:ext cx="2563" cy="148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35" name="Text Box 28"/>
            <p:cNvSpPr txBox="1">
              <a:spLocks noChangeArrowheads="1"/>
            </p:cNvSpPr>
            <p:nvPr/>
          </p:nvSpPr>
          <p:spPr bwMode="auto">
            <a:xfrm>
              <a:off x="3592" y="4214"/>
              <a:ext cx="815" cy="27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C00000"/>
                  </a:solidFill>
                  <a:cs typeface="Times New Roman" panose="02020603050405020304" pitchFamily="18" charset="0"/>
                </a:rPr>
                <a:t>Sếu</a:t>
              </a:r>
              <a:endParaRPr lang="en-US" sz="240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69" name="Group 29"/>
          <p:cNvGrpSpPr/>
          <p:nvPr/>
        </p:nvGrpSpPr>
        <p:grpSpPr bwMode="auto">
          <a:xfrm>
            <a:off x="228600" y="762000"/>
            <a:ext cx="4419600" cy="2859088"/>
            <a:chOff x="204" y="1081"/>
            <a:chExt cx="2540" cy="1801"/>
          </a:xfrm>
        </p:grpSpPr>
        <p:pic>
          <p:nvPicPr>
            <p:cNvPr id="13332" name="Picture 30" descr="DAI BANG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081"/>
              <a:ext cx="2540" cy="1510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3" name="Text Box 31"/>
            <p:cNvSpPr txBox="1">
              <a:spLocks noChangeArrowheads="1"/>
            </p:cNvSpPr>
            <p:nvPr/>
          </p:nvSpPr>
          <p:spPr bwMode="auto">
            <a:xfrm>
              <a:off x="695" y="2588"/>
              <a:ext cx="1317" cy="29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rgbClr val="C00000"/>
                  </a:solidFill>
                  <a:cs typeface="Times New Roman" panose="02020603050405020304" pitchFamily="18" charset="0"/>
                </a:rPr>
                <a:t>Đại</a:t>
              </a:r>
              <a:r>
                <a:rPr lang="en-US" sz="2400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cs typeface="Times New Roman" panose="02020603050405020304" pitchFamily="18" charset="0"/>
                </a:rPr>
                <a:t>bàng</a:t>
              </a:r>
              <a:endParaRPr lang="en-US" sz="2400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72" name="Group 32"/>
          <p:cNvGrpSpPr/>
          <p:nvPr/>
        </p:nvGrpSpPr>
        <p:grpSpPr bwMode="auto">
          <a:xfrm>
            <a:off x="4749006" y="748325"/>
            <a:ext cx="4191000" cy="2873375"/>
            <a:chOff x="2993" y="1061"/>
            <a:chExt cx="2586" cy="1810"/>
          </a:xfrm>
        </p:grpSpPr>
        <p:pic>
          <p:nvPicPr>
            <p:cNvPr id="13330" name="Picture 33" descr="HONG HAC"/>
            <p:cNvPicPr>
              <a:picLocks noChangeAspect="1" noChangeArrowheads="1"/>
            </p:cNvPicPr>
            <p:nvPr/>
          </p:nvPicPr>
          <p:blipFill>
            <a:blip r:embed="rId3">
              <a:lum bright="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" y="1061"/>
              <a:ext cx="2586" cy="15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1" name="Text Box 34"/>
            <p:cNvSpPr txBox="1">
              <a:spLocks noChangeArrowheads="1"/>
            </p:cNvSpPr>
            <p:nvPr/>
          </p:nvSpPr>
          <p:spPr bwMode="auto">
            <a:xfrm>
              <a:off x="3220" y="2580"/>
              <a:ext cx="1412" cy="291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C00000"/>
                  </a:solidFill>
                  <a:cs typeface="Times New Roman" panose="02020603050405020304" pitchFamily="18" charset="0"/>
                </a:rPr>
                <a:t>Hồng hạc</a:t>
              </a:r>
              <a:endParaRPr lang="en-US" sz="240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78" name="Group 38"/>
          <p:cNvGrpSpPr/>
          <p:nvPr/>
        </p:nvGrpSpPr>
        <p:grpSpPr bwMode="auto">
          <a:xfrm>
            <a:off x="152400" y="3810000"/>
            <a:ext cx="4495800" cy="3047784"/>
            <a:chOff x="226" y="2727"/>
            <a:chExt cx="2541" cy="1762"/>
          </a:xfrm>
        </p:grpSpPr>
        <p:pic>
          <p:nvPicPr>
            <p:cNvPr id="13328" name="Picture 39" descr="Image for Nguyen Viet Hoai Nam's blo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2727"/>
              <a:ext cx="2541" cy="145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9" name="Text Box 40"/>
            <p:cNvSpPr txBox="1">
              <a:spLocks noChangeArrowheads="1"/>
            </p:cNvSpPr>
            <p:nvPr/>
          </p:nvSpPr>
          <p:spPr bwMode="auto">
            <a:xfrm>
              <a:off x="1104" y="4222"/>
              <a:ext cx="726" cy="267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 err="1">
                  <a:solidFill>
                    <a:srgbClr val="C00000"/>
                  </a:solidFill>
                  <a:cs typeface="Times New Roman" panose="02020603050405020304" pitchFamily="18" charset="0"/>
                </a:rPr>
                <a:t>Cò</a:t>
              </a:r>
              <a:r>
                <a:rPr lang="en-US" sz="2400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cs typeface="Times New Roman" panose="02020603050405020304" pitchFamily="18" charset="0"/>
                </a:rPr>
                <a:t>rừng</a:t>
              </a:r>
              <a:endParaRPr lang="en-US" sz="2400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4419600" y="4953000"/>
            <a:ext cx="47244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600" b="0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600" b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4122" name="Picture 26" descr="imagesCA0V8DS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46463"/>
            <a:ext cx="2133600" cy="27511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3200400" y="304800"/>
            <a:ext cx="29718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 dirty="0">
                <a:solidFill>
                  <a:srgbClr val="FFFF00"/>
                </a:solidFill>
                <a:cs typeface="Times New Roman" panose="02020603050405020304" pitchFamily="18" charset="0"/>
              </a:rPr>
              <a:t>MỘT SỐ LOÀI CHIM</a:t>
            </a:r>
            <a:endParaRPr lang="en-US" sz="2000" b="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160" name="Picture 64" descr="vàng 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2209800" cy="2743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1" name="Picture 65" descr="imagesCAE1FB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2209800" cy="2743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2" name="Picture 66" descr="imagesCAQHGUT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" y="3446463"/>
            <a:ext cx="2237423" cy="27257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3" name="Picture 67" descr="KỀN KỀ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863600"/>
            <a:ext cx="21336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4" name="Picture 68" descr="c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22098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5" name="Picture 69" descr="thiê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22098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6" name="Picture 70" descr="vâ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38200"/>
            <a:ext cx="22098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7" name="Group 35"/>
          <p:cNvGrpSpPr/>
          <p:nvPr/>
        </p:nvGrpSpPr>
        <p:grpSpPr bwMode="auto">
          <a:xfrm>
            <a:off x="152400" y="762000"/>
            <a:ext cx="4267200" cy="2792288"/>
            <a:chOff x="249" y="845"/>
            <a:chExt cx="2427" cy="1701"/>
          </a:xfrm>
        </p:grpSpPr>
        <p:pic>
          <p:nvPicPr>
            <p:cNvPr id="15378" name="Picture 36" descr="103001"/>
            <p:cNvPicPr>
              <a:picLocks noChangeAspect="1" noChangeArrowheads="1"/>
            </p:cNvPicPr>
            <p:nvPr/>
          </p:nvPicPr>
          <p:blipFill>
            <a:blip r:embed="rId1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845"/>
              <a:ext cx="2427" cy="143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79" name="Text Box 37"/>
            <p:cNvSpPr txBox="1">
              <a:spLocks noChangeArrowheads="1"/>
            </p:cNvSpPr>
            <p:nvPr/>
          </p:nvSpPr>
          <p:spPr bwMode="auto">
            <a:xfrm>
              <a:off x="1018" y="2261"/>
              <a:ext cx="785" cy="285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rgbClr val="C00000"/>
                  </a:solidFill>
                  <a:cs typeface="Times New Roman" panose="02020603050405020304" pitchFamily="18" charset="0"/>
                </a:rPr>
                <a:t>Rùa</a:t>
              </a:r>
              <a:endParaRPr lang="en-US" sz="2400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2590800" y="0"/>
            <a:ext cx="480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0" dirty="0" err="1">
                <a:solidFill>
                  <a:srgbClr val="C00000"/>
                </a:solidFill>
                <a:cs typeface="Times New Roman" panose="02020603050405020304" pitchFamily="18" charset="0"/>
              </a:rPr>
              <a:t>Loài</a:t>
            </a:r>
            <a:r>
              <a:rPr lang="en-US" sz="2400" b="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cs typeface="Times New Roman" panose="02020603050405020304" pitchFamily="18" charset="0"/>
              </a:rPr>
              <a:t>bò</a:t>
            </a:r>
            <a:r>
              <a:rPr lang="en-US" sz="2400" b="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cs typeface="Times New Roman" panose="02020603050405020304" pitchFamily="18" charset="0"/>
              </a:rPr>
              <a:t>sát</a:t>
            </a:r>
            <a:r>
              <a:rPr lang="en-US" sz="2400" b="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cs typeface="Times New Roman" panose="02020603050405020304" pitchFamily="18" charset="0"/>
              </a:rPr>
              <a:t>và</a:t>
            </a:r>
            <a:r>
              <a:rPr lang="en-US" sz="2400" b="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cs typeface="Times New Roman" panose="02020603050405020304" pitchFamily="18" charset="0"/>
              </a:rPr>
              <a:t>loài</a:t>
            </a:r>
            <a:r>
              <a:rPr lang="en-US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cs typeface="Times New Roman" panose="02020603050405020304" pitchFamily="18" charset="0"/>
              </a:rPr>
              <a:t>lưỡng</a:t>
            </a:r>
            <a:r>
              <a:rPr lang="en-US" sz="2400" b="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cư</a:t>
            </a:r>
            <a:r>
              <a:rPr lang="en-US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endParaRPr lang="en-US" sz="2800" b="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3351" name="Group 39"/>
          <p:cNvGrpSpPr/>
          <p:nvPr/>
        </p:nvGrpSpPr>
        <p:grpSpPr bwMode="auto">
          <a:xfrm>
            <a:off x="4648200" y="3581401"/>
            <a:ext cx="4343400" cy="3300413"/>
            <a:chOff x="2903" y="2353"/>
            <a:chExt cx="2631" cy="2079"/>
          </a:xfrm>
        </p:grpSpPr>
        <p:pic>
          <p:nvPicPr>
            <p:cNvPr id="15376" name="Picture 40" descr="AQUATC04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" y="2353"/>
              <a:ext cx="2631" cy="172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77" name="Text Box 41"/>
            <p:cNvSpPr txBox="1">
              <a:spLocks noChangeArrowheads="1"/>
            </p:cNvSpPr>
            <p:nvPr/>
          </p:nvSpPr>
          <p:spPr bwMode="auto">
            <a:xfrm>
              <a:off x="3395" y="4138"/>
              <a:ext cx="117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rgbClr val="C00000"/>
                  </a:solidFill>
                  <a:cs typeface="Times New Roman" panose="02020603050405020304" pitchFamily="18" charset="0"/>
                </a:rPr>
                <a:t>Cá</a:t>
              </a:r>
              <a:r>
                <a:rPr lang="en-US" sz="2400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cs typeface="Times New Roman" panose="02020603050405020304" pitchFamily="18" charset="0"/>
                </a:rPr>
                <a:t>Sấu</a:t>
              </a:r>
              <a:endParaRPr lang="en-US" sz="2400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3354" name="Group 42"/>
          <p:cNvGrpSpPr/>
          <p:nvPr/>
        </p:nvGrpSpPr>
        <p:grpSpPr bwMode="auto">
          <a:xfrm>
            <a:off x="152400" y="3578101"/>
            <a:ext cx="4220043" cy="3301999"/>
            <a:chOff x="204" y="2432"/>
            <a:chExt cx="2449" cy="2080"/>
          </a:xfrm>
        </p:grpSpPr>
        <p:pic>
          <p:nvPicPr>
            <p:cNvPr id="15374" name="Picture 43" descr="RAN__N~1"/>
            <p:cNvPicPr>
              <a:picLocks noChangeAspect="1" noChangeArrowheads="1"/>
            </p:cNvPicPr>
            <p:nvPr/>
          </p:nvPicPr>
          <p:blipFill>
            <a:blip r:embed="rId3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432"/>
              <a:ext cx="2449" cy="1719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75" name="Text Box 44"/>
            <p:cNvSpPr txBox="1">
              <a:spLocks noChangeArrowheads="1"/>
            </p:cNvSpPr>
            <p:nvPr/>
          </p:nvSpPr>
          <p:spPr bwMode="auto">
            <a:xfrm>
              <a:off x="867" y="4218"/>
              <a:ext cx="879" cy="29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C00000"/>
                  </a:solidFill>
                  <a:cs typeface="Times New Roman" panose="02020603050405020304" pitchFamily="18" charset="0"/>
                </a:rPr>
                <a:t>Trăn</a:t>
              </a:r>
              <a:endParaRPr lang="en-US" sz="240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3358" name="Group 46"/>
          <p:cNvGrpSpPr/>
          <p:nvPr/>
        </p:nvGrpSpPr>
        <p:grpSpPr bwMode="auto">
          <a:xfrm>
            <a:off x="4648200" y="762000"/>
            <a:ext cx="4343400" cy="2760663"/>
            <a:chOff x="2880" y="845"/>
            <a:chExt cx="2676" cy="1739"/>
          </a:xfrm>
        </p:grpSpPr>
        <p:pic>
          <p:nvPicPr>
            <p:cNvPr id="15372" name="Picture 47" descr="ec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845"/>
              <a:ext cx="2676" cy="1464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3" name="Text Box 48"/>
            <p:cNvSpPr txBox="1">
              <a:spLocks noChangeArrowheads="1"/>
            </p:cNvSpPr>
            <p:nvPr/>
          </p:nvSpPr>
          <p:spPr bwMode="auto">
            <a:xfrm>
              <a:off x="3175" y="2296"/>
              <a:ext cx="16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                       </a:t>
              </a:r>
              <a:r>
                <a:rPr lang="en-US" sz="2400" dirty="0" err="1">
                  <a:solidFill>
                    <a:srgbClr val="C00000"/>
                  </a:solidFill>
                  <a:cs typeface="Times New Roman" panose="02020603050405020304" pitchFamily="18" charset="0"/>
                </a:rPr>
                <a:t>Ếch</a:t>
              </a:r>
              <a:endParaRPr lang="en-US" sz="2400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1" name="Text Box 167"/>
          <p:cNvSpPr txBox="1">
            <a:spLocks noChangeArrowheads="1"/>
          </p:cNvSpPr>
          <p:nvPr/>
        </p:nvSpPr>
        <p:spPr bwMode="auto">
          <a:xfrm>
            <a:off x="2133600" y="381000"/>
            <a:ext cx="53340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0" dirty="0">
                <a:solidFill>
                  <a:srgbClr val="FFFF00"/>
                </a:solidFill>
              </a:rPr>
              <a:t>MỘT SỐ LOÀI  CÁ NƯỚC NGỌT</a:t>
            </a:r>
            <a:endParaRPr lang="en-US" sz="2400" b="0" dirty="0">
              <a:solidFill>
                <a:srgbClr val="FFFF00"/>
              </a:solidFill>
            </a:endParaRPr>
          </a:p>
        </p:txBody>
      </p:sp>
      <p:pic>
        <p:nvPicPr>
          <p:cNvPr id="11449" name="Picture 185" descr="trê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52" y="3857625"/>
            <a:ext cx="2209800" cy="2314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0" name="Picture 186" descr="ch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814" y="3873500"/>
            <a:ext cx="2057400" cy="2298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1" name="Picture 187" descr="diế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76" y="3810000"/>
            <a:ext cx="2259624" cy="2362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2" name="Picture 188" descr="imagesCA664Q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25875"/>
            <a:ext cx="2110152" cy="2346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3" name="Picture 189" descr="imagesCADZJZ5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814" y="1219200"/>
            <a:ext cx="2057400" cy="2514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4" name="Picture 190" descr="mè vi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2110152" cy="2514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5" name="Picture 191" descr="r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76" y="1219200"/>
            <a:ext cx="2259624" cy="2514600"/>
          </a:xfrm>
          <a:prstGeom prst="rect">
            <a:avLst/>
          </a:prstGeom>
          <a:solidFill>
            <a:srgbClr val="969696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456" name="Picture 192" descr="small_1215761568_n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52" y="1219200"/>
            <a:ext cx="2209800" cy="2514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Line 11"/>
          <p:cNvSpPr>
            <a:spLocks noChangeShapeType="1"/>
          </p:cNvSpPr>
          <p:nvPr/>
        </p:nvSpPr>
        <p:spPr bwMode="auto">
          <a:xfrm>
            <a:off x="5410200" y="2514600"/>
            <a:ext cx="26670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26" name="Line 22"/>
          <p:cNvSpPr>
            <a:spLocks noChangeShapeType="1"/>
          </p:cNvSpPr>
          <p:nvPr/>
        </p:nvSpPr>
        <p:spPr bwMode="auto">
          <a:xfrm>
            <a:off x="1066800" y="29718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0" name="Text Box 30"/>
          <p:cNvSpPr txBox="1">
            <a:spLocks noChangeArrowheads="1"/>
          </p:cNvSpPr>
          <p:nvPr/>
        </p:nvSpPr>
        <p:spPr bwMode="auto">
          <a:xfrm>
            <a:off x="533400" y="1219200"/>
            <a:ext cx="81534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2800" b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</a:t>
            </a:r>
            <a:r>
              <a:rPr lang="en-US" sz="2800" b="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Rừng</a:t>
            </a:r>
            <a:r>
              <a:rPr lang="en-US" sz="2800" b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nguyên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sinh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Nam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Cát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Tiên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khu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bảo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tồn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đa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dạng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sinh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học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với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ít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nhất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55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loài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động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vật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vú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,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hơn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300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loài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chim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,40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loài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bò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sát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,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rất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nhiều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loài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lưỡng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cư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nước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ngọt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…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Thảm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thực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vật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ở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đây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rất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phong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phú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.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Hàng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trăm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loại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cây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khác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nhau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làm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thành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loại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rừng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: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rừng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thường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xanh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,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rừng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bán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thường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xanh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rừng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tre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,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rừng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hỗn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hợp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en-US" sz="2800" b="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7421" name="Line 32"/>
          <p:cNvSpPr>
            <a:spLocks noChangeShapeType="1"/>
          </p:cNvSpPr>
          <p:nvPr/>
        </p:nvSpPr>
        <p:spPr bwMode="auto">
          <a:xfrm>
            <a:off x="3657600" y="3810000"/>
            <a:ext cx="27432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2" name="Line 33"/>
          <p:cNvSpPr>
            <a:spLocks noChangeShapeType="1"/>
          </p:cNvSpPr>
          <p:nvPr/>
        </p:nvSpPr>
        <p:spPr bwMode="auto">
          <a:xfrm>
            <a:off x="1066800" y="1676400"/>
            <a:ext cx="25146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3" name="Line 34"/>
          <p:cNvSpPr>
            <a:spLocks noChangeShapeType="1"/>
          </p:cNvSpPr>
          <p:nvPr/>
        </p:nvSpPr>
        <p:spPr bwMode="auto">
          <a:xfrm>
            <a:off x="762000" y="3810000"/>
            <a:ext cx="25146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69" name="Line 65"/>
          <p:cNvSpPr>
            <a:spLocks noChangeShapeType="1"/>
          </p:cNvSpPr>
          <p:nvPr/>
        </p:nvSpPr>
        <p:spPr bwMode="auto">
          <a:xfrm flipV="1">
            <a:off x="533400" y="1066800"/>
            <a:ext cx="1066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70" name="Line 66"/>
          <p:cNvSpPr>
            <a:spLocks noChangeShapeType="1"/>
          </p:cNvSpPr>
          <p:nvPr/>
        </p:nvSpPr>
        <p:spPr bwMode="auto">
          <a:xfrm>
            <a:off x="5410200" y="609600"/>
            <a:ext cx="2819400" cy="0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72" name="Line 68"/>
          <p:cNvSpPr>
            <a:spLocks noChangeShapeType="1"/>
          </p:cNvSpPr>
          <p:nvPr/>
        </p:nvSpPr>
        <p:spPr bwMode="auto">
          <a:xfrm>
            <a:off x="5486400" y="2514600"/>
            <a:ext cx="2286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73" name="Line 69"/>
          <p:cNvSpPr>
            <a:spLocks noChangeShapeType="1"/>
          </p:cNvSpPr>
          <p:nvPr/>
        </p:nvSpPr>
        <p:spPr bwMode="auto">
          <a:xfrm>
            <a:off x="2819400" y="2514600"/>
            <a:ext cx="1981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74" name="Line 70"/>
          <p:cNvSpPr>
            <a:spLocks noChangeShapeType="1"/>
          </p:cNvSpPr>
          <p:nvPr/>
        </p:nvSpPr>
        <p:spPr bwMode="auto">
          <a:xfrm>
            <a:off x="685800" y="2514600"/>
            <a:ext cx="1981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75" name="Line 71"/>
          <p:cNvSpPr>
            <a:spLocks noChangeShapeType="1"/>
          </p:cNvSpPr>
          <p:nvPr/>
        </p:nvSpPr>
        <p:spPr bwMode="auto">
          <a:xfrm flipV="1">
            <a:off x="4572000" y="2133600"/>
            <a:ext cx="2971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76" name="Line 72"/>
          <p:cNvSpPr>
            <a:spLocks noChangeShapeType="1"/>
          </p:cNvSpPr>
          <p:nvPr/>
        </p:nvSpPr>
        <p:spPr bwMode="auto">
          <a:xfrm>
            <a:off x="6477000" y="3429000"/>
            <a:ext cx="1905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77" name="Line 73"/>
          <p:cNvSpPr>
            <a:spLocks noChangeShapeType="1"/>
          </p:cNvSpPr>
          <p:nvPr/>
        </p:nvSpPr>
        <p:spPr bwMode="auto">
          <a:xfrm>
            <a:off x="685800" y="3352800"/>
            <a:ext cx="2590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78" name="Line 74"/>
          <p:cNvSpPr>
            <a:spLocks noChangeShapeType="1"/>
          </p:cNvSpPr>
          <p:nvPr/>
        </p:nvSpPr>
        <p:spPr bwMode="auto">
          <a:xfrm>
            <a:off x="6705600" y="2971800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79" name="Line 75"/>
          <p:cNvSpPr>
            <a:spLocks noChangeShapeType="1"/>
          </p:cNvSpPr>
          <p:nvPr/>
        </p:nvSpPr>
        <p:spPr bwMode="auto">
          <a:xfrm flipV="1">
            <a:off x="3124200" y="29718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98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98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9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9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6" grpId="0" animBg="1"/>
      <p:bldP spid="98369" grpId="0" animBg="1"/>
      <p:bldP spid="98369" grpId="1" animBg="1"/>
      <p:bldP spid="98370" grpId="0" animBg="1"/>
      <p:bldP spid="98370" grpId="1" animBg="1"/>
      <p:bldP spid="98372" grpId="0" animBg="1"/>
      <p:bldP spid="98373" grpId="0" animBg="1"/>
      <p:bldP spid="98374" grpId="0" animBg="1"/>
      <p:bldP spid="98375" grpId="0" animBg="1"/>
      <p:bldP spid="98376" grpId="0" animBg="1"/>
      <p:bldP spid="98377" grpId="0" animBg="1"/>
      <p:bldP spid="98378" grpId="0" animBg="1"/>
      <p:bldP spid="983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18" name="Rectangle 90"/>
          <p:cNvSpPr>
            <a:spLocks noChangeArrowheads="1"/>
          </p:cNvSpPr>
          <p:nvPr/>
        </p:nvSpPr>
        <p:spPr bwMode="auto">
          <a:xfrm>
            <a:off x="609600" y="271145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*  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421" name="Rectangle 93"/>
          <p:cNvSpPr>
            <a:spLocks noChangeArrowheads="1"/>
          </p:cNvSpPr>
          <p:nvPr/>
        </p:nvSpPr>
        <p:spPr bwMode="auto">
          <a:xfrm>
            <a:off x="990600" y="1295400"/>
            <a:ext cx="7315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en-US" sz="28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3" name="Rectangle 94"/>
          <p:cNvSpPr>
            <a:spLocks noChangeArrowheads="1"/>
          </p:cNvSpPr>
          <p:nvPr/>
        </p:nvSpPr>
        <p:spPr bwMode="auto">
          <a:xfrm>
            <a:off x="533400" y="1295400"/>
            <a:ext cx="9268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9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19"/>
          <p:cNvSpPr txBox="1">
            <a:spLocks noChangeArrowheads="1"/>
          </p:cNvSpPr>
          <p:nvPr/>
        </p:nvSpPr>
        <p:spPr bwMode="auto">
          <a:xfrm>
            <a:off x="431800" y="1600200"/>
            <a:ext cx="83312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600" b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2600" b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03444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17675"/>
            <a:ext cx="85344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a.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</a:t>
            </a:r>
            <a:endParaRPr lang="en-US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b.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</a:t>
            </a:r>
            <a:endParaRPr lang="en-US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57" name="Rectangle 33"/>
          <p:cNvSpPr>
            <a:spLocks noChangeArrowheads="1"/>
          </p:cNvSpPr>
          <p:nvPr/>
        </p:nvSpPr>
        <p:spPr bwMode="auto">
          <a:xfrm>
            <a:off x="152400" y="1717675"/>
            <a:ext cx="8534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600" b="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</a:t>
            </a:r>
            <a:r>
              <a:rPr lang="en-US" sz="2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</a:t>
            </a:r>
            <a:endParaRPr lang="en-US" sz="2600" b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b.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</a:t>
            </a:r>
            <a:endParaRPr lang="en-US" sz="2600" b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600" b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1" name="Text Box 40"/>
          <p:cNvSpPr txBox="1">
            <a:spLocks noChangeArrowheads="1"/>
          </p:cNvSpPr>
          <p:nvPr/>
        </p:nvSpPr>
        <p:spPr bwMode="auto">
          <a:xfrm>
            <a:off x="406400" y="1600200"/>
            <a:ext cx="83312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600" b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2600" b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3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3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3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3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03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03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03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03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03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03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03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103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03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103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03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4" grpId="0" build="p"/>
      <p:bldP spid="103444" grpId="1" build="p"/>
      <p:bldP spid="103457" grpId="0" build="p"/>
      <p:bldP spid="103457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533400" y="838200"/>
            <a:ext cx="83058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131445" algn="l"/>
              </a:tabLst>
            </a:pPr>
            <a:r>
              <a:rPr lang="en-US" sz="24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chỉ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thích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đánh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mìn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rác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bừa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bãi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đốt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bắt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trọc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đánh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bán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dã. </a:t>
            </a:r>
            <a:endParaRPr lang="en-US" sz="24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762000" y="2568575"/>
            <a:ext cx="2819400" cy="711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4114800" y="3178175"/>
            <a:ext cx="47244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đánh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mìn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rác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bừa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bãi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đốt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bắt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đánh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bán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dã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762000" y="3330575"/>
            <a:ext cx="28194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- trồng cây</a:t>
            </a:r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- trồng rừng</a:t>
            </a:r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- phủ xanh đồi trọc</a:t>
            </a:r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2" name="Line 18"/>
          <p:cNvSpPr>
            <a:spLocks noChangeShapeType="1"/>
          </p:cNvSpPr>
          <p:nvPr/>
        </p:nvSpPr>
        <p:spPr bwMode="auto">
          <a:xfrm>
            <a:off x="3886200" y="3025775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3" name="Line 20"/>
          <p:cNvSpPr>
            <a:spLocks noChangeShapeType="1"/>
          </p:cNvSpPr>
          <p:nvPr/>
        </p:nvSpPr>
        <p:spPr bwMode="auto">
          <a:xfrm>
            <a:off x="1066800" y="2949575"/>
            <a:ext cx="2057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4" name="Rectangle 22"/>
          <p:cNvSpPr>
            <a:spLocks noChangeArrowheads="1"/>
          </p:cNvSpPr>
          <p:nvPr/>
        </p:nvSpPr>
        <p:spPr bwMode="auto">
          <a:xfrm>
            <a:off x="4800600" y="2568575"/>
            <a:ext cx="2819400" cy="711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44" name="Line 24"/>
          <p:cNvSpPr>
            <a:spLocks noChangeShapeType="1"/>
          </p:cNvSpPr>
          <p:nvPr/>
        </p:nvSpPr>
        <p:spPr bwMode="auto">
          <a:xfrm>
            <a:off x="4572000" y="3940175"/>
            <a:ext cx="20574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/>
      <p:bldP spid="107528" grpId="0"/>
      <p:bldP spid="1075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2" name="Picture 6" descr="20084417344_044ru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6096000"/>
            <a:ext cx="9144000" cy="533400"/>
          </a:xfrm>
        </p:spPr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5486400" y="152400"/>
            <a:ext cx="319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 rừng làm nương rẫy</a:t>
            </a:r>
            <a:endParaRPr lang="en-US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8" name="Group 4"/>
          <p:cNvGrpSpPr/>
          <p:nvPr/>
        </p:nvGrpSpPr>
        <p:grpSpPr bwMode="auto">
          <a:xfrm>
            <a:off x="0" y="0"/>
            <a:ext cx="9144000" cy="6019800"/>
            <a:chOff x="363" y="346"/>
            <a:chExt cx="5035" cy="3469"/>
          </a:xfrm>
        </p:grpSpPr>
        <p:pic>
          <p:nvPicPr>
            <p:cNvPr id="22532" name="Picture 5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" y="346"/>
              <a:ext cx="5035" cy="3469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33" name="Text Box 6"/>
            <p:cNvSpPr txBox="1">
              <a:spLocks noChangeArrowheads="1"/>
            </p:cNvSpPr>
            <p:nvPr/>
          </p:nvSpPr>
          <p:spPr bwMode="auto">
            <a:xfrm>
              <a:off x="1622" y="434"/>
              <a:ext cx="2292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0" dirty="0" err="1">
                  <a:solidFill>
                    <a:srgbClr val="C00000"/>
                  </a:solidFill>
                  <a:cs typeface="Times New Roman" panose="02020603050405020304" pitchFamily="18" charset="0"/>
                </a:rPr>
                <a:t>Chặt</a:t>
              </a:r>
              <a:r>
                <a:rPr lang="en-US" sz="3200" b="0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200" b="0" dirty="0" err="1">
                  <a:solidFill>
                    <a:srgbClr val="C00000"/>
                  </a:solidFill>
                  <a:cs typeface="Times New Roman" panose="02020603050405020304" pitchFamily="18" charset="0"/>
                </a:rPr>
                <a:t>phá</a:t>
              </a:r>
              <a:r>
                <a:rPr lang="en-US" sz="3200" b="0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200" b="0" dirty="0" err="1">
                  <a:solidFill>
                    <a:srgbClr val="C00000"/>
                  </a:solidFill>
                  <a:cs typeface="Times New Roman" panose="02020603050405020304" pitchFamily="18" charset="0"/>
                </a:rPr>
                <a:t>rừng</a:t>
              </a:r>
              <a:endParaRPr lang="en-US" sz="3200" b="0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1367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6096000"/>
            <a:ext cx="9144000" cy="5334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24200" y="2209800"/>
            <a:ext cx="343662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>
                <a:cs typeface="Times New Roman" panose="02020603050405020304" pitchFamily="18" charset="0"/>
              </a:rPr>
              <a:t>Luyện từ và câu</a:t>
            </a:r>
            <a:endParaRPr lang="en-US" sz="2800" u="sng">
              <a:cs typeface="Times New Roman" panose="02020603050405020304" pitchFamily="18" charset="0"/>
            </a:endParaRPr>
          </a:p>
        </p:txBody>
      </p:sp>
      <p:sp>
        <p:nvSpPr>
          <p:cNvPr id="8" name="Rectangle 57"/>
          <p:cNvSpPr>
            <a:spLocks noChangeArrowheads="1"/>
          </p:cNvSpPr>
          <p:nvPr/>
        </p:nvSpPr>
        <p:spPr bwMode="auto">
          <a:xfrm>
            <a:off x="1676400" y="3168015"/>
            <a:ext cx="602424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2" name="Group 4"/>
          <p:cNvGrpSpPr/>
          <p:nvPr/>
        </p:nvGrpSpPr>
        <p:grpSpPr bwMode="auto">
          <a:xfrm>
            <a:off x="0" y="0"/>
            <a:ext cx="9144000" cy="6032500"/>
            <a:chOff x="363" y="482"/>
            <a:chExt cx="5034" cy="3305"/>
          </a:xfrm>
        </p:grpSpPr>
        <p:pic>
          <p:nvPicPr>
            <p:cNvPr id="23556" name="Picture 5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" y="482"/>
              <a:ext cx="4990" cy="3305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57" name="Text Box 6"/>
            <p:cNvSpPr txBox="1">
              <a:spLocks noChangeArrowheads="1"/>
            </p:cNvSpPr>
            <p:nvPr/>
          </p:nvSpPr>
          <p:spPr bwMode="auto">
            <a:xfrm>
              <a:off x="3220" y="3362"/>
              <a:ext cx="2177" cy="3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dirty="0" err="1">
                  <a:solidFill>
                    <a:srgbClr val="C00000"/>
                  </a:solidFill>
                  <a:cs typeface="Times New Roman" panose="02020603050405020304" pitchFamily="18" charset="0"/>
                </a:rPr>
                <a:t>Xả</a:t>
              </a:r>
              <a:r>
                <a:rPr lang="en-US" sz="3200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cs typeface="Times New Roman" panose="02020603050405020304" pitchFamily="18" charset="0"/>
                </a:rPr>
                <a:t>rác</a:t>
              </a:r>
              <a:r>
                <a:rPr lang="en-US" sz="3200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cs typeface="Times New Roman" panose="02020603050405020304" pitchFamily="18" charset="0"/>
                </a:rPr>
                <a:t>bừa</a:t>
              </a:r>
              <a:r>
                <a:rPr lang="en-US" sz="3200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cs typeface="Times New Roman" panose="02020603050405020304" pitchFamily="18" charset="0"/>
                </a:rPr>
                <a:t>bãi</a:t>
              </a:r>
              <a:endParaRPr lang="en-US" sz="3200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14698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6096000"/>
            <a:ext cx="9144000" cy="5334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phá hoại môi trường</a:t>
            </a:r>
            <a:endParaRPr lang="en-US" sz="28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untitle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4958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 descr="Nguoi-Viet-Nam-ngang-nhien-san-va-an-dong-vat-hoang-da-23167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2" t="30270"/>
          <a:stretch>
            <a:fillRect/>
          </a:stretch>
        </p:blipFill>
        <p:spPr bwMode="auto">
          <a:xfrm>
            <a:off x="0" y="0"/>
            <a:ext cx="4495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prrxg12303458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4572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1143000" y="5562600"/>
            <a:ext cx="7086600" cy="523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8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bán,săn</a:t>
            </a:r>
            <a:r>
              <a:rPr lang="en-US" sz="28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bắt,giết</a:t>
            </a:r>
            <a:r>
              <a:rPr lang="en-US" sz="28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8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endParaRPr lang="en-US" sz="28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2" name="Picture 8" descr="3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4782" r="18803"/>
          <a:stretch>
            <a:fillRect/>
          </a:stretch>
        </p:blipFill>
        <p:spPr bwMode="auto">
          <a:xfrm>
            <a:off x="4572000" y="0"/>
            <a:ext cx="457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1" name="Rectangle 9"/>
          <p:cNvSpPr>
            <a:spLocks noGrp="1" noChangeArrowheads="1"/>
          </p:cNvSpPr>
          <p:nvPr>
            <p:ph type="title"/>
          </p:nvPr>
        </p:nvSpPr>
        <p:spPr>
          <a:xfrm>
            <a:off x="1295400" y="6172200"/>
            <a:ext cx="6934200" cy="5334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phá hoại môi trường</a:t>
            </a:r>
            <a:endParaRPr lang="en-US" sz="28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Bao%20so%20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5" descr="imagesCAQ1HV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4648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3" name="Picture 7" descr="cef3991deca653d699286a2b36ef80f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 descr="2008521153519_210508ho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4419600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5" name="Rectangle 9"/>
          <p:cNvSpPr>
            <a:spLocks noGrp="1" noChangeArrowheads="1"/>
          </p:cNvSpPr>
          <p:nvPr>
            <p:ph type="title"/>
          </p:nvPr>
        </p:nvSpPr>
        <p:spPr>
          <a:xfrm>
            <a:off x="1295400" y="6172200"/>
            <a:ext cx="6934200" cy="5334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1076" name="Picture 4" descr="IMG_053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114800" cy="3276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7" name="Picture 5" descr="60TanRac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4114800" cy="2819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8" name="Picture 6" descr="Be%20tuoi%20c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4419600" cy="3276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9" name="Picture 7" descr="small_229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4419600" cy="2819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80" name="Rectangle 8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4953000" cy="457200"/>
          </a:xfrm>
        </p:spPr>
        <p:txBody>
          <a:bodyPr/>
          <a:lstStyle/>
          <a:p>
            <a:pPr algn="l">
              <a:spcBef>
                <a:spcPct val="50000"/>
              </a:spcBef>
              <a:defRPr/>
            </a:pP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bảo vệ môi trường</a:t>
            </a:r>
            <a:endParaRPr lang="en-US" sz="24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1295400" y="3432298"/>
            <a:ext cx="1828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cây</a:t>
            </a:r>
            <a:endParaRPr lang="en-US" sz="28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609600" y="6338888"/>
            <a:ext cx="320040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phố</a:t>
            </a:r>
            <a:endParaRPr lang="en-US" sz="28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6477000" y="6312145"/>
            <a:ext cx="190500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rừng</a:t>
            </a:r>
            <a:endParaRPr lang="en-US" sz="28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6400800" y="3455010"/>
            <a:ext cx="2057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tưới</a:t>
            </a:r>
            <a:r>
              <a:rPr 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cây</a:t>
            </a:r>
            <a:endParaRPr lang="en-US" sz="28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1" grpId="0" animBg="1"/>
      <p:bldP spid="131082" grpId="0" animBg="1"/>
      <p:bldP spid="131083" grpId="0" animBg="1"/>
      <p:bldP spid="13108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Rung_no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3581400" cy="457200"/>
          </a:xfrm>
        </p:spPr>
        <p:txBody>
          <a:bodyPr>
            <a:normAutofit fontScale="90000"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 xanh đồi trọc</a:t>
            </a:r>
            <a:endParaRPr lang="en-US" sz="28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1981200" y="1524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4" name="Group 4"/>
          <p:cNvGrpSpPr/>
          <p:nvPr/>
        </p:nvGrpSpPr>
        <p:grpSpPr bwMode="auto">
          <a:xfrm>
            <a:off x="0" y="762000"/>
            <a:ext cx="9144000" cy="5867400"/>
            <a:chOff x="204" y="255"/>
            <a:chExt cx="5307" cy="3694"/>
          </a:xfrm>
        </p:grpSpPr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5"/>
              <a:ext cx="5307" cy="36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1565" y="3407"/>
              <a:ext cx="292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33131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5943600"/>
            <a:ext cx="3733800" cy="457200"/>
          </a:xfrm>
        </p:spPr>
        <p:txBody>
          <a:bodyPr>
            <a:normAutofit fontScale="90000"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sạch môi trường</a:t>
            </a:r>
            <a:endParaRPr lang="en-US" sz="28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1981200" y="1524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676400" y="838200"/>
            <a:ext cx="6858000" cy="685800"/>
          </a:xfrm>
          <a:ln>
            <a:solidFill>
              <a:srgbClr val="FF00FF"/>
            </a:solidFill>
            <a:miter lim="800000"/>
          </a:ln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bảo vệ môi trường như </a:t>
            </a:r>
            <a:r>
              <a:rPr lang="en-US" sz="2800" smtClean="0">
                <a:solidFill>
                  <a:srgbClr val="C00000"/>
                </a:solidFill>
              </a:rPr>
              <a:t>: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146437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1524000" y="1676400"/>
            <a:ext cx="6477000" cy="37338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  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Thu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 animBg="1"/>
      <p:bldP spid="1464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431800" y="1787525"/>
            <a:ext cx="83312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600" b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2600" b="0">
              <a:cs typeface="Times New Roman" panose="02020603050405020304" pitchFamily="18" charset="0"/>
            </a:endParaRPr>
          </a:p>
        </p:txBody>
      </p:sp>
      <p:sp>
        <p:nvSpPr>
          <p:cNvPr id="147468" name="Rectangle 12"/>
          <p:cNvSpPr>
            <a:spLocks noChangeArrowheads="1"/>
          </p:cNvSpPr>
          <p:nvPr/>
        </p:nvSpPr>
        <p:spPr bwMode="auto">
          <a:xfrm>
            <a:off x="457200" y="1524000"/>
            <a:ext cx="816070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sz="26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b="1" i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2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6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sz="26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</a:t>
            </a:r>
            <a:endParaRPr lang="en-US" sz="2600" b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b.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</a:t>
            </a:r>
            <a:endParaRPr lang="en-US" sz="2600" b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sz="26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600" b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7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7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7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7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7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7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7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47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47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47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47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8" grpId="0" build="p"/>
      <p:bldP spid="147468" grpI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908538" y="1290638"/>
            <a:ext cx="7315200" cy="1815882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2800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C00000"/>
                </a:solidFill>
                <a:cs typeface="Times New Roman" panose="02020603050405020304" pitchFamily="18" charset="0"/>
              </a:rPr>
              <a:t> 3: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Chọn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cụm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từ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ở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bài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tập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2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làm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đề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tài</a:t>
            </a:r>
            <a:r>
              <a:rPr lang="en-US" sz="2800" b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en-US" sz="2800" b="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2800" b="0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(M</a:t>
            </a:r>
            <a:r>
              <a:rPr 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: </a:t>
            </a:r>
            <a:r>
              <a:rPr 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phủ</a:t>
            </a:r>
            <a:r>
              <a:rPr 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xanh</a:t>
            </a:r>
            <a:r>
              <a:rPr 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đồi</a:t>
            </a:r>
            <a:r>
              <a:rPr 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trọc</a:t>
            </a:r>
            <a:r>
              <a:rPr lang="en-US" sz="2800" b="0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), </a:t>
            </a:r>
            <a:r>
              <a:rPr lang="en-US" sz="2800" b="0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em</a:t>
            </a:r>
            <a:r>
              <a:rPr lang="en-US" sz="2800" b="0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hãy</a:t>
            </a:r>
            <a:r>
              <a:rPr 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viết</a:t>
            </a:r>
            <a:r>
              <a:rPr 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đoạn</a:t>
            </a:r>
            <a:r>
              <a:rPr 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văn</a:t>
            </a:r>
            <a:r>
              <a:rPr 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khoảng</a:t>
            </a:r>
            <a:r>
              <a:rPr 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5 </a:t>
            </a:r>
            <a:r>
              <a:rPr 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câu</a:t>
            </a:r>
            <a:r>
              <a:rPr 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về</a:t>
            </a:r>
            <a:r>
              <a:rPr 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đề</a:t>
            </a:r>
            <a:r>
              <a:rPr 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tài</a:t>
            </a:r>
            <a:r>
              <a:rPr 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đó</a:t>
            </a:r>
            <a:endParaRPr lang="en-US" sz="2800" b="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505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gíc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457200" y="4572000"/>
            <a:ext cx="8229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gíc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chủa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hay.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6" name="Text Box 32"/>
          <p:cNvSpPr txBox="1">
            <a:spLocks noChangeArrowheads="1"/>
          </p:cNvSpPr>
          <p:nvPr/>
        </p:nvSpPr>
        <p:spPr bwMode="auto">
          <a:xfrm>
            <a:off x="685800" y="1752600"/>
            <a:ext cx="8077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0" dirty="0">
                <a:cs typeface="Times New Roman" panose="02020603050405020304" pitchFamily="18" charset="0"/>
              </a:rPr>
              <a:t>    </a:t>
            </a:r>
            <a:r>
              <a:rPr lang="en-US" sz="2800" b="0" dirty="0" err="1">
                <a:solidFill>
                  <a:srgbClr val="C00000"/>
                </a:solidFill>
                <a:cs typeface="Times New Roman" panose="02020603050405020304" pitchFamily="18" charset="0"/>
              </a:rPr>
              <a:t>Bài</a:t>
            </a:r>
            <a:r>
              <a:rPr lang="en-US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 1/126 </a:t>
            </a:r>
            <a:r>
              <a:rPr lang="en-US" sz="2800" b="0" dirty="0">
                <a:cs typeface="Times New Roman" panose="02020603050405020304" pitchFamily="18" charset="0"/>
              </a:rPr>
              <a:t>: </a:t>
            </a:r>
            <a:r>
              <a:rPr lang="pt-BR" sz="2800" b="0" dirty="0" smtClean="0"/>
              <a:t>Qua đoạn văn sau, em hiểu</a:t>
            </a:r>
            <a:r>
              <a:rPr lang="en-US" sz="2800" b="0" dirty="0" smtClean="0">
                <a:cs typeface="Times New Roman" panose="02020603050405020304" pitchFamily="18" charset="0"/>
              </a:rPr>
              <a:t>: </a:t>
            </a:r>
            <a:r>
              <a:rPr lang="en-US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“ </a:t>
            </a:r>
            <a:r>
              <a:rPr lang="en-US" sz="2800" b="0" dirty="0" err="1">
                <a:solidFill>
                  <a:srgbClr val="C00000"/>
                </a:solidFill>
                <a:cs typeface="Times New Roman" panose="02020603050405020304" pitchFamily="18" charset="0"/>
              </a:rPr>
              <a:t>khu</a:t>
            </a:r>
            <a:r>
              <a:rPr lang="en-US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anose="02020603050405020304" pitchFamily="18" charset="0"/>
              </a:rPr>
              <a:t>bảo</a:t>
            </a:r>
            <a:r>
              <a:rPr lang="en-US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tồn</a:t>
            </a:r>
            <a:r>
              <a:rPr lang="en-US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anose="02020603050405020304" pitchFamily="18" charset="0"/>
              </a:rPr>
              <a:t>đa</a:t>
            </a:r>
            <a:r>
              <a:rPr lang="en-US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anose="02020603050405020304" pitchFamily="18" charset="0"/>
              </a:rPr>
              <a:t>dạng</a:t>
            </a:r>
            <a:r>
              <a:rPr lang="en-US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anose="02020603050405020304" pitchFamily="18" charset="0"/>
              </a:rPr>
              <a:t>sinh</a:t>
            </a:r>
            <a:r>
              <a:rPr lang="en-US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anose="02020603050405020304" pitchFamily="18" charset="0"/>
              </a:rPr>
              <a:t>học</a:t>
            </a:r>
            <a:r>
              <a:rPr lang="en-US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anose="02020603050405020304" pitchFamily="18" charset="0"/>
              </a:rPr>
              <a:t>là</a:t>
            </a:r>
            <a:r>
              <a:rPr lang="en-US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anose="02020603050405020304" pitchFamily="18" charset="0"/>
              </a:rPr>
              <a:t>gì</a:t>
            </a:r>
            <a:r>
              <a:rPr lang="en-US" sz="2800" b="0" dirty="0">
                <a:solidFill>
                  <a:srgbClr val="C00000"/>
                </a:solidFill>
                <a:cs typeface="Times New Roman" panose="02020603050405020304" pitchFamily="18" charset="0"/>
              </a:rPr>
              <a:t>?”</a:t>
            </a:r>
            <a:endParaRPr lang="en-US" sz="2800" b="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2257" name="Text Box 33"/>
          <p:cNvSpPr txBox="1">
            <a:spLocks noChangeArrowheads="1"/>
          </p:cNvSpPr>
          <p:nvPr/>
        </p:nvSpPr>
        <p:spPr bwMode="auto">
          <a:xfrm>
            <a:off x="609600" y="2438400"/>
            <a:ext cx="800100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en-US" sz="2800" b="0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2800" b="0" dirty="0">
                <a:cs typeface="Times New Roman" panose="02020603050405020304" pitchFamily="18" charset="0"/>
              </a:rPr>
              <a:t>     </a:t>
            </a:r>
            <a:r>
              <a:rPr lang="en-US" sz="2800" b="0" dirty="0" err="1">
                <a:cs typeface="Times New Roman" panose="02020603050405020304" pitchFamily="18" charset="0"/>
              </a:rPr>
              <a:t>Rừng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nguyên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sinh</a:t>
            </a:r>
            <a:r>
              <a:rPr lang="en-US" sz="2800" b="0" dirty="0">
                <a:cs typeface="Times New Roman" panose="02020603050405020304" pitchFamily="18" charset="0"/>
              </a:rPr>
              <a:t> Nam </a:t>
            </a:r>
            <a:r>
              <a:rPr lang="en-US" sz="2800" b="0" dirty="0" err="1">
                <a:cs typeface="Times New Roman" panose="02020603050405020304" pitchFamily="18" charset="0"/>
              </a:rPr>
              <a:t>Cát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Tiên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là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khu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bảo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tồn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đa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dạng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sinh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học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với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ít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nhất</a:t>
            </a:r>
            <a:r>
              <a:rPr lang="en-US" sz="2800" b="0" dirty="0">
                <a:cs typeface="Times New Roman" panose="02020603050405020304" pitchFamily="18" charset="0"/>
              </a:rPr>
              <a:t> 55 </a:t>
            </a:r>
            <a:r>
              <a:rPr lang="en-US" sz="2800" b="0" dirty="0" err="1">
                <a:cs typeface="Times New Roman" panose="02020603050405020304" pitchFamily="18" charset="0"/>
              </a:rPr>
              <a:t>loài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động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vật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có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vú</a:t>
            </a:r>
            <a:r>
              <a:rPr lang="en-US" sz="2800" b="0" dirty="0">
                <a:cs typeface="Times New Roman" panose="02020603050405020304" pitchFamily="18" charset="0"/>
              </a:rPr>
              <a:t> ,</a:t>
            </a:r>
            <a:r>
              <a:rPr lang="en-US" sz="2800" b="0" dirty="0" err="1">
                <a:cs typeface="Times New Roman" panose="02020603050405020304" pitchFamily="18" charset="0"/>
              </a:rPr>
              <a:t>hơn</a:t>
            </a:r>
            <a:r>
              <a:rPr lang="en-US" sz="2800" b="0" dirty="0">
                <a:cs typeface="Times New Roman" panose="02020603050405020304" pitchFamily="18" charset="0"/>
              </a:rPr>
              <a:t> 300 </a:t>
            </a:r>
            <a:r>
              <a:rPr lang="en-US" sz="2800" b="0" dirty="0" err="1">
                <a:cs typeface="Times New Roman" panose="02020603050405020304" pitchFamily="18" charset="0"/>
              </a:rPr>
              <a:t>loài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chim</a:t>
            </a:r>
            <a:r>
              <a:rPr lang="en-US" sz="2800" b="0" dirty="0">
                <a:cs typeface="Times New Roman" panose="02020603050405020304" pitchFamily="18" charset="0"/>
              </a:rPr>
              <a:t> ,40 </a:t>
            </a:r>
            <a:r>
              <a:rPr lang="en-US" sz="2800" b="0" dirty="0" err="1">
                <a:cs typeface="Times New Roman" panose="02020603050405020304" pitchFamily="18" charset="0"/>
              </a:rPr>
              <a:t>loài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bò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sát</a:t>
            </a:r>
            <a:r>
              <a:rPr lang="en-US" sz="2800" b="0" dirty="0">
                <a:cs typeface="Times New Roman" panose="02020603050405020304" pitchFamily="18" charset="0"/>
              </a:rPr>
              <a:t> ,</a:t>
            </a:r>
            <a:r>
              <a:rPr lang="en-US" sz="2800" b="0" dirty="0" err="1">
                <a:cs typeface="Times New Roman" panose="02020603050405020304" pitchFamily="18" charset="0"/>
              </a:rPr>
              <a:t>rất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nhiều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loài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lưỡng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cư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cá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nước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ngọt</a:t>
            </a:r>
            <a:r>
              <a:rPr lang="en-US" sz="2800" b="0" dirty="0">
                <a:cs typeface="Times New Roman" panose="02020603050405020304" pitchFamily="18" charset="0"/>
              </a:rPr>
              <a:t>…</a:t>
            </a:r>
            <a:r>
              <a:rPr lang="en-US" sz="2800" b="0" dirty="0" err="1">
                <a:cs typeface="Times New Roman" panose="02020603050405020304" pitchFamily="18" charset="0"/>
              </a:rPr>
              <a:t>Thảm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thực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vật</a:t>
            </a:r>
            <a:r>
              <a:rPr lang="en-US" sz="2800" b="0" dirty="0">
                <a:cs typeface="Times New Roman" panose="02020603050405020304" pitchFamily="18" charset="0"/>
              </a:rPr>
              <a:t> ở </a:t>
            </a:r>
            <a:r>
              <a:rPr lang="en-US" sz="2800" b="0" dirty="0" err="1">
                <a:cs typeface="Times New Roman" panose="02020603050405020304" pitchFamily="18" charset="0"/>
              </a:rPr>
              <a:t>đây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rất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phong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phú</a:t>
            </a:r>
            <a:r>
              <a:rPr lang="en-US" sz="2800" b="0" dirty="0">
                <a:cs typeface="Times New Roman" panose="02020603050405020304" pitchFamily="18" charset="0"/>
              </a:rPr>
              <a:t> . </a:t>
            </a:r>
            <a:r>
              <a:rPr lang="en-US" sz="2800" b="0" dirty="0" err="1">
                <a:cs typeface="Times New Roman" panose="02020603050405020304" pitchFamily="18" charset="0"/>
              </a:rPr>
              <a:t>Hàng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trăm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loại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cây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khác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nhau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làm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thành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các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loại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rừng</a:t>
            </a:r>
            <a:r>
              <a:rPr lang="en-US" sz="2800" b="0" dirty="0">
                <a:cs typeface="Times New Roman" panose="02020603050405020304" pitchFamily="18" charset="0"/>
              </a:rPr>
              <a:t> :</a:t>
            </a:r>
            <a:r>
              <a:rPr lang="en-US" sz="2800" b="0" dirty="0" err="1">
                <a:cs typeface="Times New Roman" panose="02020603050405020304" pitchFamily="18" charset="0"/>
              </a:rPr>
              <a:t>rừng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thường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xanh</a:t>
            </a:r>
            <a:r>
              <a:rPr lang="en-US" sz="2800" b="0" dirty="0">
                <a:cs typeface="Times New Roman" panose="02020603050405020304" pitchFamily="18" charset="0"/>
              </a:rPr>
              <a:t> , </a:t>
            </a:r>
            <a:r>
              <a:rPr lang="en-US" sz="2800" b="0" dirty="0" err="1">
                <a:cs typeface="Times New Roman" panose="02020603050405020304" pitchFamily="18" charset="0"/>
              </a:rPr>
              <a:t>rừng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bán</a:t>
            </a:r>
            <a:r>
              <a:rPr lang="en-US" sz="2800" b="0" dirty="0">
                <a:cs typeface="Times New Roman" panose="02020603050405020304" pitchFamily="18" charset="0"/>
              </a:rPr>
              <a:t>  </a:t>
            </a:r>
            <a:r>
              <a:rPr lang="en-US" sz="2800" b="0" dirty="0" err="1">
                <a:cs typeface="Times New Roman" panose="02020603050405020304" pitchFamily="18" charset="0"/>
              </a:rPr>
              <a:t>thường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xanh</a:t>
            </a:r>
            <a:r>
              <a:rPr lang="en-US" sz="2800" b="0" dirty="0"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cs typeface="Times New Roman" panose="02020603050405020304" pitchFamily="18" charset="0"/>
              </a:rPr>
              <a:t>rừng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tre</a:t>
            </a:r>
            <a:r>
              <a:rPr lang="en-US" sz="2800" b="0" dirty="0">
                <a:cs typeface="Times New Roman" panose="02020603050405020304" pitchFamily="18" charset="0"/>
              </a:rPr>
              <a:t> , </a:t>
            </a:r>
            <a:r>
              <a:rPr lang="en-US" sz="2800" b="0" dirty="0" err="1">
                <a:cs typeface="Times New Roman" panose="02020603050405020304" pitchFamily="18" charset="0"/>
              </a:rPr>
              <a:t>rừng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hỗn</a:t>
            </a:r>
            <a:r>
              <a:rPr lang="en-US" sz="2800" b="0" dirty="0"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cs typeface="Times New Roman" panose="02020603050405020304" pitchFamily="18" charset="0"/>
              </a:rPr>
              <a:t>hợp</a:t>
            </a:r>
            <a:r>
              <a:rPr lang="en-US" sz="2800" b="0" dirty="0">
                <a:cs typeface="Times New Roman" panose="02020603050405020304" pitchFamily="18" charset="0"/>
              </a:rPr>
              <a:t>.</a:t>
            </a:r>
            <a:endParaRPr lang="en-US" sz="2800" b="0" dirty="0">
              <a:cs typeface="Times New Roman" panose="02020603050405020304" pitchFamily="18" charset="0"/>
            </a:endParaRPr>
          </a:p>
        </p:txBody>
      </p:sp>
      <p:sp>
        <p:nvSpPr>
          <p:cNvPr id="52264" name="Line 40"/>
          <p:cNvSpPr>
            <a:spLocks noChangeShapeType="1"/>
          </p:cNvSpPr>
          <p:nvPr/>
        </p:nvSpPr>
        <p:spPr bwMode="auto">
          <a:xfrm>
            <a:off x="1143000" y="3352800"/>
            <a:ext cx="2590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65" name="Line 41"/>
          <p:cNvSpPr>
            <a:spLocks noChangeShapeType="1"/>
          </p:cNvSpPr>
          <p:nvPr/>
        </p:nvSpPr>
        <p:spPr bwMode="auto">
          <a:xfrm>
            <a:off x="6248400" y="4191000"/>
            <a:ext cx="1828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66" name="Line 42"/>
          <p:cNvSpPr>
            <a:spLocks noChangeShapeType="1"/>
          </p:cNvSpPr>
          <p:nvPr/>
        </p:nvSpPr>
        <p:spPr bwMode="auto">
          <a:xfrm>
            <a:off x="762000" y="5486400"/>
            <a:ext cx="25146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67" name="Line 43"/>
          <p:cNvSpPr>
            <a:spLocks noChangeShapeType="1"/>
          </p:cNvSpPr>
          <p:nvPr/>
        </p:nvSpPr>
        <p:spPr bwMode="auto">
          <a:xfrm>
            <a:off x="4267200" y="5486400"/>
            <a:ext cx="2362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6" grpId="0"/>
      <p:bldP spid="52257" grpId="0"/>
      <p:bldP spid="52264" grpId="0" animBg="1"/>
      <p:bldP spid="52265" grpId="0" animBg="1"/>
      <p:bldP spid="52266" grpId="0" animBg="1"/>
      <p:bldP spid="5226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6" name="Text Box 14"/>
          <p:cNvSpPr txBox="1">
            <a:spLocks noChangeArrowheads="1"/>
          </p:cNvSpPr>
          <p:nvPr/>
        </p:nvSpPr>
        <p:spPr bwMode="auto">
          <a:xfrm>
            <a:off x="464504" y="1143000"/>
            <a:ext cx="8153400" cy="260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600" i="1" dirty="0" err="1">
                <a:solidFill>
                  <a:srgbClr val="C00000"/>
                </a:solidFill>
              </a:rPr>
              <a:t>Cùng</a:t>
            </a:r>
            <a:r>
              <a:rPr lang="en-US" sz="6600" i="1" dirty="0">
                <a:solidFill>
                  <a:srgbClr val="C00000"/>
                </a:solidFill>
              </a:rPr>
              <a:t> </a:t>
            </a:r>
            <a:r>
              <a:rPr lang="en-US" sz="6600" i="1" dirty="0" err="1">
                <a:solidFill>
                  <a:srgbClr val="C00000"/>
                </a:solidFill>
              </a:rPr>
              <a:t>chung</a:t>
            </a:r>
            <a:r>
              <a:rPr lang="en-US" sz="6600" i="1" dirty="0">
                <a:solidFill>
                  <a:srgbClr val="C00000"/>
                </a:solidFill>
              </a:rPr>
              <a:t> </a:t>
            </a:r>
            <a:r>
              <a:rPr lang="en-US" sz="6600" i="1" dirty="0" err="1">
                <a:solidFill>
                  <a:srgbClr val="C00000"/>
                </a:solidFill>
              </a:rPr>
              <a:t>tay</a:t>
            </a:r>
            <a:r>
              <a:rPr lang="en-US" sz="6600" i="1" dirty="0">
                <a:solidFill>
                  <a:srgbClr val="C00000"/>
                </a:solidFill>
              </a:rPr>
              <a:t> </a:t>
            </a:r>
            <a:endParaRPr lang="en-US" sz="6600" i="1" dirty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6600" i="1" dirty="0" err="1">
                <a:solidFill>
                  <a:srgbClr val="C00000"/>
                </a:solidFill>
              </a:rPr>
              <a:t>bảo</a:t>
            </a:r>
            <a:r>
              <a:rPr lang="en-US" sz="6600" i="1" dirty="0">
                <a:solidFill>
                  <a:srgbClr val="C00000"/>
                </a:solidFill>
              </a:rPr>
              <a:t> </a:t>
            </a:r>
            <a:r>
              <a:rPr lang="en-US" sz="6600" i="1" dirty="0" err="1">
                <a:solidFill>
                  <a:srgbClr val="C00000"/>
                </a:solidFill>
              </a:rPr>
              <a:t>vệ</a:t>
            </a:r>
            <a:r>
              <a:rPr lang="en-US" sz="6600" i="1" dirty="0">
                <a:solidFill>
                  <a:srgbClr val="C00000"/>
                </a:solidFill>
              </a:rPr>
              <a:t> </a:t>
            </a:r>
            <a:r>
              <a:rPr lang="en-US" sz="6600" i="1" dirty="0" err="1">
                <a:solidFill>
                  <a:srgbClr val="C00000"/>
                </a:solidFill>
              </a:rPr>
              <a:t>môi</a:t>
            </a:r>
            <a:r>
              <a:rPr lang="en-US" sz="6600" i="1" dirty="0">
                <a:solidFill>
                  <a:srgbClr val="C00000"/>
                </a:solidFill>
              </a:rPr>
              <a:t> </a:t>
            </a:r>
            <a:r>
              <a:rPr lang="en-US" sz="6600" i="1" dirty="0" err="1">
                <a:solidFill>
                  <a:srgbClr val="C00000"/>
                </a:solidFill>
              </a:rPr>
              <a:t>trường</a:t>
            </a:r>
            <a:r>
              <a:rPr lang="en-US" sz="6600" i="1" dirty="0">
                <a:solidFill>
                  <a:srgbClr val="C00000"/>
                </a:solidFill>
              </a:rPr>
              <a:t>.</a:t>
            </a:r>
            <a:endParaRPr lang="en-US" sz="66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0"/>
          <p:cNvSpPr txBox="1">
            <a:spLocks noChangeArrowheads="1"/>
          </p:cNvSpPr>
          <p:nvPr/>
        </p:nvSpPr>
        <p:spPr bwMode="auto">
          <a:xfrm>
            <a:off x="3971290" y="115307"/>
            <a:ext cx="4448810" cy="34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b="0">
              <a:cs typeface="Times New Roman" panose="02020603050405020304" pitchFamily="18" charset="0"/>
            </a:endParaRPr>
          </a:p>
        </p:txBody>
      </p:sp>
      <p:sp>
        <p:nvSpPr>
          <p:cNvPr id="7171" name="Text Box 23"/>
          <p:cNvSpPr txBox="1">
            <a:spLocks noChangeArrowheads="1"/>
          </p:cNvSpPr>
          <p:nvPr/>
        </p:nvSpPr>
        <p:spPr bwMode="auto">
          <a:xfrm>
            <a:off x="3926204" y="-189493"/>
            <a:ext cx="4951095" cy="34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b="0">
              <a:cs typeface="Times New Roman" panose="02020603050405020304" pitchFamily="18" charset="0"/>
            </a:endParaRPr>
          </a:p>
        </p:txBody>
      </p:sp>
      <p:sp>
        <p:nvSpPr>
          <p:cNvPr id="7172" name="Text Box 25"/>
          <p:cNvSpPr txBox="1">
            <a:spLocks noChangeArrowheads="1"/>
          </p:cNvSpPr>
          <p:nvPr/>
        </p:nvSpPr>
        <p:spPr bwMode="auto">
          <a:xfrm>
            <a:off x="3262630" y="5373107"/>
            <a:ext cx="5309870" cy="34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b="0">
              <a:cs typeface="Times New Roman" panose="02020603050405020304" pitchFamily="18" charset="0"/>
            </a:endParaRPr>
          </a:p>
        </p:txBody>
      </p:sp>
      <p:pic>
        <p:nvPicPr>
          <p:cNvPr id="7173" name="Picture 75" descr="cat tien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3475"/>
            <a:ext cx="8610600" cy="588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32" name="Rectangle 76"/>
          <p:cNvSpPr>
            <a:spLocks noChangeArrowheads="1"/>
          </p:cNvSpPr>
          <p:nvPr/>
        </p:nvSpPr>
        <p:spPr bwMode="auto">
          <a:xfrm>
            <a:off x="518160" y="5799667"/>
            <a:ext cx="7749540" cy="107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3" name="Group 55"/>
          <p:cNvGrpSpPr/>
          <p:nvPr/>
        </p:nvGrpSpPr>
        <p:grpSpPr bwMode="auto">
          <a:xfrm>
            <a:off x="152400" y="222738"/>
            <a:ext cx="8839200" cy="5715000"/>
            <a:chOff x="3039" y="2523"/>
            <a:chExt cx="2495" cy="1611"/>
          </a:xfrm>
        </p:grpSpPr>
        <p:pic>
          <p:nvPicPr>
            <p:cNvPr id="8196" name="Picture 56" descr="VIEWS04"/>
            <p:cNvPicPr>
              <a:picLocks noChangeAspect="1" noChangeArrowheads="1"/>
            </p:cNvPicPr>
            <p:nvPr/>
          </p:nvPicPr>
          <p:blipFill>
            <a:blip r:embed="rId1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" y="2523"/>
              <a:ext cx="2495" cy="1611"/>
            </a:xfrm>
            <a:prstGeom prst="rect">
              <a:avLst/>
            </a:prstGeom>
            <a:noFill/>
            <a:ln w="3810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197" name="Text Box 57"/>
            <p:cNvSpPr txBox="1">
              <a:spLocks noChangeArrowheads="1"/>
            </p:cNvSpPr>
            <p:nvPr/>
          </p:nvSpPr>
          <p:spPr bwMode="auto">
            <a:xfrm>
              <a:off x="3447" y="3783"/>
              <a:ext cx="1950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80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457200" y="5715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0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b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"/>
          <p:cNvSpPr txBox="1">
            <a:spLocks noChangeArrowheads="1"/>
          </p:cNvSpPr>
          <p:nvPr/>
        </p:nvSpPr>
        <p:spPr bwMode="auto">
          <a:xfrm>
            <a:off x="2590800" y="990600"/>
            <a:ext cx="42672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MỘT SỐ LOÀI  LƯỠNG CƯ</a:t>
            </a:r>
            <a:endParaRPr lang="en-US" sz="240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4501" name="Picture 53" descr="imagesCAUSL2H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/>
          <a:stretch>
            <a:fillRect/>
          </a:stretch>
        </p:blipFill>
        <p:spPr bwMode="auto">
          <a:xfrm>
            <a:off x="6248400" y="4191000"/>
            <a:ext cx="2405063" cy="2438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4502" name="Picture 54" descr="imagesCAQBLV0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2438400" cy="228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03" name="Picture 55" descr="imagesCAJ6A48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2438400" cy="228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04" name="Picture 56" descr="imagesCAVGEL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2514600" cy="2438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05" name="Picture 57" descr="imagesCAH3TTJ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1000"/>
            <a:ext cx="2466975" cy="2438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06" name="Picture 58" descr="imagesCARK0TI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2514600" cy="228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0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0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0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0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457200" y="60198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b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27" descr="rung rung l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20" name="Group 28"/>
          <p:cNvGrpSpPr/>
          <p:nvPr/>
        </p:nvGrpSpPr>
        <p:grpSpPr bwMode="auto">
          <a:xfrm>
            <a:off x="4800600" y="0"/>
            <a:ext cx="4716463" cy="6019800"/>
            <a:chOff x="158" y="2546"/>
            <a:chExt cx="2971" cy="1565"/>
          </a:xfrm>
        </p:grpSpPr>
        <p:pic>
          <p:nvPicPr>
            <p:cNvPr id="10245" name="Picture 29" descr="RUNG BAN T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546"/>
              <a:ext cx="2699" cy="1565"/>
            </a:xfrm>
            <a:prstGeom prst="rect">
              <a:avLst/>
            </a:prstGeom>
            <a:noFill/>
            <a:ln w="9525">
              <a:solidFill>
                <a:srgbClr val="66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46" name="Text Box 30"/>
            <p:cNvSpPr txBox="1">
              <a:spLocks noChangeArrowheads="1"/>
            </p:cNvSpPr>
            <p:nvPr/>
          </p:nvSpPr>
          <p:spPr bwMode="auto">
            <a:xfrm>
              <a:off x="272" y="3770"/>
              <a:ext cx="285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80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60" name="Group 4"/>
          <p:cNvGrpSpPr/>
          <p:nvPr/>
        </p:nvGrpSpPr>
        <p:grpSpPr bwMode="auto">
          <a:xfrm>
            <a:off x="152400" y="2984500"/>
            <a:ext cx="4267200" cy="2700337"/>
            <a:chOff x="295" y="2364"/>
            <a:chExt cx="2540" cy="1701"/>
          </a:xfrm>
        </p:grpSpPr>
        <p:pic>
          <p:nvPicPr>
            <p:cNvPr id="11285" name="Picture 5" descr="ES256001"/>
            <p:cNvPicPr>
              <a:picLocks noChangeAspect="1" noChangeArrowheads="1"/>
            </p:cNvPicPr>
            <p:nvPr/>
          </p:nvPicPr>
          <p:blipFill>
            <a:blip r:embed="rId1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364"/>
              <a:ext cx="2540" cy="1701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86" name="Text Box 6"/>
            <p:cNvSpPr txBox="1">
              <a:spLocks noChangeArrowheads="1"/>
            </p:cNvSpPr>
            <p:nvPr/>
          </p:nvSpPr>
          <p:spPr bwMode="auto">
            <a:xfrm>
              <a:off x="979" y="3579"/>
              <a:ext cx="608" cy="333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C00000"/>
                  </a:solidFill>
                  <a:cs typeface="Times New Roman" panose="02020603050405020304" pitchFamily="18" charset="0"/>
                </a:rPr>
                <a:t>H</a:t>
              </a:r>
              <a:r>
                <a:rPr lang="en-US" sz="2800">
                  <a:solidFill>
                    <a:srgbClr val="C00000"/>
                  </a:solidFill>
                  <a:cs typeface="Times New Roman" panose="02020603050405020304" pitchFamily="18" charset="0"/>
                </a:rPr>
                <a:t>ổ</a:t>
              </a:r>
              <a:endParaRPr lang="en-US" sz="280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96263" name="Group 7"/>
          <p:cNvGrpSpPr/>
          <p:nvPr/>
        </p:nvGrpSpPr>
        <p:grpSpPr bwMode="auto">
          <a:xfrm>
            <a:off x="152400" y="731837"/>
            <a:ext cx="4267200" cy="2200275"/>
            <a:chOff x="317" y="935"/>
            <a:chExt cx="2518" cy="1361"/>
          </a:xfrm>
        </p:grpSpPr>
        <p:pic>
          <p:nvPicPr>
            <p:cNvPr id="11283" name="Picture 8" descr="LAND01"/>
            <p:cNvPicPr>
              <a:picLocks noChangeAspect="1" noChangeArrowheads="1"/>
            </p:cNvPicPr>
            <p:nvPr/>
          </p:nvPicPr>
          <p:blipFill>
            <a:blip r:embed="rId2">
              <a:lum bright="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" y="935"/>
              <a:ext cx="2518" cy="1338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84" name="Text Box 9"/>
            <p:cNvSpPr txBox="1">
              <a:spLocks noChangeArrowheads="1"/>
            </p:cNvSpPr>
            <p:nvPr/>
          </p:nvSpPr>
          <p:spPr bwMode="auto">
            <a:xfrm>
              <a:off x="954" y="1969"/>
              <a:ext cx="815" cy="327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rgbClr val="C00000"/>
                  </a:solidFill>
                  <a:cs typeface="Times New Roman" panose="02020603050405020304" pitchFamily="18" charset="0"/>
                </a:rPr>
                <a:t>Khỉ</a:t>
              </a:r>
              <a:endParaRPr lang="en-US" sz="280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3282950" y="-762000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800" b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3429000" y="198437"/>
            <a:ext cx="20730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6269" name="Group 13"/>
          <p:cNvGrpSpPr/>
          <p:nvPr/>
        </p:nvGrpSpPr>
        <p:grpSpPr bwMode="auto">
          <a:xfrm>
            <a:off x="4572000" y="3014662"/>
            <a:ext cx="4414838" cy="2670175"/>
            <a:chOff x="2993" y="2364"/>
            <a:chExt cx="2541" cy="1682"/>
          </a:xfrm>
        </p:grpSpPr>
        <p:pic>
          <p:nvPicPr>
            <p:cNvPr id="11281" name="Picture 14" descr="hươ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" y="2364"/>
              <a:ext cx="2541" cy="168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82" name="Text Box 15"/>
            <p:cNvSpPr txBox="1">
              <a:spLocks noChangeArrowheads="1"/>
            </p:cNvSpPr>
            <p:nvPr/>
          </p:nvSpPr>
          <p:spPr bwMode="auto">
            <a:xfrm>
              <a:off x="3787" y="3634"/>
              <a:ext cx="154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C00000"/>
                  </a:solidFill>
                  <a:cs typeface="Times New Roman" panose="02020603050405020304" pitchFamily="18" charset="0"/>
                </a:rPr>
                <a:t>Hươu</a:t>
              </a:r>
              <a:endParaRPr lang="en-US" sz="280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96273" name="Group 17"/>
          <p:cNvGrpSpPr/>
          <p:nvPr/>
        </p:nvGrpSpPr>
        <p:grpSpPr bwMode="auto">
          <a:xfrm>
            <a:off x="4572000" y="731837"/>
            <a:ext cx="4419600" cy="2228850"/>
            <a:chOff x="3016" y="935"/>
            <a:chExt cx="2518" cy="1356"/>
          </a:xfrm>
        </p:grpSpPr>
        <p:pic>
          <p:nvPicPr>
            <p:cNvPr id="11279" name="Picture 18" descr="LAND04"/>
            <p:cNvPicPr>
              <a:picLocks noChangeAspect="1" noChangeArrowheads="1"/>
            </p:cNvPicPr>
            <p:nvPr/>
          </p:nvPicPr>
          <p:blipFill>
            <a:blip r:embed="rId4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935"/>
              <a:ext cx="2518" cy="133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80" name="Text Box 19"/>
            <p:cNvSpPr txBox="1">
              <a:spLocks noChangeArrowheads="1"/>
            </p:cNvSpPr>
            <p:nvPr/>
          </p:nvSpPr>
          <p:spPr bwMode="auto">
            <a:xfrm>
              <a:off x="3901" y="1969"/>
              <a:ext cx="907" cy="322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rgbClr val="C00000"/>
                  </a:solidFill>
                  <a:cs typeface="Times New Roman" panose="02020603050405020304" pitchFamily="18" charset="0"/>
                </a:rPr>
                <a:t>Voi</a:t>
              </a:r>
              <a:endParaRPr lang="en-US" sz="280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6" descr="05-su-tu-chau-Ph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276600" cy="2362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27" descr="V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3124200" cy="2286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28" descr="vnet_835438_images1738034_tegi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20667"/>
          <a:stretch>
            <a:fillRect/>
          </a:stretch>
        </p:blipFill>
        <p:spPr bwMode="auto">
          <a:xfrm>
            <a:off x="0" y="4648200"/>
            <a:ext cx="2743200" cy="2209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29" descr="Cheo-cheo-Nam-Du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48200"/>
            <a:ext cx="3276600" cy="2209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31" descr="Bao-hoa-m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124200" cy="2362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32" descr="bo-t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62200"/>
            <a:ext cx="3276600" cy="2286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33" descr="Cha-v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2743200" cy="2286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Text Box 34"/>
          <p:cNvSpPr txBox="1">
            <a:spLocks noChangeArrowheads="1"/>
          </p:cNvSpPr>
          <p:nvPr/>
        </p:nvSpPr>
        <p:spPr bwMode="auto">
          <a:xfrm>
            <a:off x="2971800" y="0"/>
            <a:ext cx="28956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ĐỘNG VẬT CÓ VÚ</a:t>
            </a:r>
            <a:endParaRPr lang="en-US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2298" name="Picture 53" descr="KH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2362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54" descr="kh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48200"/>
            <a:ext cx="3124200" cy="2209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479&quot;&gt;&lt;/object&gt;&lt;object type=&quot;2&quot; unique_id=&quot;10480&quot;&gt;&lt;object type=&quot;3&quot; unique_id=&quot;10481&quot;&gt;&lt;property id=&quot;20148&quot; value=&quot;5&quot;/&gt;&lt;property id=&quot;20300&quot; value=&quot;Slide 1&quot;/&gt;&lt;property id=&quot;20307&quot; value=&quot;257&quot;/&gt;&lt;/object&gt;&lt;object type=&quot;3&quot; unique_id=&quot;10482&quot;&gt;&lt;property id=&quot;20148&quot; value=&quot;5&quot;/&gt;&lt;property id=&quot;20300&quot; value=&quot;Slide 2&quot;/&gt;&lt;property id=&quot;20307&quot; value=&quot;258&quot;/&gt;&lt;/object&gt;&lt;object type=&quot;3&quot; unique_id=&quot;10483&quot;&gt;&lt;property id=&quot;20148&quot; value=&quot;5&quot;/&gt;&lt;property id=&quot;20300&quot; value=&quot;Slide 3&quot;/&gt;&lt;property id=&quot;20307&quot; value=&quot;259&quot;/&gt;&lt;/object&gt;&lt;object type=&quot;3&quot; unique_id=&quot;10484&quot;&gt;&lt;property id=&quot;20148&quot; value=&quot;5&quot;/&gt;&lt;property id=&quot;20300&quot; value=&quot;Slide 4&quot;/&gt;&lt;property id=&quot;20307&quot; value=&quot;260&quot;/&gt;&lt;/object&gt;&lt;object type=&quot;3&quot; unique_id=&quot;10485&quot;&gt;&lt;property id=&quot;20148&quot; value=&quot;5&quot;/&gt;&lt;property id=&quot;20300&quot; value=&quot;Slide 5&quot;/&gt;&lt;property id=&quot;20307&quot; value=&quot;261&quot;/&gt;&lt;/object&gt;&lt;object type=&quot;3&quot; unique_id=&quot;10486&quot;&gt;&lt;property id=&quot;20148&quot; value=&quot;5&quot;/&gt;&lt;property id=&quot;20300&quot; value=&quot;Slide 6&quot;/&gt;&lt;property id=&quot;20307&quot; value=&quot;262&quot;/&gt;&lt;/object&gt;&lt;object type=&quot;3&quot; unique_id=&quot;10487&quot;&gt;&lt;property id=&quot;20148&quot; value=&quot;5&quot;/&gt;&lt;property id=&quot;20300&quot; value=&quot;Slide 7&quot;/&gt;&lt;property id=&quot;20307&quot; value=&quot;263&quot;/&gt;&lt;/object&gt;&lt;object type=&quot;3&quot; unique_id=&quot;10488&quot;&gt;&lt;property id=&quot;20148&quot; value=&quot;5&quot;/&gt;&lt;property id=&quot;20300&quot; value=&quot;Slide 8&quot;/&gt;&lt;property id=&quot;20307&quot; value=&quot;264&quot;/&gt;&lt;/object&gt;&lt;object type=&quot;3&quot; unique_id=&quot;10489&quot;&gt;&lt;property id=&quot;20148&quot; value=&quot;5&quot;/&gt;&lt;property id=&quot;20300&quot; value=&quot;Slide 9&quot;/&gt;&lt;property id=&quot;20307&quot; value=&quot;265&quot;/&gt;&lt;/object&gt;&lt;object type=&quot;3&quot; unique_id=&quot;10490&quot;&gt;&lt;property id=&quot;20148&quot; value=&quot;5&quot;/&gt;&lt;property id=&quot;20300&quot; value=&quot;Slide 10&quot;/&gt;&lt;property id=&quot;20307&quot; value=&quot;266&quot;/&gt;&lt;/object&gt;&lt;object type=&quot;3&quot; unique_id=&quot;10491&quot;&gt;&lt;property id=&quot;20148&quot; value=&quot;5&quot;/&gt;&lt;property id=&quot;20300&quot; value=&quot;Slide 11&quot;/&gt;&lt;property id=&quot;20307&quot; value=&quot;267&quot;/&gt;&lt;/object&gt;&lt;object type=&quot;3&quot; unique_id=&quot;10492&quot;&gt;&lt;property id=&quot;20148&quot; value=&quot;5&quot;/&gt;&lt;property id=&quot;20300&quot; value=&quot;Slide 12&quot;/&gt;&lt;property id=&quot;20307&quot; value=&quot;268&quot;/&gt;&lt;/object&gt;&lt;object type=&quot;3&quot; unique_id=&quot;10493&quot;&gt;&lt;property id=&quot;20148&quot; value=&quot;5&quot;/&gt;&lt;property id=&quot;20300&quot; value=&quot;Slide 13&quot;/&gt;&lt;property id=&quot;20307&quot; value=&quot;269&quot;/&gt;&lt;/object&gt;&lt;object type=&quot;3&quot; unique_id=&quot;10494&quot;&gt;&lt;property id=&quot;20148&quot; value=&quot;5&quot;/&gt;&lt;property id=&quot;20300&quot; value=&quot;Slide 14&quot;/&gt;&lt;property id=&quot;20307&quot; value=&quot;270&quot;/&gt;&lt;/object&gt;&lt;object type=&quot;3&quot; unique_id=&quot;10495&quot;&gt;&lt;property id=&quot;20148&quot; value=&quot;5&quot;/&gt;&lt;property id=&quot;20300&quot; value=&quot;Slide 15&quot;/&gt;&lt;property id=&quot;20307&quot; value=&quot;271&quot;/&gt;&lt;/object&gt;&lt;object type=&quot;3&quot; unique_id=&quot;10496&quot;&gt;&lt;property id=&quot;20148&quot; value=&quot;5&quot;/&gt;&lt;property id=&quot;20300&quot; value=&quot;Slide 16&quot;/&gt;&lt;property id=&quot;20307&quot; value=&quot;272&quot;/&gt;&lt;/object&gt;&lt;object type=&quot;3&quot; unique_id=&quot;10497&quot;&gt;&lt;property id=&quot;20148&quot; value=&quot;5&quot;/&gt;&lt;property id=&quot;20300&quot; value=&quot;Slide 17&quot;/&gt;&lt;property id=&quot;20307&quot; value=&quot;273&quot;/&gt;&lt;/object&gt;&lt;object type=&quot;3&quot; unique_id=&quot;10498&quot;&gt;&lt;property id=&quot;20148&quot; value=&quot;5&quot;/&gt;&lt;property id=&quot;20300&quot; value=&quot;Slide 18 - &amp;quot;Các hoạt động phá hoại môi trường&amp;quot;&quot;/&gt;&lt;property id=&quot;20307&quot; value=&quot;274&quot;/&gt;&lt;/object&gt;&lt;object type=&quot;3&quot; unique_id=&quot;10499&quot;&gt;&lt;property id=&quot;20148&quot; value=&quot;5&quot;/&gt;&lt;property id=&quot;20300&quot; value=&quot;Slide 19 - &amp;quot;Các hoạt động phá hoại môi trường&amp;quot;&quot;/&gt;&lt;property id=&quot;20307&quot; value=&quot;275&quot;/&gt;&lt;/object&gt;&lt;object type=&quot;3&quot; unique_id=&quot;10500&quot;&gt;&lt;property id=&quot;20148&quot; value=&quot;5&quot;/&gt;&lt;property id=&quot;20300&quot; value=&quot;Slide 20 - &amp;quot;Các hoạt động phá hoại môi trường&amp;quot;&quot;/&gt;&lt;property id=&quot;20307&quot; value=&quot;276&quot;/&gt;&lt;/object&gt;&lt;object type=&quot;3&quot; unique_id=&quot;10501&quot;&gt;&lt;property id=&quot;20148&quot; value=&quot;5&quot;/&gt;&lt;property id=&quot;20300&quot; value=&quot;Slide 21 - &amp;quot;Các hoạt động phá hoại môi trường&amp;quot;&quot;/&gt;&lt;property id=&quot;20307&quot; value=&quot;277&quot;/&gt;&lt;/object&gt;&lt;object type=&quot;3&quot; unique_id=&quot;10502&quot;&gt;&lt;property id=&quot;20148&quot; value=&quot;5&quot;/&gt;&lt;property id=&quot;20300&quot; value=&quot;Slide 22 - &amp;quot;Hậu quả của sự phá hoại môi trường&amp;quot;&quot;/&gt;&lt;property id=&quot;20307&quot; value=&quot;278&quot;/&gt;&lt;/object&gt;&lt;object type=&quot;3&quot; unique_id=&quot;10503&quot;&gt;&lt;property id=&quot;20148&quot; value=&quot;5&quot;/&gt;&lt;property id=&quot;20300&quot; value=&quot;Slide 23 - &amp;quot;Hoạt động bảo vệ môi trường&amp;quot;&quot;/&gt;&lt;property id=&quot;20307&quot; value=&quot;279&quot;/&gt;&lt;/object&gt;&lt;object type=&quot;3&quot; unique_id=&quot;10504&quot;&gt;&lt;property id=&quot;20148&quot; value=&quot;5&quot;/&gt;&lt;property id=&quot;20300&quot; value=&quot;Slide 24 - &amp;quot;Phủ xanh đồi trọc&amp;quot;&quot;/&gt;&lt;property id=&quot;20307&quot; value=&quot;280&quot;/&gt;&lt;/object&gt;&lt;object type=&quot;3&quot; unique_id=&quot;10505&quot;&gt;&lt;property id=&quot;20148&quot; value=&quot;5&quot;/&gt;&lt;property id=&quot;20300&quot; value=&quot;Slide 25 - &amp;quot;Làm sạch môi trường&amp;quot;&quot;/&gt;&lt;property id=&quot;20307&quot; value=&quot;281&quot;/&gt;&lt;/object&gt;&lt;object type=&quot;3&quot; unique_id=&quot;10506&quot;&gt;&lt;property id=&quot;20148&quot; value=&quot;5&quot;/&gt;&lt;property id=&quot;20300&quot; value=&quot;Slide 26 - &amp;quot;Các hoạt động bảo vệ môi trường như : &amp;quot;&quot;/&gt;&lt;property id=&quot;20307&quot; value=&quot;282&quot;/&gt;&lt;/object&gt;&lt;object type=&quot;3&quot; unique_id=&quot;10507&quot;&gt;&lt;property id=&quot;20148&quot; value=&quot;5&quot;/&gt;&lt;property id=&quot;20300&quot; value=&quot;Slide 27&quot;/&gt;&lt;property id=&quot;20307&quot; value=&quot;283&quot;/&gt;&lt;/object&gt;&lt;object type=&quot;3&quot; unique_id=&quot;10508&quot;&gt;&lt;property id=&quot;20148&quot; value=&quot;5&quot;/&gt;&lt;property id=&quot;20300&quot; value=&quot;Slide 28&quot;/&gt;&lt;property id=&quot;20307&quot; value=&quot;284&quot;/&gt;&lt;/object&gt;&lt;object type=&quot;3&quot; unique_id=&quot;10509&quot;&gt;&lt;property id=&quot;20148&quot; value=&quot;5&quot;/&gt;&lt;property id=&quot;20300&quot; value=&quot;Slide 29&quot;/&gt;&lt;property id=&quot;20307&quot; value=&quot;285&quot;/&gt;&lt;/object&gt;&lt;object type=&quot;3&quot; unique_id=&quot;10510&quot;&gt;&lt;property id=&quot;20148&quot; value=&quot;5&quot;/&gt;&lt;property id=&quot;20300&quot; value=&quot;Slide 30&quot;/&gt;&lt;property id=&quot;20307&quot; value=&quot;286&quot;/&gt;&lt;/object&gt;&lt;/object&gt;&lt;/object&gt;&lt;/database&gt;"/>
  <p:tag name="SECTOMILLISECCONVERTED" val="1"/>
  <p:tag name="ARS_PPT_DBNAME" val="Tiếng Việt - Tuần 13 - LTVC - MRVT Bảo vệ môi trường[20190710093221951].md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4459</Words>
  <Application>WPS Presentation</Application>
  <PresentationFormat>On-screen Show (4:3)</PresentationFormat>
  <Paragraphs>176</Paragraphs>
  <Slides>30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2" baseType="lpstr">
      <vt:lpstr>Arial</vt:lpstr>
      <vt:lpstr>SimSun</vt:lpstr>
      <vt:lpstr>Wingdings</vt:lpstr>
      <vt:lpstr>HP001 4 hàng</vt:lpstr>
      <vt:lpstr>Calibri</vt:lpstr>
      <vt:lpstr>Times New Roman</vt:lpstr>
      <vt:lpstr>Times New Roman</vt:lpstr>
      <vt:lpstr>Segoe Print</vt:lpstr>
      <vt:lpstr>Microsoft YaHei</vt:lpstr>
      <vt:lpstr>Arial Unicode MS</vt:lpstr>
      <vt:lpstr>Tahoma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Các hoạt động phá hoại môi trường</vt:lpstr>
      <vt:lpstr>Các hoạt động phá hoại môi trường</vt:lpstr>
      <vt:lpstr>Các hoạt động phá hoại môi trường</vt:lpstr>
      <vt:lpstr>Các hoạt động phá hoại môi trường</vt:lpstr>
      <vt:lpstr>Hậu quả của sự phá hoại môi trường</vt:lpstr>
      <vt:lpstr>Hoạt động bảo vệ môi trường</vt:lpstr>
      <vt:lpstr>Phủ xanh đồi trọc</vt:lpstr>
      <vt:lpstr>Làm sạch môi trường</vt:lpstr>
      <vt:lpstr>Các hoạt động bảo vệ môi trường như :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THAMB</dc:creator>
  <cp:lastModifiedBy>Hiền Hiền</cp:lastModifiedBy>
  <cp:revision>7</cp:revision>
  <dcterms:created xsi:type="dcterms:W3CDTF">2016-11-22T06:16:00Z</dcterms:created>
  <dcterms:modified xsi:type="dcterms:W3CDTF">2021-03-03T03:55:08Z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