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83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6858000" type="screen4x3"/>
  <p:notesSz cx="6858000" cy="9144000"/>
  <p:custDataLst>
    <p:tags r:id="rId1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81" d="100"/>
          <a:sy n="81" d="100"/>
        </p:scale>
        <p:origin x="-18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9" Type="http://schemas.openxmlformats.org/officeDocument/2006/relationships/tags" Target="tags/tag1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9525" y="-3175"/>
            <a:ext cx="9153525" cy="68611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547813" y="1125538"/>
            <a:ext cx="6908800" cy="1082675"/>
          </a:xfrm>
        </p:spPr>
        <p:txBody>
          <a:bodyPr/>
          <a:lstStyle>
            <a:lvl1pPr algn="r"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en-US" altLang="zh-CN" noProof="0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7813" y="2351088"/>
            <a:ext cx="6913562" cy="1752600"/>
          </a:xfrm>
        </p:spPr>
        <p:txBody>
          <a:bodyPr/>
          <a:lstStyle>
            <a:lvl1pPr marL="0" indent="0" algn="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en-US" altLang="zh-CN" noProof="0" smtClean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512CF5C2-96CB-40B9-A01B-C8D652231F44}" type="datetimeFigureOut">
              <a:rPr lang="en-US" smtClean="0"/>
            </a:fld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706FDA28-CC9E-4B50-B986-E99B49AAF97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12CF5C2-96CB-40B9-A01B-C8D652231F4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06FDA28-CC9E-4B50-B986-E99B49AAF97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90500"/>
            <a:ext cx="2057400" cy="5937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90500"/>
            <a:ext cx="6019800" cy="5937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12CF5C2-96CB-40B9-A01B-C8D652231F4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06FDA28-CC9E-4B50-B986-E99B49AAF97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12CF5C2-96CB-40B9-A01B-C8D652231F4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06FDA28-CC9E-4B50-B986-E99B49AAF97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12CF5C2-96CB-40B9-A01B-C8D652231F4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06FDA28-CC9E-4B50-B986-E99B49AAF97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74750"/>
            <a:ext cx="40386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74750"/>
            <a:ext cx="40386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12CF5C2-96CB-40B9-A01B-C8D652231F4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06FDA28-CC9E-4B50-B986-E99B49AAF97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12CF5C2-96CB-40B9-A01B-C8D652231F4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06FDA28-CC9E-4B50-B986-E99B49AAF97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12CF5C2-96CB-40B9-A01B-C8D652231F4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06FDA28-CC9E-4B50-B986-E99B49AAF97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12CF5C2-96CB-40B9-A01B-C8D652231F4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06FDA28-CC9E-4B50-B986-E99B49AAF97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12CF5C2-96CB-40B9-A01B-C8D652231F4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06FDA28-CC9E-4B50-B986-E99B49AAF97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12CF5C2-96CB-40B9-A01B-C8D652231F4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06FDA28-CC9E-4B50-B986-E99B49AAF97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1026" name="Picture 6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8763" cy="68611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457200" y="190500"/>
            <a:ext cx="8229600" cy="58261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457200" y="1174750"/>
            <a:ext cx="82296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fld id="{512CF5C2-96CB-40B9-A01B-C8D652231F44}" type="datetimeFigureOut">
              <a:rPr lang="en-US" smtClean="0"/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706FDA28-CC9E-4B50-B986-E99B49AAF97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457200" y="2362200"/>
            <a:ext cx="8229600" cy="582613"/>
          </a:xfrm>
        </p:spPr>
        <p:txBody>
          <a:bodyPr/>
          <a:lstStyle/>
          <a:p>
            <a:pPr algn="ctr"/>
            <a:r>
              <a:rPr lang="en-US" altLang="en-US" sz="6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altLang="en-US" sz="6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6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6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6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</a:t>
            </a:r>
            <a:endParaRPr lang="en-US" altLang="en-US" sz="6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52400" y="2057400"/>
          <a:ext cx="8840470" cy="35483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9795"/>
                <a:gridCol w="2009775"/>
                <a:gridCol w="2651760"/>
                <a:gridCol w="2009140"/>
              </a:tblGrid>
              <a:tr h="474980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lắm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nắm</a:t>
                      </a:r>
                      <a:endParaRPr lang="en-US" sz="2400" dirty="0" err="1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lấm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nấm</a:t>
                      </a:r>
                      <a:endParaRPr lang="en-US" sz="2400" dirty="0" err="1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lương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nương</a:t>
                      </a:r>
                      <a:endParaRPr lang="en-US" sz="2400" dirty="0" err="1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lửa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nửa</a:t>
                      </a:r>
                      <a:endParaRPr lang="en-US" sz="2400" baseline="0" dirty="0" err="1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5" marB="45725"/>
                </a:tc>
              </a:tr>
              <a:tr h="3073400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thích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lắm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cơm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nắm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endParaRPr lang="en-US" sz="2400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quá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lắm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nắm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tay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endParaRPr lang="en-US" sz="2400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lắm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điều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nắm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cơm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endParaRPr lang="en-US" sz="2400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lắm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lời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nắm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tóc</a:t>
                      </a:r>
                      <a:endParaRPr lang="en-US" sz="2400" baseline="0" dirty="0" err="1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lấm</a:t>
                      </a:r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tấm</a:t>
                      </a:r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cái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nấm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endParaRPr lang="en-US" sz="2400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lấm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lem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nấm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rơm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endParaRPr lang="en-US" sz="2400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lấm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bùn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nấm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đất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endParaRPr lang="en-US" sz="2400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lấm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mực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nấm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đầu</a:t>
                      </a:r>
                      <a:endParaRPr lang="en-US" sz="2400" baseline="0" dirty="0" err="1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lương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thiện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nương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rẫy</a:t>
                      </a:r>
                      <a:endParaRPr lang="en-US" sz="2400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lương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tâm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vạt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nương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endParaRPr lang="en-US" sz="2400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lương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thiện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cô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nương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endParaRPr lang="en-US" sz="2400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Lương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thực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nương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tay</a:t>
                      </a:r>
                      <a:endParaRPr lang="en-US" sz="2400" baseline="0" dirty="0" err="1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đốt</a:t>
                      </a:r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lửa</a:t>
                      </a:r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nửa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endParaRPr lang="en-US" sz="2400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ngọn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lủa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nửa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vời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endParaRPr lang="en-US" sz="2400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lủa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đạn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nửa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đời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endParaRPr lang="en-US" sz="2400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lửa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trại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nửa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đường</a:t>
                      </a:r>
                      <a:endParaRPr lang="en-US" sz="2400" baseline="0" dirty="0" err="1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5" marB="45725"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381000" y="2057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en-US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381000" y="2743201"/>
            <a:ext cx="8229600" cy="1600200"/>
          </a:xfrm>
        </p:spPr>
        <p:txBody>
          <a:bodyPr/>
          <a:lstStyle/>
          <a:p>
            <a:pPr marL="457200" indent="-457200">
              <a:buFont typeface="Wingdings 3" panose="05040102010807070707" pitchFamily="18" charset="2"/>
              <a:buAutoNum type="alphaLcParenR"/>
            </a:pP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láy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n.</a:t>
            </a:r>
            <a:endParaRPr lang="en-US" sz="36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náo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nức</a:t>
            </a:r>
            <a:endParaRPr lang="en-US" sz="36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1981200" y="2209800"/>
            <a:ext cx="2743200" cy="4525963"/>
          </a:xfrm>
        </p:spPr>
        <p:txBody>
          <a:bodyPr/>
          <a:lstStyle/>
          <a:p>
            <a:pPr marL="0" indent="0" algn="just">
              <a:buFont typeface="Wingdings 3" panose="05040102010807070707" pitchFamily="18" charset="2"/>
              <a:buNone/>
            </a:pP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nai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nịt</a:t>
            </a:r>
            <a:endParaRPr lang="en-US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Font typeface="Wingdings 3" panose="05040102010807070707" pitchFamily="18" charset="2"/>
              <a:buNone/>
            </a:pP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</a:t>
            </a:r>
            <a:endParaRPr lang="en-US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Font typeface="Wingdings 3" panose="05040102010807070707" pitchFamily="18" charset="2"/>
              <a:buNone/>
            </a:pP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náo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nức</a:t>
            </a:r>
            <a:endParaRPr lang="en-US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Font typeface="Wingdings 3" panose="05040102010807070707" pitchFamily="18" charset="2"/>
              <a:buNone/>
            </a:pP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nao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nao</a:t>
            </a:r>
            <a:endParaRPr lang="en-US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Font typeface="Wingdings 3" panose="05040102010807070707" pitchFamily="18" charset="2"/>
              <a:buNone/>
            </a:pP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nõn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</a:t>
            </a:r>
            <a:endParaRPr lang="en-US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800600" y="2133600"/>
            <a:ext cx="3124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nâng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niu</a:t>
            </a:r>
            <a:endParaRPr lang="en-US" sz="3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nết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endParaRPr lang="en-US" sz="3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nôi</a:t>
            </a:r>
            <a:endParaRPr lang="en-US" sz="3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nổ</a:t>
            </a:r>
            <a:endParaRPr 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</a:t>
            </a:r>
            <a:endParaRPr lang="en-US" sz="3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nao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núng</a:t>
            </a:r>
            <a:endParaRPr lang="en-US" sz="3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219200"/>
            <a:ext cx="7772400" cy="838200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altLang="en-US" sz="6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Dặn</a:t>
            </a:r>
            <a:r>
              <a:rPr lang="en-US" altLang="en-US" sz="6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6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</a:t>
            </a:r>
            <a:endParaRPr lang="en-US" altLang="en-US" sz="6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19" name="Rectangle 4"/>
          <p:cNvSpPr>
            <a:spLocks noGrp="1" noChangeArrowheads="1"/>
          </p:cNvSpPr>
          <p:nvPr>
            <p:ph idx="1"/>
          </p:nvPr>
        </p:nvSpPr>
        <p:spPr>
          <a:xfrm>
            <a:off x="457200" y="1936750"/>
            <a:ext cx="8229600" cy="4953000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Wingdings 3" panose="05040102010807070707" pitchFamily="18" charset="2"/>
              <a:buNone/>
              <a:defRPr/>
            </a:pPr>
            <a:r>
              <a:rPr lang="en-US" altLang="en-US" sz="40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en-US" sz="40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altLang="en-US" sz="40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40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4000" b="1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 eaLnBrk="1" fontAlgn="auto" hangingPunct="1">
              <a:spcAft>
                <a:spcPts val="0"/>
              </a:spcAft>
              <a:buFont typeface="Wingdings 3" panose="05040102010807070707" pitchFamily="18" charset="2"/>
              <a:buNone/>
              <a:defRPr/>
            </a:pP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l/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n,âm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n/ng</a:t>
            </a:r>
            <a:endParaRPr lang="en-US" altLang="en-US" sz="36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r>
              <a:rPr lang="en-US" altLang="en-US" sz="4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en-US" sz="4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altLang="en-US" sz="4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altLang="en-US" sz="4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4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40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 eaLnBrk="1" fontAlgn="auto" hangingPunct="1">
              <a:spcAft>
                <a:spcPts val="0"/>
              </a:spcAft>
              <a:buFont typeface="Wingdings 3" panose="05040102010807070707" pitchFamily="18" charset="2"/>
              <a:buNone/>
              <a:defRPr/>
            </a:pP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endParaRPr lang="en-US" altLang="en-US" sz="36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 eaLnBrk="1" fontAlgn="auto" hangingPunct="1">
              <a:spcAft>
                <a:spcPts val="0"/>
              </a:spcAft>
              <a:buFont typeface="Wingdings 3" panose="05040102010807070707" pitchFamily="18" charset="2"/>
              <a:buNone/>
              <a:defRPr/>
            </a:pP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s/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x,âm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t/c</a:t>
            </a:r>
            <a:endParaRPr lang="en-US" altLang="en-US" sz="36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 eaLnBrk="1" fontAlgn="auto" hangingPunct="1">
              <a:spcAft>
                <a:spcPts val="0"/>
              </a:spcAft>
              <a:buFont typeface="Wingdings 3" panose="05040102010807070707" pitchFamily="18" charset="2"/>
              <a:buNone/>
              <a:defRPr/>
            </a:pPr>
            <a:endParaRPr lang="en-US" altLang="en-US" sz="3600" dirty="0" smtClean="0">
              <a:solidFill>
                <a:srgbClr val="66FFFF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1905000"/>
            <a:ext cx="8229600" cy="582613"/>
          </a:xfrm>
        </p:spPr>
        <p:txBody>
          <a:bodyPr/>
          <a:lstStyle/>
          <a:p>
            <a:pPr algn="ctr" eaLnBrk="1" hangingPunct="1"/>
            <a:r>
              <a:rPr lang="en-US" altLang="en-US" sz="7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en-US" sz="4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altLang="en-US" sz="4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altLang="en-US" sz="4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4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altLang="en-US" sz="4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altLang="en-US" sz="4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4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en-US" sz="44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7" name="WordArt 6"/>
          <p:cNvSpPr>
            <a:spLocks noChangeArrowheads="1" noChangeShapeType="1" noTextEdit="1"/>
          </p:cNvSpPr>
          <p:nvPr/>
        </p:nvSpPr>
        <p:spPr bwMode="auto">
          <a:xfrm>
            <a:off x="504825" y="3276600"/>
            <a:ext cx="8105775" cy="2362200"/>
          </a:xfrm>
          <a:prstGeom prst="rect">
            <a:avLst/>
          </a:prstGeom>
        </p:spPr>
        <p:txBody>
          <a:bodyPr wrap="none" fromWordArt="1">
            <a:prstTxWarp prst="textInflateBottom">
              <a:avLst>
                <a:gd name="adj" fmla="val 68083"/>
              </a:avLst>
            </a:prstTxWarp>
            <a:scene3d>
              <a:camera prst="orthographicFront"/>
              <a:lightRig rig="threePt" dir="t"/>
            </a:scene3d>
          </a:bodyPr>
          <a:lstStyle/>
          <a:p>
            <a:pPr algn="ctr"/>
            <a:r>
              <a:rPr lang="vi-VN" sz="1400" kern="10" dirty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/>
                <a:cs typeface="Times New Roman" panose="02020603050405020304"/>
              </a:rPr>
              <a:t>Luật Bảo vệ môi trường</a:t>
            </a:r>
            <a:endParaRPr lang="vi-VN" sz="1400" kern="10" dirty="0">
              <a:ln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362200"/>
            <a:ext cx="8229600" cy="1295400"/>
          </a:xfrm>
        </p:spPr>
        <p:txBody>
          <a:bodyPr/>
          <a:lstStyle/>
          <a:p>
            <a:pPr algn="ctr" eaLnBrk="1" hangingPunct="1"/>
            <a:r>
              <a:rPr lang="en-US" alt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endParaRPr lang="en-US" altLang="en-US" sz="4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Content Placeholder 1"/>
          <p:cNvSpPr>
            <a:spLocks noGrp="1"/>
          </p:cNvSpPr>
          <p:nvPr>
            <p:ph idx="1"/>
          </p:nvPr>
        </p:nvSpPr>
        <p:spPr>
          <a:xfrm>
            <a:off x="609600" y="990600"/>
            <a:ext cx="7696200" cy="5813425"/>
          </a:xfrm>
        </p:spPr>
        <p:txBody>
          <a:bodyPr/>
          <a:lstStyle/>
          <a:p>
            <a:pPr marL="0" indent="0" eaLnBrk="1" hangingPunct="1">
              <a:buFont typeface="Wingdings 3" panose="05040102010807070707" pitchFamily="18" charset="2"/>
              <a:buNone/>
            </a:pPr>
            <a:r>
              <a:rPr lang="en-US" altLang="en-US" sz="5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en-US" sz="4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altLang="en-US" sz="4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altLang="en-US" sz="4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altLang="en-US" sz="4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môi</a:t>
            </a:r>
            <a:r>
              <a:rPr lang="en-US" altLang="en-US" sz="4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endParaRPr lang="en-US" altLang="en-US" sz="48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hangingPunct="1">
              <a:buFont typeface="Wingdings 3" panose="05040102010807070707" pitchFamily="18" charset="2"/>
              <a:buNone/>
            </a:pPr>
            <a:r>
              <a:rPr lang="en-US" alt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en-US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alt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3, khoản 3</a:t>
            </a:r>
            <a:endParaRPr lang="en-US" altLang="en-US" sz="36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eaLnBrk="1" hangingPunct="1">
              <a:buFont typeface="Wingdings 3" panose="05040102010807070707" pitchFamily="18" charset="2"/>
              <a:buNone/>
            </a:pP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môi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môi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lành, sạch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ngừa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xấu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môi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khắc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phục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nhiễm, suy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thoái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phục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hồi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cải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thiện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môi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khai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thác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kiệm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thiên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3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52600"/>
            <a:ext cx="8229600" cy="582613"/>
          </a:xfrm>
        </p:spPr>
        <p:txBody>
          <a:bodyPr/>
          <a:lstStyle/>
          <a:p>
            <a:pPr eaLnBrk="1" hangingPunct="1"/>
            <a:r>
              <a:rPr lang="en-US" altLang="en-US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altLang="en-US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3, </a:t>
            </a:r>
            <a:r>
              <a:rPr lang="en-US" altLang="en-US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khoản</a:t>
            </a:r>
            <a:r>
              <a:rPr lang="en-US" altLang="en-US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altLang="en-US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altLang="en-US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altLang="en-US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altLang="en-US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môi</a:t>
            </a:r>
            <a:r>
              <a:rPr lang="en-US" altLang="en-US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altLang="en-US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altLang="en-US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altLang="en-US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en-US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altLang="en-US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0"/>
            <a:ext cx="8229600" cy="2320290"/>
          </a:xfrm>
        </p:spPr>
        <p:txBody>
          <a:bodyPr/>
          <a:lstStyle/>
          <a:p>
            <a:pPr marL="0" indent="0" algn="just" eaLnBrk="1" hangingPunct="1">
              <a:buFont typeface="Wingdings 3" panose="05040102010807070707" pitchFamily="18" charset="2"/>
              <a:buNone/>
            </a:pP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3, khoản 3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môi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môi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trường, giải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môi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alt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dirty="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219200"/>
            <a:ext cx="8229600" cy="582613"/>
          </a:xfrm>
        </p:spPr>
        <p:txBody>
          <a:bodyPr/>
          <a:lstStyle/>
          <a:p>
            <a:pPr algn="ctr" eaLnBrk="1" hangingPunct="1"/>
            <a:r>
              <a:rPr lang="en-US" altLang="en-US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khó,dễ</a:t>
            </a:r>
            <a:r>
              <a:rPr lang="en-US" altLang="en-US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lẫn</a:t>
            </a:r>
            <a:r>
              <a:rPr lang="en-US" altLang="en-US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altLang="en-US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50870" y="2030730"/>
            <a:ext cx="3147695" cy="4526280"/>
          </a:xfrm>
        </p:spPr>
        <p:txBody>
          <a:bodyPr/>
          <a:lstStyle/>
          <a:p>
            <a:pPr marL="0" indent="0" algn="ctr" eaLnBrk="1" hangingPunct="1">
              <a:buFont typeface="Wingdings 3" panose="05040102010807070707" pitchFamily="18" charset="2"/>
              <a:buNone/>
            </a:pP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môi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endParaRPr lang="en-US" altLang="en-US" sz="36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eaLnBrk="1" hangingPunct="1">
              <a:buFont typeface="Wingdings 3" panose="05040102010807070707" pitchFamily="18" charset="2"/>
              <a:buNone/>
            </a:pP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ngừa</a:t>
            </a:r>
            <a:endParaRPr lang="en-US" altLang="en-US" sz="36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eaLnBrk="1" hangingPunct="1">
              <a:buFont typeface="Wingdings 3" panose="05040102010807070707" pitchFamily="18" charset="2"/>
              <a:buNone/>
            </a:pP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phó</a:t>
            </a:r>
            <a:endParaRPr lang="en-US" altLang="en-US" sz="36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eaLnBrk="1" hangingPunct="1">
              <a:buFont typeface="Wingdings 3" panose="05040102010807070707" pitchFamily="18" charset="2"/>
              <a:buNone/>
            </a:pP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suy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thoái</a:t>
            </a:r>
            <a:endParaRPr lang="en-US" altLang="en-US" sz="36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eaLnBrk="1" hangingPunct="1">
              <a:buFont typeface="Wingdings 3" panose="05040102010807070707" pitchFamily="18" charset="2"/>
              <a:buNone/>
            </a:pP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kiệm</a:t>
            </a:r>
            <a:endParaRPr lang="en-US" altLang="en-US" sz="36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eaLnBrk="1" hangingPunct="1">
              <a:buFont typeface="Wingdings 3" panose="05040102010807070707" pitchFamily="18" charset="2"/>
              <a:buNone/>
            </a:pP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thiên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altLang="en-US" sz="36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eaLnBrk="1" hangingPunct="1">
              <a:buFont typeface="Wingdings 3" panose="05040102010807070707" pitchFamily="18" charset="2"/>
              <a:buNone/>
            </a:pPr>
            <a:endParaRPr lang="en-US" altLang="en-US" sz="36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3"/>
          <p:cNvSpPr txBox="1"/>
          <p:nvPr/>
        </p:nvSpPr>
        <p:spPr>
          <a:xfrm>
            <a:off x="1600200" y="2819400"/>
            <a:ext cx="6050280" cy="82994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marL="0" indent="0" eaLnBrk="1" hangingPunct="1">
              <a:buFont typeface="Wingdings 3" panose="05040102010807070707" pitchFamily="18" charset="2"/>
              <a:buNone/>
            </a:pPr>
            <a:r>
              <a:rPr lang="en-US" altLang="en-US" sz="4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Luật</a:t>
            </a:r>
            <a:r>
              <a:rPr lang="en-US" altLang="en-US" sz="4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4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Bảo</a:t>
            </a:r>
            <a:r>
              <a:rPr lang="en-US" altLang="en-US" sz="4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4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vệ</a:t>
            </a:r>
            <a:r>
              <a:rPr lang="en-US" altLang="en-US" sz="4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4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môi</a:t>
            </a:r>
            <a:r>
              <a:rPr lang="en-US" altLang="en-US" sz="4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4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trường</a:t>
            </a:r>
            <a:endParaRPr lang="en-US" altLang="en-US" sz="4800" dirty="0" err="1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600200"/>
            <a:ext cx="8229600" cy="12192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altLang="en-US" sz="40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altLang="en-US" sz="4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altLang="en-US" sz="4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4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4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en-US" sz="4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4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altLang="en-US" sz="40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600502"/>
            <a:ext cx="7848600" cy="2544763"/>
          </a:xfrm>
        </p:spPr>
        <p:txBody>
          <a:bodyPr>
            <a:normAutofit/>
          </a:bodyPr>
          <a:lstStyle/>
          <a:p>
            <a:pPr algn="just" eaLnBrk="1" hangingPunct="1"/>
            <a:br>
              <a:rPr lang="en-US" altLang="en-US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cặp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 hay n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3600" dirty="0" smtClean="0">
              <a:solidFill>
                <a:srgbClr val="002060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600200" y="4648200"/>
          <a:ext cx="5791200" cy="12811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1524000"/>
                <a:gridCol w="1524000"/>
                <a:gridCol w="1524000"/>
              </a:tblGrid>
              <a:tr h="640557">
                <a:tc>
                  <a:txBody>
                    <a:bodyPr/>
                    <a:lstStyle/>
                    <a:p>
                      <a:r>
                        <a:rPr lang="en-US" sz="36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lắm</a:t>
                      </a:r>
                      <a:endParaRPr lang="en-US" sz="3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821" marB="45821"/>
                </a:tc>
                <a:tc>
                  <a:txBody>
                    <a:bodyPr/>
                    <a:lstStyle/>
                    <a:p>
                      <a:r>
                        <a:rPr lang="en-US" sz="36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lấm</a:t>
                      </a:r>
                      <a:endParaRPr lang="en-US" sz="3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821" marB="45821"/>
                </a:tc>
                <a:tc>
                  <a:txBody>
                    <a:bodyPr/>
                    <a:lstStyle/>
                    <a:p>
                      <a:r>
                        <a:rPr lang="en-US" sz="36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lương</a:t>
                      </a:r>
                      <a:endParaRPr lang="en-US" sz="3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821" marB="45821"/>
                </a:tc>
                <a:tc>
                  <a:txBody>
                    <a:bodyPr/>
                    <a:lstStyle/>
                    <a:p>
                      <a:r>
                        <a:rPr lang="en-US" sz="36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lửa</a:t>
                      </a:r>
                      <a:endParaRPr lang="en-US" sz="3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821" marB="45821"/>
                </a:tc>
              </a:tr>
              <a:tr h="640557">
                <a:tc>
                  <a:txBody>
                    <a:bodyPr/>
                    <a:lstStyle/>
                    <a:p>
                      <a:r>
                        <a:rPr lang="en-US" sz="3600" b="1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nắm</a:t>
                      </a:r>
                      <a:endParaRPr lang="en-US" sz="3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821" marB="45821"/>
                </a:tc>
                <a:tc>
                  <a:txBody>
                    <a:bodyPr/>
                    <a:lstStyle/>
                    <a:p>
                      <a:r>
                        <a:rPr lang="en-US" sz="3600" b="1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nấm</a:t>
                      </a:r>
                      <a:endParaRPr lang="en-US" sz="3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821" marB="45821"/>
                </a:tc>
                <a:tc>
                  <a:txBody>
                    <a:bodyPr/>
                    <a:lstStyle/>
                    <a:p>
                      <a:r>
                        <a:rPr lang="en-US" sz="3600" b="1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nương</a:t>
                      </a:r>
                      <a:endParaRPr lang="en-US" sz="3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821" marB="45821"/>
                </a:tc>
                <a:tc>
                  <a:txBody>
                    <a:bodyPr/>
                    <a:lstStyle/>
                    <a:p>
                      <a:r>
                        <a:rPr lang="en-US" sz="3600" b="1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nửa</a:t>
                      </a:r>
                      <a:endParaRPr lang="en-US" sz="3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821" marB="45821"/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81000" y="1448102"/>
            <a:ext cx="320040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36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endParaRPr lang="en-US" sz="36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8&quot; unique_id=&quot;10479&quot;&gt;&lt;/object&gt;&lt;object type=&quot;2&quot; unique_id=&quot;10480&quot;&gt;&lt;object type=&quot;3&quot; unique_id=&quot;10481&quot;&gt;&lt;property id=&quot;20148&quot; value=&quot;5&quot;/&gt;&lt;property id=&quot;20300&quot; value=&quot;Slide 1&quot;/&gt;&lt;property id=&quot;20307&quot; value=&quot;269&quot;/&gt;&lt;/object&gt;&lt;object type=&quot;3&quot; unique_id=&quot;10482&quot;&gt;&lt;property id=&quot;20148&quot; value=&quot;5&quot;/&gt;&lt;property id=&quot;20300&quot; value=&quot;Slide 2 - &amp;quot;Ôn bài cũ&amp;quot;&quot;/&gt;&lt;property id=&quot;20307&quot; value=&quot;257&quot;/&gt;&lt;/object&gt;&lt;object type=&quot;3&quot; unique_id=&quot;10483&quot;&gt;&lt;property id=&quot;20148&quot; value=&quot;5&quot;/&gt;&lt;property id=&quot;20300&quot; value=&quot;Slide 3 - &amp;quot;    Chính tả (Nghe - viết)&amp;quot;&quot;/&gt;&lt;property id=&quot;20307&quot; value=&quot;258&quot;/&gt;&lt;/object&gt;&lt;object type=&quot;3&quot; unique_id=&quot;10484&quot;&gt;&lt;property id=&quot;20148&quot; value=&quot;5&quot;/&gt;&lt;property id=&quot;20300&quot; value=&quot;Slide 4 - &amp;quot;Hướng dẫn học sinh nghe – viết&amp;quot;&quot;/&gt;&lt;property id=&quot;20307&quot; value=&quot;259&quot;/&gt;&lt;/object&gt;&lt;object type=&quot;3&quot; unique_id=&quot;10485&quot;&gt;&lt;property id=&quot;20148&quot; value=&quot;5&quot;/&gt;&lt;property id=&quot;20300&quot; value=&quot;Slide 5&quot;/&gt;&lt;property id=&quot;20307&quot; value=&quot;260&quot;/&gt;&lt;/object&gt;&lt;object type=&quot;3&quot; unique_id=&quot;10486&quot;&gt;&lt;property id=&quot;20148&quot; value=&quot;5&quot;/&gt;&lt;property id=&quot;20300&quot; value=&quot;Slide 6 - &amp;quot;Điều 3, khoản 3 trong Luật bảo vệ môi trường có nội dung gì?&amp;quot;&quot;/&gt;&lt;property id=&quot;20307&quot; value=&quot;261&quot;/&gt;&lt;/object&gt;&lt;object type=&quot;3&quot; unique_id=&quot;10487&quot;&gt;&lt;property id=&quot;20148&quot; value=&quot;5&quot;/&gt;&lt;property id=&quot;20300&quot; value=&quot;Slide 7 - &amp;quot;Tìm các từ khó,dễ lẫn trong bài?&amp;quot;&quot;/&gt;&lt;property id=&quot;20307&quot; value=&quot;262&quot;/&gt;&lt;/object&gt;&lt;object type=&quot;3&quot; unique_id=&quot;10488&quot;&gt;&lt;property id=&quot;20148&quot; value=&quot;5&quot;/&gt;&lt;property id=&quot;20300&quot; value=&quot;Slide 8 - &amp;quot;Hướng dẫn học sinh làm bài tập&amp;quot;&quot;/&gt;&lt;property id=&quot;20307&quot; value=&quot;263&quot;/&gt;&lt;/object&gt;&lt;object type=&quot;3&quot; unique_id=&quot;10489&quot;&gt;&lt;property id=&quot;20148&quot; value=&quot;5&quot;/&gt;&lt;property id=&quot;20300&quot; value=&quot;Slide 9 - &amp;quot; a) Mỗi cột trong bảng dưới đây ghi một cặp tiếng chỉ khác nhau ở âm đầu l hay n. Hãy tìm từ ngữ chứa các tiếng đó.&quot;/&gt;&lt;property id=&quot;20307&quot; value=&quot;264&quot;/&gt;&lt;/object&gt;&lt;object type=&quot;3&quot; unique_id=&quot;10490&quot;&gt;&lt;property id=&quot;20148&quot; value=&quot;5&quot;/&gt;&lt;property id=&quot;20300&quot; value=&quot;Slide 10&quot;/&gt;&lt;property id=&quot;20307&quot; value=&quot;265&quot;/&gt;&lt;/object&gt;&lt;object type=&quot;3&quot; unique_id=&quot;10491&quot;&gt;&lt;property id=&quot;20148&quot; value=&quot;5&quot;/&gt;&lt;property id=&quot;20300&quot; value=&quot;Slide 11 - &amp;quot;Bài 3: Thi tìm nhanh: &amp;quot;&quot;/&gt;&lt;property id=&quot;20307&quot; value=&quot;266&quot;/&gt;&lt;/object&gt;&lt;object type=&quot;3&quot; unique_id=&quot;10492&quot;&gt;&lt;property id=&quot;20148&quot; value=&quot;5&quot;/&gt;&lt;property id=&quot;20300&quot; value=&quot;Slide 12&quot;/&gt;&lt;property id=&quot;20307&quot; value=&quot;267&quot;/&gt;&lt;/object&gt;&lt;object type=&quot;3&quot; unique_id=&quot;10493&quot;&gt;&lt;property id=&quot;20148&quot; value=&quot;5&quot;/&gt;&lt;property id=&quot;20300&quot; value=&quot;Slide 13 - &amp;quot;Dặn dò&amp;quot;&quot;/&gt;&lt;property id=&quot;20307&quot; value=&quot;268&quot;/&gt;&lt;/object&gt;&lt;object type=&quot;3&quot; unique_id=&quot;10494&quot;&gt;&lt;property id=&quot;20148&quot; value=&quot;5&quot;/&gt;&lt;property id=&quot;20300&quot; value=&quot;Slide 14&quot;/&gt;&lt;property id=&quot;20307&quot; value=&quot;270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ata Pie Charts">
  <a:themeElements>
    <a:clrScheme name="Data Pie Chart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9900"/>
      </a:accent1>
      <a:accent2>
        <a:srgbClr val="99CC00"/>
      </a:accent2>
      <a:accent3>
        <a:srgbClr val="FFFFFF"/>
      </a:accent3>
      <a:accent4>
        <a:srgbClr val="000000"/>
      </a:accent4>
      <a:accent5>
        <a:srgbClr val="AACAAA"/>
      </a:accent5>
      <a:accent6>
        <a:srgbClr val="8AB900"/>
      </a:accent6>
      <a:hlink>
        <a:srgbClr val="CC3300"/>
      </a:hlink>
      <a:folHlink>
        <a:srgbClr val="996600"/>
      </a:folHlink>
    </a:clrScheme>
    <a:fontScheme name="Data Pie Chart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Data Pie Char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ta Pie Chart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ta Pie Chart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ta Pie Chart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ta Pie Chart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ta Pie Chart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ta Pie Chart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ta Pie Chart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ta Pie Chart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ta Pie Chart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ta Pie Chart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ta Pie Chart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ta Pie Chart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9900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AACAAA"/>
        </a:accent5>
        <a:accent6>
          <a:srgbClr val="8AB900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1461</Words>
  <Application>WPS Presentation</Application>
  <PresentationFormat>On-screen Show (4:3)</PresentationFormat>
  <Paragraphs>105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3" baseType="lpstr">
      <vt:lpstr>Arial</vt:lpstr>
      <vt:lpstr>SimSun</vt:lpstr>
      <vt:lpstr>Wingdings</vt:lpstr>
      <vt:lpstr>Times New Roman</vt:lpstr>
      <vt:lpstr>Calibri</vt:lpstr>
      <vt:lpstr>Times New Roman</vt:lpstr>
      <vt:lpstr>Wingdings 3</vt:lpstr>
      <vt:lpstr>Microsoft YaHei</vt:lpstr>
      <vt:lpstr>Arial Unicode MS</vt:lpstr>
      <vt:lpstr>Data Pie Charts</vt:lpstr>
      <vt:lpstr>Ôn bài cũ</vt:lpstr>
      <vt:lpstr>    Chính tả (Nghe - viết)</vt:lpstr>
      <vt:lpstr>Hướng dẫn học sinh nghe – viết</vt:lpstr>
      <vt:lpstr>PowerPoint 演示文稿</vt:lpstr>
      <vt:lpstr>Điều 3, khoản 3 trong Luật bảo vệ môi trường có nội dung gì?</vt:lpstr>
      <vt:lpstr>Tìm các từ khó,dễ lẫn trong bài?</vt:lpstr>
      <vt:lpstr>PowerPoint 演示文稿</vt:lpstr>
      <vt:lpstr>Hướng dẫn học sinh làm bài tập</vt:lpstr>
      <vt:lpstr> a) Mỗi cột trong bảng dưới đây ghi một cặp tiếng chỉ khác nhau ở âm đầu l hay n. Hãy tìm từ ngữ chứa các tiếng đó.</vt:lpstr>
      <vt:lpstr>PowerPoint 演示文稿</vt:lpstr>
      <vt:lpstr>Bài 3: Thi tìm nhanh: </vt:lpstr>
      <vt:lpstr>PowerPoint 演示文稿</vt:lpstr>
      <vt:lpstr>Dặn dò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Ôn bài cũ</dc:title>
  <dc:creator>THAMB</dc:creator>
  <cp:lastModifiedBy>Admin</cp:lastModifiedBy>
  <cp:revision>3</cp:revision>
  <dcterms:created xsi:type="dcterms:W3CDTF">2016-11-09T05:15:00Z</dcterms:created>
  <dcterms:modified xsi:type="dcterms:W3CDTF">2021-03-02T01:11:35Z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1033-11.2.0.9984</vt:lpwstr>
  </property>
</Properties>
</file>