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6" r:id="rId4"/>
    <p:sldId id="300" r:id="rId5"/>
    <p:sldId id="288" r:id="rId6"/>
    <p:sldId id="267" r:id="rId7"/>
    <p:sldId id="265" r:id="rId8"/>
    <p:sldId id="269" r:id="rId9"/>
    <p:sldId id="291" r:id="rId10"/>
    <p:sldId id="294" r:id="rId11"/>
    <p:sldId id="293" r:id="rId12"/>
    <p:sldId id="297" r:id="rId13"/>
    <p:sldId id="285" r:id="rId14"/>
    <p:sldId id="298" r:id="rId15"/>
    <p:sldId id="295" r:id="rId16"/>
    <p:sldId id="299" r:id="rId17"/>
    <p:sldId id="296" r:id="rId18"/>
    <p:sldId id="273" r:id="rId19"/>
    <p:sldId id="274" r:id="rId20"/>
    <p:sldId id="280" r:id="rId21"/>
    <p:sldId id="275" r:id="rId22"/>
    <p:sldId id="281" r:id="rId23"/>
    <p:sldId id="276" r:id="rId24"/>
    <p:sldId id="277" r:id="rId25"/>
    <p:sldId id="278" r:id="rId26"/>
    <p:sldId id="282" r:id="rId27"/>
    <p:sldId id="26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0000"/>
    <a:srgbClr val="FF0000"/>
    <a:srgbClr val="FF9900"/>
    <a:srgbClr val="009900"/>
    <a:srgbClr val="00FFFF"/>
    <a:srgbClr val="FFFF00"/>
    <a:srgbClr val="0066FF"/>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p:cViewPr>
        <p:scale>
          <a:sx n="68" d="100"/>
          <a:sy n="68" d="100"/>
        </p:scale>
        <p:origin x="-882" y="-2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0D3674-B54E-4310-B9A1-6C15C89F9599}" type="datetimeFigureOut">
              <a:rPr lang="en-US"/>
              <a:pPr>
                <a:defRPr/>
              </a:pPr>
              <a:t>9/8/2017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54032E-970B-4E0D-88C9-09405C884F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ED5386-1331-4074-AE27-706C9EB2ECCF}" type="datetimeFigureOut">
              <a:rPr lang="en-US"/>
              <a:pPr>
                <a:defRPr/>
              </a:pPr>
              <a:t>9/8/2017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9FEC46-B612-489E-B14D-2F2B108D8C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9107F6-EB07-497A-B716-C3F33E28531A}" type="datetimeFigureOut">
              <a:rPr lang="en-US"/>
              <a:pPr>
                <a:defRPr/>
              </a:pPr>
              <a:t>9/8/2017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CFFE3-A52E-4AD3-8038-10004101B6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51485B-E37E-4FEB-A61D-9827FA852C5B}" type="datetimeFigureOut">
              <a:rPr lang="en-US"/>
              <a:pPr>
                <a:defRPr/>
              </a:pPr>
              <a:t>9/8/2017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D8CFCB-3F29-4872-BAFA-0526318DAA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D44020-323B-42C3-9D90-9E4C30579C6B}" type="datetimeFigureOut">
              <a:rPr lang="en-US"/>
              <a:pPr>
                <a:defRPr/>
              </a:pPr>
              <a:t>9/8/2017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1ACD21-C07C-4B14-BBD4-0006F2552F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0B9E6C9-B523-430D-BA50-EC5FC9A8F026}" type="datetimeFigureOut">
              <a:rPr lang="en-US"/>
              <a:pPr>
                <a:defRPr/>
              </a:pPr>
              <a:t>9/8/2017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C43676-BFC8-4270-94A0-423407905F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B36222-0408-4C19-BCD9-2D89B93EF4FE}" type="datetimeFigureOut">
              <a:rPr lang="en-US"/>
              <a:pPr>
                <a:defRPr/>
              </a:pPr>
              <a:t>9/8/2017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EE971-C228-48BB-89EA-C6D39CDB86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BFC230-EA5D-4B9F-8891-46E34B05CF43}" type="datetimeFigureOut">
              <a:rPr lang="en-US"/>
              <a:pPr>
                <a:defRPr/>
              </a:pPr>
              <a:t>9/8/2017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792C1A-8179-4D34-B7CD-28CBD4277E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C8FC23-82BE-4007-8058-F031B032C0CF}" type="datetimeFigureOut">
              <a:rPr lang="en-US"/>
              <a:pPr>
                <a:defRPr/>
              </a:pPr>
              <a:t>9/8/2017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98F88B-C1CD-40BC-B95A-A64A9C4ED3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DC1EE6-3DB7-4FCC-918E-4D94C966424D}" type="datetimeFigureOut">
              <a:rPr lang="en-US"/>
              <a:pPr>
                <a:defRPr/>
              </a:pPr>
              <a:t>9/8/2017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938BC7-0386-440D-9C7F-442E4920A6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898C1D-FC75-4949-AAF1-59ED010C328E}" type="datetimeFigureOut">
              <a:rPr lang="en-US"/>
              <a:pPr>
                <a:defRPr/>
              </a:pPr>
              <a:t>9/8/2017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E02D54-CBAD-4836-AFD6-62FB0DDB9E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5979279-C5B4-4E0E-BA7E-7FDC625AEE98}" type="datetimeFigureOut">
              <a:rPr lang="en-US"/>
              <a:pPr>
                <a:defRPr/>
              </a:pPr>
              <a:t>9/8/2017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DF9D82-9047-4B6B-A44F-9EC2D7C36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4" name="WordArt 4"/>
          <p:cNvSpPr>
            <a:spLocks noChangeArrowheads="1" noChangeShapeType="1" noTextEdit="1"/>
          </p:cNvSpPr>
          <p:nvPr/>
        </p:nvSpPr>
        <p:spPr bwMode="auto">
          <a:xfrm>
            <a:off x="596900" y="1844675"/>
            <a:ext cx="7777163" cy="1728788"/>
          </a:xfrm>
          <a:prstGeom prst="rect">
            <a:avLst/>
          </a:prstGeom>
        </p:spPr>
        <p:txBody>
          <a:bodyPr spcFirstLastPara="1" wrap="none" fromWordArt="1">
            <a:prstTxWarp prst="textArchUp">
              <a:avLst>
                <a:gd name="adj" fmla="val 10800004"/>
              </a:avLst>
            </a:prstTxWarp>
          </a:bodyPr>
          <a:lstStyle/>
          <a:p>
            <a:pPr algn="ctr"/>
            <a:r>
              <a:rPr lang="en-US" sz="3600" b="1" kern="10">
                <a:ln w="9525">
                  <a:solidFill>
                    <a:schemeClr val="accent2"/>
                  </a:solidFill>
                  <a:round/>
                  <a:headEnd/>
                  <a:tailEnd/>
                </a:ln>
                <a:solidFill>
                  <a:srgbClr val="990000"/>
                </a:solidFill>
                <a:latin typeface="Times New Roman"/>
                <a:cs typeface="Times New Roman"/>
              </a:rPr>
              <a:t>NHIỆT LIỆT CHÀO MỪNG CÁC THẦY CÔ GIÁO</a:t>
            </a:r>
          </a:p>
          <a:p>
            <a:pPr algn="ctr"/>
            <a:endParaRPr lang="en-US" sz="3600" b="1" kern="10">
              <a:ln w="9525">
                <a:solidFill>
                  <a:schemeClr val="accent2"/>
                </a:solidFill>
                <a:round/>
                <a:headEnd/>
                <a:tailEnd/>
              </a:ln>
              <a:solidFill>
                <a:srgbClr val="990000"/>
              </a:solidFill>
              <a:latin typeface="Times New Roman"/>
              <a:cs typeface="Times New Roman"/>
            </a:endParaRPr>
          </a:p>
          <a:p>
            <a:pPr algn="ctr"/>
            <a:r>
              <a:rPr lang="en-US" sz="3600" b="1" kern="10">
                <a:ln w="9525">
                  <a:solidFill>
                    <a:schemeClr val="accent2"/>
                  </a:solidFill>
                  <a:round/>
                  <a:headEnd/>
                  <a:tailEnd/>
                </a:ln>
                <a:solidFill>
                  <a:srgbClr val="990000"/>
                </a:solidFill>
                <a:latin typeface="Times New Roman"/>
                <a:cs typeface="Times New Roman"/>
              </a:rPr>
              <a:t>VỀ DỰ GIỜ LỚP 5A1</a:t>
            </a:r>
          </a:p>
        </p:txBody>
      </p:sp>
      <p:sp>
        <p:nvSpPr>
          <p:cNvPr id="13315" name="Text Box 5"/>
          <p:cNvSpPr txBox="1">
            <a:spLocks noChangeArrowheads="1"/>
          </p:cNvSpPr>
          <p:nvPr/>
        </p:nvSpPr>
        <p:spPr bwMode="auto">
          <a:xfrm>
            <a:off x="2051050" y="3278188"/>
            <a:ext cx="5903913" cy="701675"/>
          </a:xfrm>
          <a:prstGeom prst="rect">
            <a:avLst/>
          </a:prstGeom>
          <a:noFill/>
          <a:ln w="9525">
            <a:noFill/>
            <a:miter lim="800000"/>
            <a:headEnd/>
            <a:tailEnd/>
          </a:ln>
        </p:spPr>
        <p:txBody>
          <a:bodyPr>
            <a:spAutoFit/>
          </a:bodyPr>
          <a:lstStyle/>
          <a:p>
            <a:pPr>
              <a:spcBef>
                <a:spcPct val="50000"/>
              </a:spcBef>
            </a:pPr>
            <a:r>
              <a:rPr lang="en-US" sz="4000" b="1">
                <a:solidFill>
                  <a:srgbClr val="0000CC"/>
                </a:solidFill>
              </a:rPr>
              <a:t>Phân môn: Tập làm văn</a:t>
            </a:r>
          </a:p>
        </p:txBody>
      </p:sp>
      <p:sp>
        <p:nvSpPr>
          <p:cNvPr id="13318" name="Text Box 6"/>
          <p:cNvSpPr txBox="1">
            <a:spLocks noChangeArrowheads="1"/>
          </p:cNvSpPr>
          <p:nvPr/>
        </p:nvSpPr>
        <p:spPr bwMode="auto">
          <a:xfrm>
            <a:off x="2433638" y="5084763"/>
            <a:ext cx="5903912" cy="579437"/>
          </a:xfrm>
          <a:prstGeom prst="rect">
            <a:avLst/>
          </a:prstGeom>
          <a:noFill/>
          <a:ln w="9525">
            <a:noFill/>
            <a:miter lim="800000"/>
            <a:headEnd/>
            <a:tailEnd/>
          </a:ln>
        </p:spPr>
        <p:txBody>
          <a:bodyPr>
            <a:spAutoFit/>
          </a:bodyPr>
          <a:lstStyle/>
          <a:p>
            <a:pPr>
              <a:spcBef>
                <a:spcPct val="50000"/>
              </a:spcBef>
            </a:pPr>
            <a:r>
              <a:rPr lang="en-US" sz="3200" b="1" i="1">
                <a:solidFill>
                  <a:srgbClr val="FFFF00"/>
                </a:solidFill>
              </a:rPr>
              <a:t>GV: Nguyễn Ngọc Hà</a:t>
            </a:r>
          </a:p>
        </p:txBody>
      </p:sp>
      <p:sp>
        <p:nvSpPr>
          <p:cNvPr id="2" name="Text Box 6"/>
          <p:cNvSpPr txBox="1">
            <a:spLocks noChangeArrowheads="1"/>
          </p:cNvSpPr>
          <p:nvPr/>
        </p:nvSpPr>
        <p:spPr bwMode="auto">
          <a:xfrm>
            <a:off x="1619250" y="188913"/>
            <a:ext cx="5903913" cy="579437"/>
          </a:xfrm>
          <a:prstGeom prst="rect">
            <a:avLst/>
          </a:prstGeom>
          <a:noFill/>
          <a:ln w="9525">
            <a:noFill/>
            <a:miter lim="800000"/>
            <a:headEnd/>
            <a:tailEnd/>
          </a:ln>
        </p:spPr>
        <p:txBody>
          <a:bodyPr>
            <a:spAutoFit/>
          </a:bodyPr>
          <a:lstStyle/>
          <a:p>
            <a:pPr>
              <a:spcBef>
                <a:spcPct val="50000"/>
              </a:spcBef>
            </a:pPr>
            <a:r>
              <a:rPr lang="en-US" sz="3200" b="1">
                <a:solidFill>
                  <a:srgbClr val="FFFF00"/>
                </a:solidFill>
              </a:rPr>
              <a:t>Trường Tiểu học Long Biên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p:cTn id="7" dur="1000" fill="hold"/>
                                        <p:tgtEl>
                                          <p:spTgt spid="13313"/>
                                        </p:tgtEl>
                                        <p:attrNameLst>
                                          <p:attrName>ppt_w</p:attrName>
                                        </p:attrNameLst>
                                      </p:cBhvr>
                                      <p:tavLst>
                                        <p:tav tm="0">
                                          <p:val>
                                            <p:strVal val="#ppt_w*0.70"/>
                                          </p:val>
                                        </p:tav>
                                        <p:tav tm="100000">
                                          <p:val>
                                            <p:strVal val="#ppt_w"/>
                                          </p:val>
                                        </p:tav>
                                      </p:tavLst>
                                    </p:anim>
                                    <p:anim calcmode="lin" valueType="num">
                                      <p:cBhvr>
                                        <p:cTn id="8" dur="1000" fill="hold"/>
                                        <p:tgtEl>
                                          <p:spTgt spid="13313"/>
                                        </p:tgtEl>
                                        <p:attrNameLst>
                                          <p:attrName>ppt_h</p:attrName>
                                        </p:attrNameLst>
                                      </p:cBhvr>
                                      <p:tavLst>
                                        <p:tav tm="0">
                                          <p:val>
                                            <p:strVal val="#ppt_h"/>
                                          </p:val>
                                        </p:tav>
                                        <p:tav tm="100000">
                                          <p:val>
                                            <p:strVal val="#ppt_h"/>
                                          </p:val>
                                        </p:tav>
                                      </p:tavLst>
                                    </p:anim>
                                    <p:animEffect transition="in" filter="fade">
                                      <p:cBhvr>
                                        <p:cTn id="9" dur="1000"/>
                                        <p:tgtEl>
                                          <p:spTgt spid="1331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3318"/>
                                        </p:tgtEl>
                                        <p:attrNameLst>
                                          <p:attrName>style.visibility</p:attrName>
                                        </p:attrNameLst>
                                      </p:cBhvr>
                                      <p:to>
                                        <p:strVal val="visible"/>
                                      </p:to>
                                    </p:set>
                                    <p:animEffect transition="in" filter="fade">
                                      <p:cBhvr>
                                        <p:cTn id="14" dur="2000"/>
                                        <p:tgtEl>
                                          <p:spTgt spid="13318"/>
                                        </p:tgtEl>
                                      </p:cBhvr>
                                    </p:animEffect>
                                    <p:anim calcmode="lin" valueType="num">
                                      <p:cBhvr>
                                        <p:cTn id="15" dur="2000" fill="hold"/>
                                        <p:tgtEl>
                                          <p:spTgt spid="13318"/>
                                        </p:tgtEl>
                                        <p:attrNameLst>
                                          <p:attrName>ppt_w</p:attrName>
                                        </p:attrNameLst>
                                      </p:cBhvr>
                                      <p:tavLst>
                                        <p:tav tm="0" fmla="#ppt_w*sin(2.5*pi*$)">
                                          <p:val>
                                            <p:fltVal val="0"/>
                                          </p:val>
                                        </p:tav>
                                        <p:tav tm="100000">
                                          <p:val>
                                            <p:fltVal val="1"/>
                                          </p:val>
                                        </p:tav>
                                      </p:tavLst>
                                    </p:anim>
                                    <p:anim calcmode="lin" valueType="num">
                                      <p:cBhvr>
                                        <p:cTn id="16" dur="2000" fill="hold"/>
                                        <p:tgtEl>
                                          <p:spTgt spid="1331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1506"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1507"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1508"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sp>
        <p:nvSpPr>
          <p:cNvPr id="52231" name="Text Box 7"/>
          <p:cNvSpPr txBox="1">
            <a:spLocks noChangeArrowheads="1"/>
          </p:cNvSpPr>
          <p:nvPr/>
        </p:nvSpPr>
        <p:spPr bwMode="auto">
          <a:xfrm>
            <a:off x="250825" y="836613"/>
            <a:ext cx="8713788" cy="4514850"/>
          </a:xfrm>
          <a:prstGeom prst="rect">
            <a:avLst/>
          </a:prstGeom>
          <a:noFill/>
          <a:ln w="9525">
            <a:noFill/>
            <a:miter lim="800000"/>
            <a:headEnd/>
            <a:tailEnd/>
          </a:ln>
        </p:spPr>
        <p:txBody>
          <a:bodyPr>
            <a:spAutoFit/>
          </a:bodyPr>
          <a:lstStyle/>
          <a:p>
            <a:pPr algn="ctr"/>
            <a:r>
              <a:rPr lang="en-US" sz="2800" b="1">
                <a:solidFill>
                  <a:srgbClr val="FF3300"/>
                </a:solidFill>
              </a:rPr>
              <a:t>QUANG CẢNH LÀNG MẠC NGÀY MÙA</a:t>
            </a:r>
          </a:p>
          <a:p>
            <a:endParaRPr lang="en-US" sz="2800" b="1">
              <a:solidFill>
                <a:srgbClr val="FF3300"/>
              </a:solidFill>
            </a:endParaRPr>
          </a:p>
          <a:p>
            <a:r>
              <a:rPr lang="en-US" sz="2800" b="1">
                <a:solidFill>
                  <a:srgbClr val="FF3300"/>
                </a:solidFill>
              </a:rPr>
              <a:t>* Mở bài:</a:t>
            </a:r>
            <a:r>
              <a:rPr lang="en-US" sz="2800"/>
              <a:t> </a:t>
            </a:r>
          </a:p>
          <a:p>
            <a:r>
              <a:rPr lang="en-US" sz="2800">
                <a:solidFill>
                  <a:srgbClr val="0000CC"/>
                </a:solidFill>
              </a:rPr>
              <a:t>- Tác giả giới thiệu bao quát màu vàng của cảnh vật.</a:t>
            </a:r>
          </a:p>
          <a:p>
            <a:endParaRPr lang="en-US" sz="1000" b="1">
              <a:solidFill>
                <a:srgbClr val="FF3300"/>
              </a:solidFill>
            </a:endParaRPr>
          </a:p>
          <a:p>
            <a:r>
              <a:rPr lang="en-US" sz="2800" b="1">
                <a:solidFill>
                  <a:srgbClr val="FF3300"/>
                </a:solidFill>
              </a:rPr>
              <a:t>* Thân bài:</a:t>
            </a:r>
            <a:r>
              <a:rPr lang="en-US" sz="2800"/>
              <a:t>  </a:t>
            </a:r>
          </a:p>
          <a:p>
            <a:r>
              <a:rPr lang="en-US" sz="2800" i="1">
                <a:solidFill>
                  <a:srgbClr val="0000CC"/>
                </a:solidFill>
              </a:rPr>
              <a:t>- </a:t>
            </a:r>
            <a:r>
              <a:rPr lang="en-US" sz="2800">
                <a:solidFill>
                  <a:srgbClr val="0000CC"/>
                </a:solidFill>
              </a:rPr>
              <a:t>Tác giả tả màu vàng của từng sự vật: lúa, nắng, chùm quả xoan, tàu lá chuối…..</a:t>
            </a:r>
          </a:p>
          <a:p>
            <a:r>
              <a:rPr lang="en-US" sz="2800">
                <a:solidFill>
                  <a:srgbClr val="0000CC"/>
                </a:solidFill>
              </a:rPr>
              <a:t> - Ngoài ra, tác giả còn tả thêm các chi tiết về thời tiết và con người cho bức tranh làng mạc ngày mùa thêm sinh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edge">
                                      <p:cBhvr>
                                        <p:cTn id="7"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2530"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2531"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2532"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graphicFrame>
        <p:nvGraphicFramePr>
          <p:cNvPr id="51245" name="Group 45"/>
          <p:cNvGraphicFramePr>
            <a:graphicFrameLocks noGrp="1"/>
          </p:cNvGraphicFramePr>
          <p:nvPr/>
        </p:nvGraphicFramePr>
        <p:xfrm>
          <a:off x="227013" y="660400"/>
          <a:ext cx="3768725" cy="5432425"/>
        </p:xfrm>
        <a:graphic>
          <a:graphicData uri="http://schemas.openxmlformats.org/drawingml/2006/table">
            <a:tbl>
              <a:tblPr/>
              <a:tblGrid>
                <a:gridCol w="3768725"/>
              </a:tblGrid>
              <a:tr h="54324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rgbClr val="FF9900"/>
                          </a:solidFill>
                          <a:effectLst/>
                          <a:latin typeface="Arial" charset="0"/>
                          <a:cs typeface="Arial" charset="0"/>
                        </a:rPr>
                        <a:t>QUANG CẢNH LÀNG MẠC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rgbClr val="FF9900"/>
                          </a:solidFill>
                          <a:effectLst/>
                          <a:latin typeface="Arial" charset="0"/>
                          <a:cs typeface="Arial" charset="0"/>
                        </a:rPr>
                        <a:t>NGÀY MÙA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99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 Giới thiệu màu sắc bao trùm làng quê là màu vàng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CC"/>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CC"/>
                          </a:solidFill>
                          <a:effectLst/>
                          <a:latin typeface="Arial" charset="0"/>
                          <a:cs typeface="Arial" charset="0"/>
                        </a:rPr>
                        <a:t>-Tả các màu vàng rất khác nhau của cảnh và vật.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1" i="0" u="none" strike="noStrike" cap="none" normalizeH="0" baseline="0" smtClean="0">
                        <a:ln>
                          <a:noFill/>
                        </a:ln>
                        <a:solidFill>
                          <a:srgbClr val="0000CC"/>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000" b="1" i="0" u="none" strike="noStrike" cap="none" normalizeH="0" baseline="0" smtClean="0">
                          <a:ln>
                            <a:noFill/>
                          </a:ln>
                          <a:solidFill>
                            <a:srgbClr val="0000CC"/>
                          </a:solidFill>
                          <a:effectLst/>
                          <a:latin typeface="Arial" charset="0"/>
                          <a:cs typeface="Arial" charset="0"/>
                        </a:rPr>
                        <a:t>- Tả thời tiết và con người.</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1274" name="Group 74"/>
          <p:cNvGraphicFramePr>
            <a:graphicFrameLocks noGrp="1"/>
          </p:cNvGraphicFramePr>
          <p:nvPr/>
        </p:nvGraphicFramePr>
        <p:xfrm>
          <a:off x="4140200" y="692150"/>
          <a:ext cx="4752975" cy="5400675"/>
        </p:xfrm>
        <a:graphic>
          <a:graphicData uri="http://schemas.openxmlformats.org/drawingml/2006/table">
            <a:tbl>
              <a:tblPr/>
              <a:tblGrid>
                <a:gridCol w="4752975"/>
              </a:tblGrid>
              <a:tr h="540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2"/>
                          </a:solidFill>
                          <a:effectLst/>
                          <a:latin typeface="Calibri" pitchFamily="34" charset="0"/>
                          <a:cs typeface="Arial" charset="0"/>
                        </a:rPr>
                        <a:t>HOÀNG HÔN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accent2"/>
                          </a:solidFill>
                          <a:effectLst/>
                          <a:latin typeface="Calibri" pitchFamily="34" charset="0"/>
                          <a:cs typeface="Arial" charset="0"/>
                        </a:rPr>
                        <a:t>TRÊN SÔNG HƯƠNG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9900"/>
                          </a:solidFill>
                          <a:effectLst/>
                          <a:latin typeface="Arial" charset="0"/>
                          <a:cs typeface="Arial" charset="0"/>
                        </a:rPr>
                        <a:t>- Nêu nhận xét chung về sự yên tĩnh của Huế lúc hoàng hôn.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0099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9900"/>
                          </a:solidFill>
                          <a:effectLst/>
                          <a:latin typeface="Arial" charset="0"/>
                          <a:cs typeface="Arial" charset="0"/>
                        </a:rPr>
                        <a:t>-Tả sự thay đổi màu sắc của sông Hương từ lúc bắt đầu </a:t>
                      </a:r>
                      <a:r>
                        <a:rPr kumimoji="0" lang="en-US" sz="2000" b="1" i="0" u="sng" strike="noStrike" cap="none" normalizeH="0" baseline="0" smtClean="0">
                          <a:ln>
                            <a:noFill/>
                          </a:ln>
                          <a:solidFill>
                            <a:schemeClr val="hlink"/>
                          </a:solidFill>
                          <a:effectLst/>
                          <a:latin typeface="Arial" charset="0"/>
                          <a:cs typeface="Arial" charset="0"/>
                        </a:rPr>
                        <a:t>hoàng hôn</a:t>
                      </a:r>
                      <a:r>
                        <a:rPr kumimoji="0" lang="en-US" sz="2000" b="1" i="0" u="none" strike="noStrike" cap="none" normalizeH="0" baseline="0" smtClean="0">
                          <a:ln>
                            <a:noFill/>
                          </a:ln>
                          <a:solidFill>
                            <a:srgbClr val="009900"/>
                          </a:solidFill>
                          <a:effectLst/>
                          <a:latin typeface="Arial" charset="0"/>
                          <a:cs typeface="Arial" charset="0"/>
                        </a:rPr>
                        <a:t> đến </a:t>
                      </a:r>
                      <a:r>
                        <a:rPr kumimoji="0" lang="en-US" sz="2000" b="1" i="0" u="sng" strike="noStrike" cap="none" normalizeH="0" baseline="0" smtClean="0">
                          <a:ln>
                            <a:noFill/>
                          </a:ln>
                          <a:solidFill>
                            <a:schemeClr val="hlink"/>
                          </a:solidFill>
                          <a:effectLst/>
                          <a:latin typeface="Arial" charset="0"/>
                          <a:cs typeface="Arial" charset="0"/>
                        </a:rPr>
                        <a:t>lúc tối hẳn</a:t>
                      </a:r>
                      <a:r>
                        <a:rPr kumimoji="0" lang="en-US" sz="2000" b="1" i="0" u="none" strike="noStrike" cap="none" normalizeH="0" baseline="0" smtClean="0">
                          <a:ln>
                            <a:noFill/>
                          </a:ln>
                          <a:solidFill>
                            <a:schemeClr val="hlink"/>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hlink"/>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9900"/>
                          </a:solidFill>
                          <a:effectLst/>
                          <a:latin typeface="Arial" charset="0"/>
                          <a:cs typeface="Arial" charset="0"/>
                        </a:rPr>
                        <a:t>-Tả hoạt động của con người bên bờ sông, trên mặt sông từ </a:t>
                      </a:r>
                      <a:r>
                        <a:rPr kumimoji="0" lang="en-US" sz="2000" b="1" i="0" u="sng" strike="noStrike" cap="none" normalizeH="0" baseline="0" smtClean="0">
                          <a:ln>
                            <a:noFill/>
                          </a:ln>
                          <a:solidFill>
                            <a:schemeClr val="hlink"/>
                          </a:solidFill>
                          <a:effectLst/>
                          <a:latin typeface="Arial" charset="0"/>
                          <a:cs typeface="Arial" charset="0"/>
                        </a:rPr>
                        <a:t>lúc hoàng hôn</a:t>
                      </a:r>
                      <a:r>
                        <a:rPr kumimoji="0" lang="en-US" sz="2000" b="1" i="0" u="none" strike="noStrike" cap="none" normalizeH="0" baseline="0" smtClean="0">
                          <a:ln>
                            <a:noFill/>
                          </a:ln>
                          <a:solidFill>
                            <a:srgbClr val="009900"/>
                          </a:solidFill>
                          <a:effectLst/>
                          <a:latin typeface="Arial" charset="0"/>
                          <a:cs typeface="Arial" charset="0"/>
                        </a:rPr>
                        <a:t> đến </a:t>
                      </a:r>
                      <a:r>
                        <a:rPr kumimoji="0" lang="en-US" sz="2000" b="1" i="0" u="sng" strike="noStrike" cap="none" normalizeH="0" baseline="0" smtClean="0">
                          <a:ln>
                            <a:noFill/>
                          </a:ln>
                          <a:solidFill>
                            <a:schemeClr val="hlink"/>
                          </a:solidFill>
                          <a:effectLst/>
                          <a:latin typeface="Arial" charset="0"/>
                          <a:cs typeface="Arial" charset="0"/>
                        </a:rPr>
                        <a:t>lúc thành phố lên đèn</a:t>
                      </a:r>
                      <a:r>
                        <a:rPr kumimoji="0" lang="en-US" sz="2000" b="1" i="0" u="none" strike="noStrike" cap="none" normalizeH="0" baseline="0" smtClean="0">
                          <a:ln>
                            <a:noFill/>
                          </a:ln>
                          <a:solidFill>
                            <a:schemeClr val="hlink"/>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hlink"/>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9900"/>
                          </a:solidFill>
                          <a:effectLst/>
                          <a:latin typeface="Arial" charset="0"/>
                          <a:cs typeface="Arial" charset="0"/>
                        </a:rPr>
                        <a:t>-Nhận xét về sự thức dậy của Huế </a:t>
                      </a:r>
                      <a:r>
                        <a:rPr kumimoji="0" lang="en-US" sz="2000" b="1" i="0" u="sng" strike="noStrike" cap="none" normalizeH="0" baseline="0" smtClean="0">
                          <a:ln>
                            <a:noFill/>
                          </a:ln>
                          <a:solidFill>
                            <a:schemeClr val="hlink"/>
                          </a:solidFill>
                          <a:effectLst/>
                          <a:latin typeface="Arial" charset="0"/>
                          <a:cs typeface="Arial" charset="0"/>
                        </a:rPr>
                        <a:t>sau hoàng hôn</a:t>
                      </a:r>
                      <a:r>
                        <a:rPr kumimoji="0" lang="en-US" sz="2000" b="1" i="0" u="none" strike="noStrike" cap="none" normalizeH="0" baseline="0" smtClean="0">
                          <a:ln>
                            <a:noFill/>
                          </a:ln>
                          <a:solidFill>
                            <a:schemeClr val="hlink"/>
                          </a:solidFill>
                          <a:effectLst/>
                          <a:latin typeface="Arial" charset="0"/>
                          <a:cs typeface="Arial" charset="0"/>
                        </a:rPr>
                        <a:t>.</a:t>
                      </a:r>
                      <a:endParaRPr kumimoji="0" lang="en-US" sz="2800" b="0" i="0" u="none" strike="noStrike" cap="none" normalizeH="0" baseline="0" smtClean="0">
                        <a:ln>
                          <a:noFill/>
                        </a:ln>
                        <a:solidFill>
                          <a:schemeClr val="hlink"/>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75" name="Text Box 75"/>
          <p:cNvSpPr txBox="1">
            <a:spLocks noChangeArrowheads="1"/>
          </p:cNvSpPr>
          <p:nvPr/>
        </p:nvSpPr>
        <p:spPr bwMode="auto">
          <a:xfrm>
            <a:off x="468313" y="5157788"/>
            <a:ext cx="3600450" cy="822325"/>
          </a:xfrm>
          <a:prstGeom prst="rect">
            <a:avLst/>
          </a:prstGeom>
          <a:noFill/>
          <a:ln w="9525">
            <a:noFill/>
            <a:miter lim="800000"/>
            <a:headEnd/>
            <a:tailEnd/>
          </a:ln>
        </p:spPr>
        <p:txBody>
          <a:bodyPr>
            <a:spAutoFit/>
          </a:bodyPr>
          <a:lstStyle/>
          <a:p>
            <a:pPr>
              <a:spcBef>
                <a:spcPct val="50000"/>
              </a:spcBef>
            </a:pPr>
            <a:r>
              <a:rPr lang="en-US" sz="2000" b="1">
                <a:solidFill>
                  <a:srgbClr val="FF3300"/>
                </a:solidFill>
              </a:rPr>
              <a:t>=&gt; </a:t>
            </a:r>
            <a:r>
              <a:rPr lang="en-US" sz="2400" b="1">
                <a:solidFill>
                  <a:srgbClr val="FF3300"/>
                </a:solidFill>
              </a:rPr>
              <a:t>Tả từng phần của cảnh.</a:t>
            </a:r>
          </a:p>
        </p:txBody>
      </p:sp>
      <p:sp>
        <p:nvSpPr>
          <p:cNvPr id="51276" name="Text Box 76"/>
          <p:cNvSpPr txBox="1">
            <a:spLocks noChangeArrowheads="1"/>
          </p:cNvSpPr>
          <p:nvPr/>
        </p:nvSpPr>
        <p:spPr bwMode="auto">
          <a:xfrm>
            <a:off x="4500563" y="5219700"/>
            <a:ext cx="4402137" cy="822325"/>
          </a:xfrm>
          <a:prstGeom prst="rect">
            <a:avLst/>
          </a:prstGeom>
          <a:noFill/>
          <a:ln w="9525">
            <a:noFill/>
            <a:miter lim="800000"/>
            <a:headEnd/>
            <a:tailEnd/>
          </a:ln>
        </p:spPr>
        <p:txBody>
          <a:bodyPr>
            <a:spAutoFit/>
          </a:bodyPr>
          <a:lstStyle/>
          <a:p>
            <a:pPr>
              <a:spcBef>
                <a:spcPct val="50000"/>
              </a:spcBef>
            </a:pPr>
            <a:r>
              <a:rPr lang="en-US" sz="2000" b="1">
                <a:solidFill>
                  <a:srgbClr val="FF3300"/>
                </a:solidFill>
              </a:rPr>
              <a:t>=&gt; </a:t>
            </a:r>
            <a:r>
              <a:rPr lang="en-US" sz="2400" b="1">
                <a:solidFill>
                  <a:srgbClr val="FF3300"/>
                </a:solidFill>
              </a:rPr>
              <a:t>Tả sự thay đổi của cảnh theo thời gian.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45"/>
                                        </p:tgtEl>
                                        <p:attrNameLst>
                                          <p:attrName>style.visibility</p:attrName>
                                        </p:attrNameLst>
                                      </p:cBhvr>
                                      <p:to>
                                        <p:strVal val="visible"/>
                                      </p:to>
                                    </p:set>
                                    <p:animEffect transition="in" filter="wedge">
                                      <p:cBhvr>
                                        <p:cTn id="7" dur="2000"/>
                                        <p:tgtEl>
                                          <p:spTgt spid="51245"/>
                                        </p:tgtEl>
                                      </p:cBhvr>
                                    </p:animEffect>
                                  </p:childTnLst>
                                </p:cTn>
                              </p:par>
                              <p:par>
                                <p:cTn id="8" presetID="20" presetClass="entr" presetSubtype="0" fill="hold" nodeType="withEffect">
                                  <p:stCondLst>
                                    <p:cond delay="0"/>
                                  </p:stCondLst>
                                  <p:childTnLst>
                                    <p:set>
                                      <p:cBhvr>
                                        <p:cTn id="9" dur="1" fill="hold">
                                          <p:stCondLst>
                                            <p:cond delay="0"/>
                                          </p:stCondLst>
                                        </p:cTn>
                                        <p:tgtEl>
                                          <p:spTgt spid="51274"/>
                                        </p:tgtEl>
                                        <p:attrNameLst>
                                          <p:attrName>style.visibility</p:attrName>
                                        </p:attrNameLst>
                                      </p:cBhvr>
                                      <p:to>
                                        <p:strVal val="visible"/>
                                      </p:to>
                                    </p:set>
                                    <p:animEffect transition="in" filter="wedge">
                                      <p:cBhvr>
                                        <p:cTn id="10" dur="2000"/>
                                        <p:tgtEl>
                                          <p:spTgt spid="512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1275"/>
                                        </p:tgtEl>
                                        <p:attrNameLst>
                                          <p:attrName>style.visibility</p:attrName>
                                        </p:attrNameLst>
                                      </p:cBhvr>
                                      <p:to>
                                        <p:strVal val="visible"/>
                                      </p:to>
                                    </p:set>
                                    <p:animEffect transition="in" filter="circle(in)">
                                      <p:cBhvr>
                                        <p:cTn id="15" dur="2000"/>
                                        <p:tgtEl>
                                          <p:spTgt spid="5127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1276"/>
                                        </p:tgtEl>
                                        <p:attrNameLst>
                                          <p:attrName>style.visibility</p:attrName>
                                        </p:attrNameLst>
                                      </p:cBhvr>
                                      <p:to>
                                        <p:strVal val="visible"/>
                                      </p:to>
                                    </p:set>
                                    <p:animEffect transition="in" filter="circle(in)">
                                      <p:cBhvr>
                                        <p:cTn id="20" dur="2000"/>
                                        <p:tgtEl>
                                          <p:spTgt spid="5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5" grpId="0"/>
      <p:bldP spid="512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3554"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3555"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3556"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sp>
        <p:nvSpPr>
          <p:cNvPr id="36872" name="Text Box 8"/>
          <p:cNvSpPr txBox="1">
            <a:spLocks noChangeArrowheads="1"/>
          </p:cNvSpPr>
          <p:nvPr/>
        </p:nvSpPr>
        <p:spPr bwMode="auto">
          <a:xfrm>
            <a:off x="323850" y="260350"/>
            <a:ext cx="8640763" cy="6308725"/>
          </a:xfrm>
          <a:prstGeom prst="rect">
            <a:avLst/>
          </a:prstGeom>
          <a:noFill/>
          <a:ln w="9525">
            <a:noFill/>
            <a:miter lim="800000"/>
            <a:headEnd/>
            <a:tailEnd/>
          </a:ln>
        </p:spPr>
        <p:txBody>
          <a:bodyPr>
            <a:spAutoFit/>
          </a:bodyPr>
          <a:lstStyle/>
          <a:p>
            <a:pPr algn="ctr"/>
            <a:r>
              <a:rPr lang="en-US" sz="2400" b="1">
                <a:solidFill>
                  <a:srgbClr val="FF0000"/>
                </a:solidFill>
              </a:rPr>
              <a:t>NẮNG TRƯA</a:t>
            </a:r>
          </a:p>
          <a:p>
            <a:pPr algn="ctr"/>
            <a:endParaRPr lang="en-US" sz="2400">
              <a:solidFill>
                <a:srgbClr val="FF0000"/>
              </a:solidFill>
            </a:endParaRPr>
          </a:p>
          <a:p>
            <a:r>
              <a:rPr lang="en-US" sz="2000"/>
              <a:t>        </a:t>
            </a:r>
            <a:r>
              <a:rPr lang="en-US" sz="2000" b="1">
                <a:solidFill>
                  <a:schemeClr val="hlink"/>
                </a:solidFill>
              </a:rPr>
              <a:t>Nắng cứ như từng dòng lửa xối xuống mặt đất.</a:t>
            </a:r>
          </a:p>
          <a:p>
            <a:r>
              <a:rPr lang="en-US" sz="2000" b="1">
                <a:solidFill>
                  <a:schemeClr val="hlink"/>
                </a:solidFill>
              </a:rPr>
              <a:t>        Buổi trưa ngồi trong nhà nhìn ra sân, thấy rất rõ những sợi không khí nhỏ bé, mỏng mảnh, nhẹ tênh, vòng vèo lượn từ mặt đất bốc lên, bốc lên mãi.</a:t>
            </a:r>
          </a:p>
          <a:p>
            <a:r>
              <a:rPr lang="en-US" sz="2000" b="1">
                <a:solidFill>
                  <a:schemeClr val="hlink"/>
                </a:solidFill>
              </a:rPr>
              <a:t>       Tiếng gì xa vắng thế? Tiếng võng kẽo kẹt kêu buồn buồn từ nhà ai vọng lại. Thỉnh thoảng, câu ru em cất lên từng đoạn ạ ời... Hình như chị ru em. Em ngủ và chị cũng thiu thiu ngủ theo. Em chợt thức làm chị bừng tỉnh và tiếp tục câu ạ ời. Cho nên câu hát cứ cất lên từng đoạn rồi ngừng lại, rồi cất lên, rồi lại lịm đi trong cái nặng nề của hai mi mắt khép lại.</a:t>
            </a:r>
          </a:p>
          <a:p>
            <a:r>
              <a:rPr lang="en-US" sz="2000" b="1">
                <a:solidFill>
                  <a:schemeClr val="hlink"/>
                </a:solidFill>
              </a:rPr>
              <a:t>       Con gà nào cất lên một tiếng gáy. Và ở góc vườn, tiếng cục tác làm nắng trưa thêm oi ả, ngột ngạt. Không một tiếng chim, không một sợi gió. Cây chuối cũng ngủ, tàu lá lặng đi như thiếp vào trong nắng. Đường làng vắng ngắt. Bóng tre, bóng duối cũng lặng im.</a:t>
            </a:r>
          </a:p>
          <a:p>
            <a:r>
              <a:rPr lang="en-US" sz="2000" b="1">
                <a:solidFill>
                  <a:schemeClr val="hlink"/>
                </a:solidFill>
              </a:rPr>
              <a:t>        Ấy thế mà mẹ phải vơ vội cái nón cũ, đội lên đầu, bước vào trong nắng, ra đồng cấy nốt thửa ruộng chưa xong.</a:t>
            </a:r>
          </a:p>
          <a:p>
            <a:r>
              <a:rPr lang="en-US" sz="2000" b="1">
                <a:solidFill>
                  <a:schemeClr val="hlink"/>
                </a:solidFill>
              </a:rPr>
              <a:t>        Thương mẹ biết bao nhiêu, mẹ ơi!</a:t>
            </a:r>
          </a:p>
          <a:p>
            <a:r>
              <a:rPr lang="en-US" sz="2000"/>
              <a:t>                                                                               </a:t>
            </a:r>
            <a:r>
              <a:rPr lang="en-US" sz="2000" b="1" i="1">
                <a:solidFill>
                  <a:srgbClr val="990000"/>
                </a:solidFill>
              </a:rPr>
              <a:t>Theo</a:t>
            </a:r>
            <a:r>
              <a:rPr lang="en-US" sz="2000" b="1">
                <a:solidFill>
                  <a:srgbClr val="990000"/>
                </a:solidFill>
              </a:rPr>
              <a:t> Băng Sơn</a:t>
            </a:r>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circle(in)">
                                      <p:cBhvr>
                                        <p:cTn id="7" dur="2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4578"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4579"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4580"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sp>
        <p:nvSpPr>
          <p:cNvPr id="38925" name="Rectangle 13"/>
          <p:cNvSpPr>
            <a:spLocks noChangeArrowheads="1"/>
          </p:cNvSpPr>
          <p:nvPr/>
        </p:nvSpPr>
        <p:spPr bwMode="auto">
          <a:xfrm>
            <a:off x="468313" y="476250"/>
            <a:ext cx="8351837" cy="4838700"/>
          </a:xfrm>
          <a:prstGeom prst="rect">
            <a:avLst/>
          </a:prstGeom>
          <a:noFill/>
          <a:ln w="9525">
            <a:noFill/>
            <a:miter lim="800000"/>
            <a:headEnd/>
            <a:tailEnd/>
          </a:ln>
        </p:spPr>
        <p:txBody>
          <a:bodyPr>
            <a:spAutoFit/>
          </a:bodyPr>
          <a:lstStyle/>
          <a:p>
            <a:pPr algn="ctr"/>
            <a:r>
              <a:rPr lang="en-US" sz="2400" b="1">
                <a:solidFill>
                  <a:srgbClr val="FF3300"/>
                </a:solidFill>
              </a:rPr>
              <a:t>NẮNG TRƯA</a:t>
            </a:r>
          </a:p>
          <a:p>
            <a:endParaRPr lang="en-US" sz="2400" b="1">
              <a:solidFill>
                <a:srgbClr val="009900"/>
              </a:solidFill>
            </a:endParaRPr>
          </a:p>
          <a:p>
            <a:r>
              <a:rPr lang="en-US" sz="2400" b="1">
                <a:solidFill>
                  <a:srgbClr val="FF3300"/>
                </a:solidFill>
              </a:rPr>
              <a:t>1. Mở bài: </a:t>
            </a:r>
          </a:p>
          <a:p>
            <a:r>
              <a:rPr lang="en-US" sz="2400" b="1">
                <a:solidFill>
                  <a:srgbClr val="FF3300"/>
                </a:solidFill>
              </a:rPr>
              <a:t>      </a:t>
            </a:r>
            <a:r>
              <a:rPr lang="en-US" sz="2400" b="1" u="sng">
                <a:solidFill>
                  <a:srgbClr val="FF3300"/>
                </a:solidFill>
              </a:rPr>
              <a:t>Đ1</a:t>
            </a:r>
            <a:r>
              <a:rPr lang="en-US" sz="2400" b="1">
                <a:solidFill>
                  <a:srgbClr val="FF3300"/>
                </a:solidFill>
              </a:rPr>
              <a:t>: ( Câu đầu) </a:t>
            </a:r>
            <a:r>
              <a:rPr lang="en-US" sz="2400">
                <a:solidFill>
                  <a:srgbClr val="0000CC"/>
                </a:solidFill>
              </a:rPr>
              <a:t>Nhận xét chung về nắng trưa.</a:t>
            </a:r>
          </a:p>
          <a:p>
            <a:endParaRPr lang="en-US" sz="2400">
              <a:solidFill>
                <a:srgbClr val="0000CC"/>
              </a:solidFill>
            </a:endParaRPr>
          </a:p>
          <a:p>
            <a:r>
              <a:rPr lang="en-US" sz="2400" b="1">
                <a:solidFill>
                  <a:srgbClr val="FF3300"/>
                </a:solidFill>
              </a:rPr>
              <a:t>2. Thân bài: </a:t>
            </a:r>
          </a:p>
          <a:p>
            <a:r>
              <a:rPr lang="en-US" sz="2400" b="1">
                <a:solidFill>
                  <a:srgbClr val="FF3300"/>
                </a:solidFill>
              </a:rPr>
              <a:t>      </a:t>
            </a:r>
            <a:r>
              <a:rPr lang="en-US" sz="2400" b="1" u="sng">
                <a:solidFill>
                  <a:srgbClr val="FF3300"/>
                </a:solidFill>
              </a:rPr>
              <a:t>Đ2</a:t>
            </a:r>
            <a:r>
              <a:rPr lang="en-US" sz="2400" b="1">
                <a:solidFill>
                  <a:srgbClr val="FF3300"/>
                </a:solidFill>
              </a:rPr>
              <a:t>: </a:t>
            </a:r>
            <a:r>
              <a:rPr lang="en-US" sz="2400">
                <a:solidFill>
                  <a:srgbClr val="0000CC"/>
                </a:solidFill>
              </a:rPr>
              <a:t>Tác giả tả hơi đất bốc lên trong nắng trưa.</a:t>
            </a:r>
            <a:endParaRPr lang="en-US" sz="2400" b="1">
              <a:solidFill>
                <a:srgbClr val="0000CC"/>
              </a:solidFill>
            </a:endParaRPr>
          </a:p>
          <a:p>
            <a:r>
              <a:rPr lang="en-US" sz="2400" b="1">
                <a:solidFill>
                  <a:srgbClr val="FF3300"/>
                </a:solidFill>
              </a:rPr>
              <a:t>      </a:t>
            </a:r>
            <a:r>
              <a:rPr lang="en-US" sz="2400" b="1" u="sng">
                <a:solidFill>
                  <a:srgbClr val="FF3300"/>
                </a:solidFill>
              </a:rPr>
              <a:t>Đ3</a:t>
            </a:r>
            <a:r>
              <a:rPr lang="en-US" sz="2400" b="1">
                <a:solidFill>
                  <a:srgbClr val="FF3300"/>
                </a:solidFill>
              </a:rPr>
              <a:t>: </a:t>
            </a:r>
            <a:r>
              <a:rPr lang="en-US" sz="2400">
                <a:solidFill>
                  <a:srgbClr val="0000CC"/>
                </a:solidFill>
              </a:rPr>
              <a:t>Tả tiếng võng và câu hát ru em.</a:t>
            </a:r>
            <a:r>
              <a:rPr lang="en-US" sz="2400"/>
              <a:t> </a:t>
            </a:r>
            <a:endParaRPr lang="en-US" sz="2400" b="1">
              <a:solidFill>
                <a:srgbClr val="FF3300"/>
              </a:solidFill>
            </a:endParaRPr>
          </a:p>
          <a:p>
            <a:r>
              <a:rPr lang="en-US" sz="2400" b="1">
                <a:solidFill>
                  <a:srgbClr val="FF3300"/>
                </a:solidFill>
              </a:rPr>
              <a:t>      </a:t>
            </a:r>
            <a:r>
              <a:rPr lang="en-US" sz="2400" b="1" u="sng">
                <a:solidFill>
                  <a:srgbClr val="FF3300"/>
                </a:solidFill>
              </a:rPr>
              <a:t>Đ4</a:t>
            </a:r>
            <a:r>
              <a:rPr lang="en-US" sz="2400" b="1">
                <a:solidFill>
                  <a:srgbClr val="FF3300"/>
                </a:solidFill>
              </a:rPr>
              <a:t>: </a:t>
            </a:r>
            <a:r>
              <a:rPr lang="en-US" sz="2400">
                <a:solidFill>
                  <a:srgbClr val="0000CC"/>
                </a:solidFill>
              </a:rPr>
              <a:t>Tả con vật và cây cối trong nắng trưa. </a:t>
            </a:r>
          </a:p>
          <a:p>
            <a:r>
              <a:rPr lang="en-US" sz="2400" b="1">
                <a:solidFill>
                  <a:srgbClr val="FF3300"/>
                </a:solidFill>
              </a:rPr>
              <a:t>      </a:t>
            </a:r>
            <a:r>
              <a:rPr lang="en-US" sz="2400" b="1" u="sng">
                <a:solidFill>
                  <a:srgbClr val="FF3300"/>
                </a:solidFill>
              </a:rPr>
              <a:t>Đ5</a:t>
            </a:r>
            <a:r>
              <a:rPr lang="en-US" sz="2400" b="1">
                <a:solidFill>
                  <a:srgbClr val="FF3300"/>
                </a:solidFill>
              </a:rPr>
              <a:t>: </a:t>
            </a:r>
            <a:r>
              <a:rPr lang="en-US" sz="2400">
                <a:solidFill>
                  <a:srgbClr val="0000CC"/>
                </a:solidFill>
              </a:rPr>
              <a:t>Tả hình ảnh người mẹ trong nắng trưa.</a:t>
            </a:r>
          </a:p>
          <a:p>
            <a:endParaRPr lang="en-US" sz="2400">
              <a:solidFill>
                <a:srgbClr val="0000CC"/>
              </a:solidFill>
            </a:endParaRPr>
          </a:p>
          <a:p>
            <a:r>
              <a:rPr lang="en-US" sz="2400" b="1">
                <a:solidFill>
                  <a:srgbClr val="FF3300"/>
                </a:solidFill>
              </a:rPr>
              <a:t>3. Kết bài: </a:t>
            </a:r>
          </a:p>
          <a:p>
            <a:r>
              <a:rPr lang="en-US" sz="2400" b="1">
                <a:solidFill>
                  <a:srgbClr val="FF3300"/>
                </a:solidFill>
              </a:rPr>
              <a:t>      </a:t>
            </a:r>
            <a:r>
              <a:rPr lang="en-US" sz="2400" b="1" u="sng">
                <a:solidFill>
                  <a:srgbClr val="FF3300"/>
                </a:solidFill>
              </a:rPr>
              <a:t>Đ6</a:t>
            </a:r>
            <a:r>
              <a:rPr lang="en-US" sz="2400" b="1">
                <a:solidFill>
                  <a:srgbClr val="FF3300"/>
                </a:solidFill>
              </a:rPr>
              <a:t>: ( Câu cuối) </a:t>
            </a:r>
            <a:r>
              <a:rPr lang="en-US" sz="2400">
                <a:solidFill>
                  <a:srgbClr val="0000CC"/>
                </a:solidFill>
              </a:rPr>
              <a:t>Nêu cảm nghĩ về mẹ.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checkerboard(across)">
                                      <p:cBhvr>
                                        <p:cTn id="7" dur="10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6626"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6627"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6628"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5602"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5603"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5604"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pic>
        <p:nvPicPr>
          <p:cNvPr id="4098" name="Picture 2" descr="barrefl7"/>
          <p:cNvPicPr>
            <a:picLocks noChangeAspect="1" noChangeArrowheads="1" noCrop="1"/>
          </p:cNvPicPr>
          <p:nvPr/>
        </p:nvPicPr>
        <p:blipFill>
          <a:blip r:embed="rId4"/>
          <a:srcRect/>
          <a:stretch>
            <a:fillRect/>
          </a:stretch>
        </p:blipFill>
        <p:spPr bwMode="auto">
          <a:xfrm>
            <a:off x="3200400" y="5715000"/>
            <a:ext cx="2857500" cy="647700"/>
          </a:xfrm>
          <a:prstGeom prst="rect">
            <a:avLst/>
          </a:prstGeom>
          <a:noFill/>
          <a:ln w="9525">
            <a:noFill/>
            <a:miter lim="800000"/>
            <a:headEnd/>
            <a:tailEnd/>
          </a:ln>
        </p:spPr>
      </p:pic>
      <p:sp>
        <p:nvSpPr>
          <p:cNvPr id="25606" name="WordArt 8"/>
          <p:cNvSpPr>
            <a:spLocks noChangeArrowheads="1" noChangeShapeType="1" noTextEdit="1"/>
          </p:cNvSpPr>
          <p:nvPr/>
        </p:nvSpPr>
        <p:spPr bwMode="auto">
          <a:xfrm>
            <a:off x="466725" y="1052513"/>
            <a:ext cx="8281988" cy="3097212"/>
          </a:xfrm>
          <a:prstGeom prst="rect">
            <a:avLst/>
          </a:prstGeom>
        </p:spPr>
        <p:txBody>
          <a:bodyPr spcFirstLastPara="1" wrap="none" fromWordArt="1">
            <a:prstTxWarp prst="textArchUp">
              <a:avLst>
                <a:gd name="adj" fmla="val 10800004"/>
              </a:avLst>
            </a:prstTxWarp>
          </a:bodyPr>
          <a:lstStyle/>
          <a:p>
            <a:pPr algn="ctr"/>
            <a:r>
              <a:rPr lang="en-US" sz="3600" b="1" kern="10">
                <a:ln w="9525">
                  <a:solidFill>
                    <a:srgbClr val="FF3300"/>
                  </a:solidFill>
                  <a:round/>
                  <a:headEnd/>
                  <a:tailEnd/>
                </a:ln>
                <a:solidFill>
                  <a:srgbClr val="0000CC"/>
                </a:solidFill>
                <a:latin typeface="Times New Roman"/>
                <a:cs typeface="Times New Roman"/>
              </a:rPr>
              <a:t>KÍNH CHÚC CÁC THẦY CÔ GIÁO MẠNH KHỎE!</a:t>
            </a:r>
          </a:p>
        </p:txBody>
      </p:sp>
      <p:sp>
        <p:nvSpPr>
          <p:cNvPr id="25607" name="WordArt 10"/>
          <p:cNvSpPr>
            <a:spLocks noChangeArrowheads="1" noChangeShapeType="1" noTextEdit="1"/>
          </p:cNvSpPr>
          <p:nvPr/>
        </p:nvSpPr>
        <p:spPr bwMode="auto">
          <a:xfrm>
            <a:off x="611188" y="3141663"/>
            <a:ext cx="8064500" cy="523875"/>
          </a:xfrm>
          <a:prstGeom prst="rect">
            <a:avLst/>
          </a:prstGeom>
        </p:spPr>
        <p:txBody>
          <a:bodyPr wrap="none" fromWordArt="1">
            <a:prstTxWarp prst="textPlain">
              <a:avLst>
                <a:gd name="adj" fmla="val 50000"/>
              </a:avLst>
            </a:prstTxWarp>
          </a:bodyPr>
          <a:lstStyle/>
          <a:p>
            <a:pPr algn="ctr"/>
            <a:r>
              <a:rPr lang="vi-VN" sz="3600" b="1" kern="1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rPr>
              <a:t>Chúc các em luôn chăm ngoan, học giỏi!</a:t>
            </a:r>
            <a:endParaRPr lang="en-US" sz="3600" b="1" kern="10">
              <a:ln w="19050">
                <a:solidFill>
                  <a:srgbClr val="FF0000"/>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7650"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7651"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7652"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8674"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8675"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8676"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pic>
        <p:nvPicPr>
          <p:cNvPr id="4098" name="Picture 2" descr="barrefl7"/>
          <p:cNvPicPr>
            <a:picLocks noChangeAspect="1" noChangeArrowheads="1" noCrop="1"/>
          </p:cNvPicPr>
          <p:nvPr/>
        </p:nvPicPr>
        <p:blipFill>
          <a:blip r:embed="rId4"/>
          <a:srcRect/>
          <a:stretch>
            <a:fillRect/>
          </a:stretch>
        </p:blipFill>
        <p:spPr bwMode="auto">
          <a:xfrm>
            <a:off x="3200400" y="5715000"/>
            <a:ext cx="2857500" cy="647700"/>
          </a:xfrm>
          <a:prstGeom prst="rect">
            <a:avLst/>
          </a:prstGeom>
          <a:noFill/>
          <a:ln w="9525">
            <a:noFill/>
            <a:miter lim="800000"/>
            <a:headEnd/>
            <a:tailEnd/>
          </a:ln>
        </p:spPr>
      </p:pic>
      <p:pic>
        <p:nvPicPr>
          <p:cNvPr id="28678" name="Picture 4" descr="365_Frame_1331_1795x1205"/>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8" name="Rectangle 14"/>
          <p:cNvSpPr>
            <a:spLocks noChangeArrowheads="1"/>
          </p:cNvSpPr>
          <p:nvPr/>
        </p:nvSpPr>
        <p:spPr bwMode="auto">
          <a:xfrm>
            <a:off x="1371600" y="1371600"/>
            <a:ext cx="6629400" cy="1676400"/>
          </a:xfrm>
          <a:prstGeom prst="rect">
            <a:avLst/>
          </a:prstGeom>
          <a:noFill/>
          <a:ln w="9525">
            <a:noFill/>
            <a:miter lim="800000"/>
            <a:headEnd/>
            <a:tailEnd/>
          </a:ln>
          <a:effectLst/>
        </p:spPr>
        <p:txBody>
          <a:bodyPr anchor="ctr"/>
          <a:lstStyle/>
          <a:p>
            <a:pPr algn="ctr" eaLnBrk="0" hangingPunct="0">
              <a:defRPr/>
            </a:pP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Tiết</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học</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đến</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đây</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là</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kết</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outerShdw>
                </a:effectLst>
                <a:latin typeface="Times New Roman" pitchFamily="18" charset="0"/>
                <a:cs typeface="Times New Roman" pitchFamily="18" charset="0"/>
              </a:rPr>
              <a:t>thúc</a:t>
            </a: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 !</a:t>
            </a:r>
          </a:p>
        </p:txBody>
      </p:sp>
      <p:sp>
        <p:nvSpPr>
          <p:cNvPr id="9" name="Rectangle 14"/>
          <p:cNvSpPr>
            <a:spLocks noChangeArrowheads="1"/>
          </p:cNvSpPr>
          <p:nvPr/>
        </p:nvSpPr>
        <p:spPr bwMode="auto">
          <a:xfrm>
            <a:off x="685800" y="2743200"/>
            <a:ext cx="7696200" cy="2133600"/>
          </a:xfrm>
          <a:prstGeom prst="rect">
            <a:avLst/>
          </a:prstGeom>
          <a:noFill/>
          <a:ln w="9525">
            <a:noFill/>
            <a:miter lim="800000"/>
            <a:headEnd/>
            <a:tailEnd/>
          </a:ln>
          <a:effectLst/>
        </p:spPr>
        <p:txBody>
          <a:bodyPr anchor="ctr"/>
          <a:lstStyle/>
          <a:p>
            <a:pPr algn="ctr" eaLnBrk="0" hangingPunct="0">
              <a:defRPr/>
            </a:pP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Chúc</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các</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thầy</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cô</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giáo</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mạnh</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khỏe</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các</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em</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học</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sinh</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chăm</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 </a:t>
            </a:r>
            <a:r>
              <a:rPr lang="en-US" sz="4000" b="1" dirty="0" err="1">
                <a:solidFill>
                  <a:srgbClr val="FF0066"/>
                </a:solidFill>
                <a:effectLst>
                  <a:outerShdw blurRad="38100" dist="38100" dir="2700000" algn="tl">
                    <a:srgbClr val="000000"/>
                  </a:outerShdw>
                </a:effectLst>
                <a:latin typeface="Times New Roman" pitchFamily="18" charset="0"/>
                <a:cs typeface="Times New Roman" pitchFamily="18" charset="0"/>
              </a:rPr>
              <a:t>ngoan</a:t>
            </a:r>
            <a:r>
              <a:rPr lang="en-US" sz="4000" b="1" dirty="0">
                <a:solidFill>
                  <a:srgbClr val="FF0066"/>
                </a:solidFill>
                <a:effectLst>
                  <a:outerShdw blurRad="38100" dist="38100" dir="2700000" algn="tl">
                    <a:srgbClr val="000000"/>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extBox 8"/>
          <p:cNvSpPr txBox="1"/>
          <p:nvPr/>
        </p:nvSpPr>
        <p:spPr>
          <a:xfrm>
            <a:off x="179388" y="188913"/>
            <a:ext cx="8713787" cy="6186487"/>
          </a:xfrm>
          <a:prstGeom prst="rect">
            <a:avLst/>
          </a:prstGeom>
          <a:noFill/>
        </p:spPr>
        <p:txBody>
          <a:bodyPr>
            <a:spAutoFit/>
          </a:bodyPr>
          <a:lstStyle/>
          <a:p>
            <a:pPr fontAlgn="auto">
              <a:spcBef>
                <a:spcPts val="0"/>
              </a:spcBef>
              <a:spcAft>
                <a:spcPts val="0"/>
              </a:spcAft>
              <a:defRPr/>
            </a:pPr>
            <a:r>
              <a:rPr lang="en-US" sz="3600" b="1" dirty="0">
                <a:latin typeface="+mn-lt"/>
                <a:cs typeface="+mn-cs"/>
              </a:rPr>
              <a:t>2. </a:t>
            </a:r>
            <a:r>
              <a:rPr lang="en-US" sz="3600" b="1" dirty="0" err="1">
                <a:latin typeface="+mn-lt"/>
                <a:cs typeface="+mn-cs"/>
              </a:rPr>
              <a:t>Thứ</a:t>
            </a:r>
            <a:r>
              <a:rPr lang="en-US" sz="3600" b="1" dirty="0">
                <a:latin typeface="+mn-lt"/>
                <a:cs typeface="+mn-cs"/>
              </a:rPr>
              <a:t> </a:t>
            </a:r>
            <a:r>
              <a:rPr lang="en-US" sz="3600" b="1" dirty="0" err="1">
                <a:latin typeface="+mn-lt"/>
                <a:cs typeface="+mn-cs"/>
              </a:rPr>
              <a:t>tự</a:t>
            </a:r>
            <a:r>
              <a:rPr lang="en-US" sz="3600" b="1" dirty="0">
                <a:latin typeface="+mn-lt"/>
                <a:cs typeface="+mn-cs"/>
              </a:rPr>
              <a:t> </a:t>
            </a:r>
            <a:r>
              <a:rPr lang="en-US" sz="3600" b="1" dirty="0" err="1">
                <a:latin typeface="+mn-lt"/>
                <a:cs typeface="+mn-cs"/>
              </a:rPr>
              <a:t>miêu</a:t>
            </a:r>
            <a:r>
              <a:rPr lang="en-US" sz="3600" b="1" dirty="0">
                <a:latin typeface="+mn-lt"/>
                <a:cs typeface="+mn-cs"/>
              </a:rPr>
              <a:t> </a:t>
            </a:r>
            <a:r>
              <a:rPr lang="en-US" sz="3600" b="1" dirty="0" err="1">
                <a:latin typeface="+mn-lt"/>
                <a:cs typeface="+mn-cs"/>
              </a:rPr>
              <a:t>tả</a:t>
            </a:r>
            <a:r>
              <a:rPr lang="en-US" sz="3600" b="1" dirty="0">
                <a:latin typeface="+mn-lt"/>
                <a:cs typeface="+mn-cs"/>
              </a:rPr>
              <a:t> </a:t>
            </a:r>
            <a:r>
              <a:rPr lang="en-US" sz="3600" b="1" dirty="0" err="1">
                <a:latin typeface="+mn-lt"/>
                <a:cs typeface="+mn-cs"/>
              </a:rPr>
              <a:t>trong</a:t>
            </a:r>
            <a:r>
              <a:rPr lang="en-US" sz="3600" b="1" dirty="0">
                <a:latin typeface="+mn-lt"/>
                <a:cs typeface="+mn-cs"/>
              </a:rPr>
              <a:t> </a:t>
            </a:r>
            <a:r>
              <a:rPr lang="en-US" sz="3600" b="1" dirty="0" err="1">
                <a:latin typeface="+mn-lt"/>
                <a:cs typeface="+mn-cs"/>
              </a:rPr>
              <a:t>bài</a:t>
            </a:r>
            <a:r>
              <a:rPr lang="en-US" sz="3600" b="1" dirty="0">
                <a:latin typeface="+mn-lt"/>
                <a:cs typeface="+mn-cs"/>
              </a:rPr>
              <a:t> </a:t>
            </a:r>
            <a:r>
              <a:rPr lang="en-US" sz="3600" b="1" dirty="0" err="1">
                <a:latin typeface="+mn-lt"/>
                <a:cs typeface="+mn-cs"/>
              </a:rPr>
              <a:t>văn</a:t>
            </a:r>
            <a:r>
              <a:rPr lang="en-US" sz="3600" b="1" dirty="0">
                <a:latin typeface="+mn-lt"/>
                <a:cs typeface="+mn-cs"/>
              </a:rPr>
              <a:t> “ </a:t>
            </a:r>
            <a:r>
              <a:rPr lang="en-US" sz="3600" b="1" dirty="0" err="1">
                <a:latin typeface="+mn-lt"/>
                <a:cs typeface="+mn-cs"/>
              </a:rPr>
              <a:t>Hoàng</a:t>
            </a:r>
            <a:r>
              <a:rPr lang="en-US" sz="3600" b="1" dirty="0">
                <a:latin typeface="+mn-lt"/>
                <a:cs typeface="+mn-cs"/>
              </a:rPr>
              <a:t> </a:t>
            </a:r>
            <a:r>
              <a:rPr lang="en-US" sz="3600" b="1" dirty="0" err="1">
                <a:latin typeface="+mn-lt"/>
                <a:cs typeface="+mn-cs"/>
              </a:rPr>
              <a:t>hôn</a:t>
            </a:r>
            <a:r>
              <a:rPr lang="en-US" sz="3600" b="1" dirty="0">
                <a:latin typeface="+mn-lt"/>
                <a:cs typeface="+mn-cs"/>
              </a:rPr>
              <a:t> </a:t>
            </a:r>
            <a:r>
              <a:rPr lang="en-US" sz="3600" b="1" dirty="0" err="1">
                <a:latin typeface="+mn-lt"/>
                <a:cs typeface="+mn-cs"/>
              </a:rPr>
              <a:t>trên</a:t>
            </a:r>
            <a:r>
              <a:rPr lang="en-US" sz="3600" b="1" dirty="0">
                <a:latin typeface="+mn-lt"/>
                <a:cs typeface="+mn-cs"/>
              </a:rPr>
              <a:t> </a:t>
            </a:r>
            <a:r>
              <a:rPr lang="en-US" sz="3600" b="1" dirty="0" err="1">
                <a:latin typeface="+mn-lt"/>
                <a:cs typeface="+mn-cs"/>
              </a:rPr>
              <a:t>sông</a:t>
            </a:r>
            <a:r>
              <a:rPr lang="en-US" sz="3600" b="1" dirty="0">
                <a:latin typeface="+mn-lt"/>
                <a:cs typeface="+mn-cs"/>
              </a:rPr>
              <a:t> </a:t>
            </a:r>
            <a:r>
              <a:rPr lang="en-US" sz="3600" b="1" dirty="0" err="1">
                <a:latin typeface="+mn-lt"/>
                <a:cs typeface="+mn-cs"/>
              </a:rPr>
              <a:t>Hương</a:t>
            </a:r>
            <a:r>
              <a:rPr lang="en-US" sz="3600" b="1" dirty="0">
                <a:latin typeface="+mn-lt"/>
                <a:cs typeface="+mn-cs"/>
              </a:rPr>
              <a:t>” </a:t>
            </a:r>
            <a:r>
              <a:rPr lang="en-US" sz="3600" b="1" dirty="0" err="1">
                <a:latin typeface="+mn-lt"/>
                <a:cs typeface="+mn-cs"/>
              </a:rPr>
              <a:t>có</a:t>
            </a:r>
            <a:r>
              <a:rPr lang="en-US" sz="3600" b="1" dirty="0">
                <a:latin typeface="+mn-lt"/>
                <a:cs typeface="+mn-cs"/>
              </a:rPr>
              <a:t> </a:t>
            </a:r>
            <a:r>
              <a:rPr lang="en-US" sz="3600" b="1" dirty="0" err="1">
                <a:latin typeface="+mn-lt"/>
                <a:cs typeface="+mn-cs"/>
              </a:rPr>
              <a:t>gì</a:t>
            </a:r>
            <a:r>
              <a:rPr lang="en-US" sz="3600" b="1" dirty="0">
                <a:latin typeface="+mn-lt"/>
                <a:cs typeface="+mn-cs"/>
              </a:rPr>
              <a:t> </a:t>
            </a:r>
            <a:r>
              <a:rPr lang="en-US" sz="3600" b="1" dirty="0" err="1">
                <a:latin typeface="+mn-lt"/>
                <a:cs typeface="+mn-cs"/>
              </a:rPr>
              <a:t>khác</a:t>
            </a:r>
            <a:r>
              <a:rPr lang="en-US" sz="3600" b="1" dirty="0">
                <a:latin typeface="+mn-lt"/>
                <a:cs typeface="+mn-cs"/>
              </a:rPr>
              <a:t> so </a:t>
            </a:r>
            <a:r>
              <a:rPr lang="en-US" sz="3600" b="1" dirty="0" err="1">
                <a:latin typeface="+mn-lt"/>
                <a:cs typeface="+mn-cs"/>
              </a:rPr>
              <a:t>với</a:t>
            </a:r>
            <a:r>
              <a:rPr lang="en-US" sz="3600" b="1" dirty="0">
                <a:latin typeface="+mn-lt"/>
                <a:cs typeface="+mn-cs"/>
              </a:rPr>
              <a:t> </a:t>
            </a:r>
            <a:r>
              <a:rPr lang="en-US" sz="3600" b="1" dirty="0" err="1">
                <a:latin typeface="+mn-lt"/>
                <a:cs typeface="+mn-cs"/>
              </a:rPr>
              <a:t>bài</a:t>
            </a:r>
            <a:r>
              <a:rPr lang="en-US" sz="3600" b="1" dirty="0">
                <a:latin typeface="+mn-lt"/>
                <a:cs typeface="+mn-cs"/>
              </a:rPr>
              <a:t> “ </a:t>
            </a:r>
            <a:r>
              <a:rPr lang="en-US" sz="3600" b="1" dirty="0" err="1">
                <a:latin typeface="+mn-lt"/>
                <a:cs typeface="+mn-cs"/>
              </a:rPr>
              <a:t>Quang</a:t>
            </a:r>
            <a:r>
              <a:rPr lang="en-US" sz="3600" b="1" dirty="0">
                <a:latin typeface="+mn-lt"/>
                <a:cs typeface="+mn-cs"/>
              </a:rPr>
              <a:t> </a:t>
            </a:r>
            <a:r>
              <a:rPr lang="en-US" sz="3600" b="1" dirty="0" err="1">
                <a:latin typeface="+mn-lt"/>
                <a:cs typeface="+mn-cs"/>
              </a:rPr>
              <a:t>cảnh</a:t>
            </a:r>
            <a:r>
              <a:rPr lang="en-US" sz="3600" b="1" dirty="0">
                <a:latin typeface="+mn-lt"/>
                <a:cs typeface="+mn-cs"/>
              </a:rPr>
              <a:t> </a:t>
            </a:r>
            <a:r>
              <a:rPr lang="en-US" sz="3600" b="1" dirty="0" err="1">
                <a:latin typeface="+mn-lt"/>
                <a:cs typeface="+mn-cs"/>
              </a:rPr>
              <a:t>làng</a:t>
            </a:r>
            <a:r>
              <a:rPr lang="en-US" sz="3600" b="1" dirty="0">
                <a:latin typeface="+mn-lt"/>
                <a:cs typeface="+mn-cs"/>
              </a:rPr>
              <a:t> </a:t>
            </a:r>
            <a:r>
              <a:rPr lang="en-US" sz="3600" b="1" dirty="0" err="1">
                <a:latin typeface="+mn-lt"/>
                <a:cs typeface="+mn-cs"/>
              </a:rPr>
              <a:t>mạc</a:t>
            </a:r>
            <a:r>
              <a:rPr lang="en-US" sz="3600" b="1" dirty="0">
                <a:latin typeface="+mn-lt"/>
                <a:cs typeface="+mn-cs"/>
              </a:rPr>
              <a:t> </a:t>
            </a:r>
            <a:r>
              <a:rPr lang="en-US" sz="3600" b="1" dirty="0" err="1">
                <a:latin typeface="+mn-lt"/>
                <a:cs typeface="+mn-cs"/>
              </a:rPr>
              <a:t>ngày</a:t>
            </a:r>
            <a:r>
              <a:rPr lang="en-US" sz="3600" b="1" dirty="0">
                <a:latin typeface="+mn-lt"/>
                <a:cs typeface="+mn-cs"/>
              </a:rPr>
              <a:t> </a:t>
            </a:r>
            <a:r>
              <a:rPr lang="en-US" sz="3600" b="1" dirty="0" err="1">
                <a:latin typeface="+mn-lt"/>
                <a:cs typeface="+mn-cs"/>
              </a:rPr>
              <a:t>mùa</a:t>
            </a:r>
            <a:r>
              <a:rPr lang="en-US" sz="3600" b="1" dirty="0">
                <a:latin typeface="+mn-lt"/>
                <a:cs typeface="+mn-cs"/>
              </a:rPr>
              <a:t>” </a:t>
            </a:r>
          </a:p>
          <a:p>
            <a:pPr fontAlgn="auto">
              <a:spcBef>
                <a:spcPts val="0"/>
              </a:spcBef>
              <a:spcAft>
                <a:spcPts val="0"/>
              </a:spcAft>
              <a:defRPr/>
            </a:pPr>
            <a:r>
              <a:rPr lang="en-US" sz="3600" b="1" dirty="0">
                <a:solidFill>
                  <a:schemeClr val="accent2">
                    <a:lumMod val="75000"/>
                  </a:schemeClr>
                </a:solidFill>
                <a:latin typeface="+mn-lt"/>
                <a:cs typeface="+mn-cs"/>
              </a:rPr>
              <a:t>-</a:t>
            </a:r>
            <a:r>
              <a:rPr lang="en-US" sz="3600" b="1" dirty="0" err="1">
                <a:solidFill>
                  <a:srgbClr val="0000CC"/>
                </a:solidFill>
                <a:latin typeface="+mn-lt"/>
                <a:cs typeface="+mn-cs"/>
              </a:rPr>
              <a:t>Phần</a:t>
            </a:r>
            <a:r>
              <a:rPr lang="en-US" sz="3600" b="1" dirty="0">
                <a:solidFill>
                  <a:srgbClr val="0000CC"/>
                </a:solidFill>
                <a:latin typeface="+mn-lt"/>
                <a:cs typeface="+mn-cs"/>
              </a:rPr>
              <a:t> </a:t>
            </a:r>
            <a:r>
              <a:rPr lang="en-US" sz="3600" b="1" dirty="0" err="1">
                <a:solidFill>
                  <a:srgbClr val="0000CC"/>
                </a:solidFill>
                <a:latin typeface="+mn-lt"/>
                <a:cs typeface="+mn-cs"/>
              </a:rPr>
              <a:t>mở</a:t>
            </a:r>
            <a:r>
              <a:rPr lang="en-US" sz="3600" b="1" dirty="0">
                <a:solidFill>
                  <a:srgbClr val="0000CC"/>
                </a:solidFill>
                <a:latin typeface="+mn-lt"/>
                <a:cs typeface="+mn-cs"/>
              </a:rPr>
              <a:t> </a:t>
            </a:r>
            <a:r>
              <a:rPr lang="en-US" sz="3600" b="1" dirty="0" err="1">
                <a:solidFill>
                  <a:srgbClr val="0000CC"/>
                </a:solidFill>
                <a:latin typeface="+mn-lt"/>
                <a:cs typeface="+mn-cs"/>
              </a:rPr>
              <a:t>bài</a:t>
            </a:r>
            <a:r>
              <a:rPr lang="en-US" sz="3600" b="1" dirty="0">
                <a:solidFill>
                  <a:srgbClr val="0000CC"/>
                </a:solidFill>
                <a:latin typeface="+mn-lt"/>
                <a:cs typeface="+mn-cs"/>
              </a:rPr>
              <a:t> </a:t>
            </a:r>
            <a:r>
              <a:rPr lang="en-US" sz="3600" b="1" dirty="0" err="1">
                <a:solidFill>
                  <a:srgbClr val="0000CC"/>
                </a:solidFill>
                <a:latin typeface="+mn-lt"/>
                <a:cs typeface="+mn-cs"/>
              </a:rPr>
              <a:t>của</a:t>
            </a:r>
            <a:r>
              <a:rPr lang="en-US" sz="3600" b="1" dirty="0">
                <a:solidFill>
                  <a:srgbClr val="0000CC"/>
                </a:solidFill>
                <a:latin typeface="+mn-lt"/>
                <a:cs typeface="+mn-cs"/>
              </a:rPr>
              <a:t> </a:t>
            </a:r>
            <a:r>
              <a:rPr lang="en-US" sz="3600" b="1" dirty="0" err="1">
                <a:solidFill>
                  <a:srgbClr val="0000CC"/>
                </a:solidFill>
                <a:latin typeface="+mn-lt"/>
                <a:cs typeface="+mn-cs"/>
              </a:rPr>
              <a:t>bài</a:t>
            </a:r>
            <a:r>
              <a:rPr lang="en-US" sz="3600" b="1" dirty="0">
                <a:solidFill>
                  <a:srgbClr val="0000CC"/>
                </a:solidFill>
                <a:latin typeface="+mn-lt"/>
                <a:cs typeface="+mn-cs"/>
              </a:rPr>
              <a:t> “</a:t>
            </a:r>
            <a:r>
              <a:rPr lang="en-US" sz="3600" b="1" dirty="0" err="1">
                <a:solidFill>
                  <a:srgbClr val="0000CC"/>
                </a:solidFill>
                <a:latin typeface="+mn-lt"/>
                <a:cs typeface="+mn-cs"/>
              </a:rPr>
              <a:t>Quang</a:t>
            </a:r>
            <a:r>
              <a:rPr lang="en-US" sz="3600" b="1" dirty="0">
                <a:solidFill>
                  <a:srgbClr val="0000CC"/>
                </a:solidFill>
                <a:latin typeface="+mn-lt"/>
                <a:cs typeface="+mn-cs"/>
              </a:rPr>
              <a:t> </a:t>
            </a:r>
            <a:r>
              <a:rPr lang="en-US" sz="3600" b="1" dirty="0" err="1">
                <a:solidFill>
                  <a:srgbClr val="0000CC"/>
                </a:solidFill>
                <a:latin typeface="+mn-lt"/>
                <a:cs typeface="+mn-cs"/>
              </a:rPr>
              <a:t>cảnh</a:t>
            </a:r>
            <a:r>
              <a:rPr lang="en-US" sz="3600" b="1" dirty="0">
                <a:solidFill>
                  <a:srgbClr val="0000CC"/>
                </a:solidFill>
                <a:latin typeface="+mn-lt"/>
                <a:cs typeface="+mn-cs"/>
              </a:rPr>
              <a:t> </a:t>
            </a:r>
            <a:r>
              <a:rPr lang="en-US" sz="3600" b="1" dirty="0" err="1">
                <a:solidFill>
                  <a:srgbClr val="0000CC"/>
                </a:solidFill>
                <a:latin typeface="+mn-lt"/>
                <a:cs typeface="+mn-cs"/>
              </a:rPr>
              <a:t>làng</a:t>
            </a:r>
            <a:r>
              <a:rPr lang="en-US" sz="3600" b="1" dirty="0">
                <a:solidFill>
                  <a:srgbClr val="0000CC"/>
                </a:solidFill>
                <a:latin typeface="+mn-lt"/>
                <a:cs typeface="+mn-cs"/>
              </a:rPr>
              <a:t> </a:t>
            </a:r>
            <a:r>
              <a:rPr lang="en-US" sz="3600" b="1" dirty="0" err="1">
                <a:solidFill>
                  <a:srgbClr val="0000CC"/>
                </a:solidFill>
                <a:latin typeface="+mn-lt"/>
                <a:cs typeface="+mn-cs"/>
              </a:rPr>
              <a:t>mạc</a:t>
            </a:r>
            <a:r>
              <a:rPr lang="en-US" sz="3600" b="1" dirty="0">
                <a:solidFill>
                  <a:srgbClr val="0000CC"/>
                </a:solidFill>
                <a:latin typeface="+mn-lt"/>
                <a:cs typeface="+mn-cs"/>
              </a:rPr>
              <a:t> </a:t>
            </a:r>
            <a:r>
              <a:rPr lang="en-US" sz="3600" b="1" dirty="0" err="1">
                <a:solidFill>
                  <a:srgbClr val="0000CC"/>
                </a:solidFill>
                <a:latin typeface="+mn-lt"/>
                <a:cs typeface="+mn-cs"/>
              </a:rPr>
              <a:t>ngày</a:t>
            </a:r>
            <a:r>
              <a:rPr lang="en-US" sz="3600" b="1" dirty="0">
                <a:solidFill>
                  <a:srgbClr val="0000CC"/>
                </a:solidFill>
                <a:latin typeface="+mn-lt"/>
                <a:cs typeface="+mn-cs"/>
              </a:rPr>
              <a:t> </a:t>
            </a:r>
            <a:r>
              <a:rPr lang="en-US" sz="3600" b="1" dirty="0" err="1">
                <a:solidFill>
                  <a:srgbClr val="0000CC"/>
                </a:solidFill>
                <a:latin typeface="+mn-lt"/>
                <a:cs typeface="+mn-cs"/>
              </a:rPr>
              <a:t>mùa</a:t>
            </a:r>
            <a:r>
              <a:rPr lang="en-US" sz="3600" b="1" dirty="0">
                <a:solidFill>
                  <a:srgbClr val="0000CC"/>
                </a:solidFill>
                <a:latin typeface="+mn-lt"/>
                <a:cs typeface="+mn-cs"/>
              </a:rPr>
              <a:t>” </a:t>
            </a:r>
            <a:r>
              <a:rPr lang="en-US" sz="3600" b="1" dirty="0" err="1">
                <a:solidFill>
                  <a:srgbClr val="0000CC"/>
                </a:solidFill>
                <a:latin typeface="+mn-lt"/>
                <a:cs typeface="+mn-cs"/>
              </a:rPr>
              <a:t>nói</a:t>
            </a:r>
            <a:r>
              <a:rPr lang="en-US" sz="3600" b="1" dirty="0">
                <a:solidFill>
                  <a:srgbClr val="0000CC"/>
                </a:solidFill>
                <a:latin typeface="+mn-lt"/>
                <a:cs typeface="+mn-cs"/>
              </a:rPr>
              <a:t> </a:t>
            </a:r>
            <a:r>
              <a:rPr lang="en-US" sz="3600" b="1" dirty="0" err="1">
                <a:solidFill>
                  <a:srgbClr val="0000CC"/>
                </a:solidFill>
                <a:latin typeface="+mn-lt"/>
                <a:cs typeface="+mn-cs"/>
              </a:rPr>
              <a:t>lên</a:t>
            </a:r>
            <a:r>
              <a:rPr lang="en-US" sz="3600" b="1" dirty="0">
                <a:solidFill>
                  <a:srgbClr val="0000CC"/>
                </a:solidFill>
                <a:latin typeface="+mn-lt"/>
                <a:cs typeface="+mn-cs"/>
              </a:rPr>
              <a:t> </a:t>
            </a:r>
            <a:r>
              <a:rPr lang="en-US" sz="3600" b="1" dirty="0" err="1">
                <a:solidFill>
                  <a:srgbClr val="0000CC"/>
                </a:solidFill>
                <a:latin typeface="+mn-lt"/>
                <a:cs typeface="+mn-cs"/>
              </a:rPr>
              <a:t>nội</a:t>
            </a:r>
            <a:r>
              <a:rPr lang="en-US" sz="3600" b="1" dirty="0">
                <a:solidFill>
                  <a:srgbClr val="0000CC"/>
                </a:solidFill>
                <a:latin typeface="+mn-lt"/>
                <a:cs typeface="+mn-cs"/>
              </a:rPr>
              <a:t> dung </a:t>
            </a:r>
            <a:r>
              <a:rPr lang="en-US" sz="3600" b="1" dirty="0" err="1">
                <a:solidFill>
                  <a:srgbClr val="0000CC"/>
                </a:solidFill>
                <a:latin typeface="+mn-lt"/>
                <a:cs typeface="+mn-cs"/>
              </a:rPr>
              <a:t>gì</a:t>
            </a:r>
            <a:r>
              <a:rPr lang="en-US" sz="3600" b="1" dirty="0">
                <a:solidFill>
                  <a:srgbClr val="0000CC"/>
                </a:solidFill>
                <a:latin typeface="+mn-lt"/>
                <a:cs typeface="+mn-cs"/>
              </a:rPr>
              <a:t>?</a:t>
            </a:r>
          </a:p>
          <a:p>
            <a:pPr fontAlgn="auto">
              <a:spcBef>
                <a:spcPts val="0"/>
              </a:spcBef>
              <a:spcAft>
                <a:spcPts val="0"/>
              </a:spcAft>
              <a:defRPr/>
            </a:pPr>
            <a:r>
              <a:rPr lang="en-US" sz="3600" b="1" i="1" dirty="0" err="1">
                <a:solidFill>
                  <a:srgbClr val="FF0000"/>
                </a:solidFill>
                <a:latin typeface="+mn-lt"/>
                <a:cs typeface="+mn-cs"/>
              </a:rPr>
              <a:t>Giới</a:t>
            </a:r>
            <a:r>
              <a:rPr lang="en-US" sz="3600" b="1" i="1" dirty="0">
                <a:solidFill>
                  <a:srgbClr val="FF0000"/>
                </a:solidFill>
                <a:latin typeface="+mn-lt"/>
                <a:cs typeface="+mn-cs"/>
              </a:rPr>
              <a:t> </a:t>
            </a:r>
            <a:r>
              <a:rPr lang="en-US" sz="3600" b="1" i="1" dirty="0" err="1">
                <a:solidFill>
                  <a:srgbClr val="FF0000"/>
                </a:solidFill>
                <a:latin typeface="+mn-lt"/>
                <a:cs typeface="+mn-cs"/>
              </a:rPr>
              <a:t>thiệu</a:t>
            </a:r>
            <a:r>
              <a:rPr lang="en-US" sz="3600" b="1" i="1" dirty="0">
                <a:solidFill>
                  <a:srgbClr val="FF0000"/>
                </a:solidFill>
                <a:latin typeface="+mn-lt"/>
                <a:cs typeface="+mn-cs"/>
              </a:rPr>
              <a:t> </a:t>
            </a:r>
            <a:r>
              <a:rPr lang="en-US" sz="3600" b="1" i="1" dirty="0" err="1">
                <a:solidFill>
                  <a:srgbClr val="FF0000"/>
                </a:solidFill>
                <a:latin typeface="+mn-lt"/>
                <a:cs typeface="+mn-cs"/>
              </a:rPr>
              <a:t>màu</a:t>
            </a:r>
            <a:r>
              <a:rPr lang="en-US" sz="3600" b="1" i="1" dirty="0">
                <a:solidFill>
                  <a:srgbClr val="FF0000"/>
                </a:solidFill>
                <a:latin typeface="+mn-lt"/>
                <a:cs typeface="+mn-cs"/>
              </a:rPr>
              <a:t> </a:t>
            </a:r>
            <a:r>
              <a:rPr lang="en-US" sz="3600" b="1" i="1" dirty="0" err="1">
                <a:solidFill>
                  <a:srgbClr val="FF0000"/>
                </a:solidFill>
                <a:latin typeface="+mn-lt"/>
                <a:cs typeface="+mn-cs"/>
              </a:rPr>
              <a:t>sắc</a:t>
            </a:r>
            <a:r>
              <a:rPr lang="en-US" sz="3600" b="1" i="1" dirty="0">
                <a:solidFill>
                  <a:srgbClr val="FF0000"/>
                </a:solidFill>
                <a:latin typeface="+mn-lt"/>
                <a:cs typeface="+mn-cs"/>
              </a:rPr>
              <a:t> </a:t>
            </a:r>
            <a:r>
              <a:rPr lang="en-US" sz="3600" b="1" i="1" dirty="0" err="1">
                <a:solidFill>
                  <a:srgbClr val="FF0000"/>
                </a:solidFill>
                <a:latin typeface="+mn-lt"/>
                <a:cs typeface="+mn-cs"/>
              </a:rPr>
              <a:t>bao</a:t>
            </a:r>
            <a:r>
              <a:rPr lang="en-US" sz="3600" b="1" i="1" dirty="0">
                <a:solidFill>
                  <a:srgbClr val="FF0000"/>
                </a:solidFill>
                <a:latin typeface="+mn-lt"/>
                <a:cs typeface="+mn-cs"/>
              </a:rPr>
              <a:t> </a:t>
            </a:r>
            <a:r>
              <a:rPr lang="en-US" sz="3600" b="1" i="1" dirty="0" err="1">
                <a:solidFill>
                  <a:srgbClr val="FF0000"/>
                </a:solidFill>
                <a:latin typeface="+mn-lt"/>
                <a:cs typeface="+mn-cs"/>
              </a:rPr>
              <a:t>trùm</a:t>
            </a:r>
            <a:r>
              <a:rPr lang="en-US" sz="3600" b="1" i="1" dirty="0">
                <a:solidFill>
                  <a:srgbClr val="FF0000"/>
                </a:solidFill>
                <a:latin typeface="+mn-lt"/>
                <a:cs typeface="+mn-cs"/>
              </a:rPr>
              <a:t> </a:t>
            </a:r>
            <a:r>
              <a:rPr lang="en-US" sz="3600" b="1" i="1" dirty="0" err="1">
                <a:solidFill>
                  <a:srgbClr val="FF0000"/>
                </a:solidFill>
                <a:latin typeface="+mn-lt"/>
                <a:cs typeface="+mn-cs"/>
              </a:rPr>
              <a:t>làng</a:t>
            </a:r>
            <a:r>
              <a:rPr lang="en-US" sz="3600" b="1" i="1" dirty="0">
                <a:solidFill>
                  <a:srgbClr val="FF0000"/>
                </a:solidFill>
                <a:latin typeface="+mn-lt"/>
                <a:cs typeface="+mn-cs"/>
              </a:rPr>
              <a:t> </a:t>
            </a:r>
            <a:r>
              <a:rPr lang="en-US" sz="3600" b="1" i="1" dirty="0" err="1">
                <a:solidFill>
                  <a:srgbClr val="FF0000"/>
                </a:solidFill>
                <a:latin typeface="+mn-lt"/>
                <a:cs typeface="+mn-cs"/>
              </a:rPr>
              <a:t>quê</a:t>
            </a:r>
            <a:r>
              <a:rPr lang="en-US" sz="3600" b="1" i="1" dirty="0">
                <a:solidFill>
                  <a:srgbClr val="FF0000"/>
                </a:solidFill>
                <a:latin typeface="+mn-lt"/>
                <a:cs typeface="+mn-cs"/>
              </a:rPr>
              <a:t> </a:t>
            </a:r>
            <a:r>
              <a:rPr lang="en-US" sz="3600" b="1" i="1" dirty="0" err="1">
                <a:solidFill>
                  <a:srgbClr val="FF0000"/>
                </a:solidFill>
                <a:latin typeface="+mn-lt"/>
                <a:cs typeface="+mn-cs"/>
              </a:rPr>
              <a:t>là</a:t>
            </a:r>
            <a:r>
              <a:rPr lang="en-US" sz="3600" b="1" i="1" dirty="0">
                <a:solidFill>
                  <a:srgbClr val="FF0000"/>
                </a:solidFill>
                <a:latin typeface="+mn-lt"/>
                <a:cs typeface="+mn-cs"/>
              </a:rPr>
              <a:t> </a:t>
            </a:r>
            <a:r>
              <a:rPr lang="en-US" sz="3600" b="1" i="1" dirty="0" err="1">
                <a:solidFill>
                  <a:srgbClr val="FF0000"/>
                </a:solidFill>
                <a:latin typeface="+mn-lt"/>
                <a:cs typeface="+mn-cs"/>
              </a:rPr>
              <a:t>màu</a:t>
            </a:r>
            <a:r>
              <a:rPr lang="en-US" sz="3600" b="1" i="1" dirty="0">
                <a:solidFill>
                  <a:srgbClr val="FF0000"/>
                </a:solidFill>
                <a:latin typeface="+mn-lt"/>
                <a:cs typeface="+mn-cs"/>
              </a:rPr>
              <a:t> </a:t>
            </a:r>
            <a:r>
              <a:rPr lang="en-US" sz="3600" b="1" i="1" dirty="0" err="1">
                <a:solidFill>
                  <a:srgbClr val="FF0000"/>
                </a:solidFill>
                <a:latin typeface="+mn-lt"/>
                <a:cs typeface="+mn-cs"/>
              </a:rPr>
              <a:t>vàng</a:t>
            </a:r>
            <a:endParaRPr lang="en-US" sz="3600" b="1" i="1" dirty="0">
              <a:solidFill>
                <a:srgbClr val="FF0000"/>
              </a:solidFill>
              <a:latin typeface="+mn-lt"/>
              <a:cs typeface="+mn-cs"/>
            </a:endParaRPr>
          </a:p>
          <a:p>
            <a:pPr fontAlgn="auto">
              <a:spcBef>
                <a:spcPts val="0"/>
              </a:spcBef>
              <a:spcAft>
                <a:spcPts val="0"/>
              </a:spcAft>
              <a:defRPr/>
            </a:pPr>
            <a:r>
              <a:rPr lang="en-US" sz="3600" b="1" dirty="0">
                <a:solidFill>
                  <a:srgbClr val="0000CC"/>
                </a:solidFill>
                <a:latin typeface="+mn-lt"/>
                <a:cs typeface="+mn-cs"/>
              </a:rPr>
              <a:t>-</a:t>
            </a:r>
            <a:r>
              <a:rPr lang="en-US" sz="3600" b="1" dirty="0" err="1">
                <a:solidFill>
                  <a:srgbClr val="0000CC"/>
                </a:solidFill>
                <a:latin typeface="+mn-lt"/>
                <a:cs typeface="+mn-cs"/>
              </a:rPr>
              <a:t>Phần</a:t>
            </a:r>
            <a:r>
              <a:rPr lang="en-US" sz="3600" b="1" dirty="0">
                <a:solidFill>
                  <a:srgbClr val="0000CC"/>
                </a:solidFill>
                <a:latin typeface="+mn-lt"/>
                <a:cs typeface="+mn-cs"/>
              </a:rPr>
              <a:t> </a:t>
            </a:r>
            <a:r>
              <a:rPr lang="en-US" sz="3600" b="1" dirty="0" err="1">
                <a:solidFill>
                  <a:srgbClr val="0000CC"/>
                </a:solidFill>
                <a:latin typeface="+mn-lt"/>
                <a:cs typeface="+mn-cs"/>
              </a:rPr>
              <a:t>thân</a:t>
            </a:r>
            <a:r>
              <a:rPr lang="en-US" sz="3600" b="1" dirty="0">
                <a:solidFill>
                  <a:srgbClr val="0000CC"/>
                </a:solidFill>
                <a:latin typeface="+mn-lt"/>
                <a:cs typeface="+mn-cs"/>
              </a:rPr>
              <a:t> </a:t>
            </a:r>
            <a:r>
              <a:rPr lang="en-US" sz="3600" b="1" dirty="0" err="1">
                <a:solidFill>
                  <a:srgbClr val="0000CC"/>
                </a:solidFill>
                <a:latin typeface="+mn-lt"/>
                <a:cs typeface="+mn-cs"/>
              </a:rPr>
              <a:t>bài</a:t>
            </a:r>
            <a:r>
              <a:rPr lang="en-US" sz="3600" b="1" dirty="0">
                <a:solidFill>
                  <a:srgbClr val="0000CC"/>
                </a:solidFill>
                <a:latin typeface="+mn-lt"/>
                <a:cs typeface="+mn-cs"/>
              </a:rPr>
              <a:t> </a:t>
            </a:r>
            <a:r>
              <a:rPr lang="en-US" sz="3600" b="1" dirty="0" err="1">
                <a:solidFill>
                  <a:srgbClr val="0000CC"/>
                </a:solidFill>
                <a:latin typeface="+mn-lt"/>
                <a:cs typeface="+mn-cs"/>
              </a:rPr>
              <a:t>tác</a:t>
            </a:r>
            <a:r>
              <a:rPr lang="en-US" sz="3600" b="1" dirty="0">
                <a:solidFill>
                  <a:srgbClr val="0000CC"/>
                </a:solidFill>
                <a:latin typeface="+mn-lt"/>
                <a:cs typeface="+mn-cs"/>
              </a:rPr>
              <a:t> </a:t>
            </a:r>
            <a:r>
              <a:rPr lang="en-US" sz="3600" b="1" dirty="0" err="1">
                <a:solidFill>
                  <a:srgbClr val="0000CC"/>
                </a:solidFill>
                <a:latin typeface="+mn-lt"/>
                <a:cs typeface="+mn-cs"/>
              </a:rPr>
              <a:t>giả</a:t>
            </a:r>
            <a:r>
              <a:rPr lang="en-US" sz="3600" b="1" dirty="0">
                <a:solidFill>
                  <a:srgbClr val="0000CC"/>
                </a:solidFill>
                <a:latin typeface="+mn-lt"/>
                <a:cs typeface="+mn-cs"/>
              </a:rPr>
              <a:t> </a:t>
            </a:r>
            <a:r>
              <a:rPr lang="en-US" sz="3600" b="1" dirty="0" err="1">
                <a:solidFill>
                  <a:srgbClr val="0000CC"/>
                </a:solidFill>
                <a:latin typeface="+mn-lt"/>
                <a:cs typeface="+mn-cs"/>
              </a:rPr>
              <a:t>miêu</a:t>
            </a:r>
            <a:r>
              <a:rPr lang="en-US" sz="3600" b="1" dirty="0">
                <a:solidFill>
                  <a:srgbClr val="0000CC"/>
                </a:solidFill>
                <a:latin typeface="+mn-lt"/>
                <a:cs typeface="+mn-cs"/>
              </a:rPr>
              <a:t> </a:t>
            </a:r>
            <a:r>
              <a:rPr lang="en-US" sz="3600" b="1" dirty="0" err="1">
                <a:solidFill>
                  <a:srgbClr val="0000CC"/>
                </a:solidFill>
                <a:latin typeface="+mn-lt"/>
                <a:cs typeface="+mn-cs"/>
              </a:rPr>
              <a:t>tả</a:t>
            </a:r>
            <a:r>
              <a:rPr lang="en-US" sz="3600" b="1" dirty="0">
                <a:solidFill>
                  <a:srgbClr val="0000CC"/>
                </a:solidFill>
                <a:latin typeface="+mn-lt"/>
                <a:cs typeface="+mn-cs"/>
              </a:rPr>
              <a:t> </a:t>
            </a:r>
            <a:r>
              <a:rPr lang="en-US" sz="3600" b="1" dirty="0" err="1">
                <a:solidFill>
                  <a:srgbClr val="0000CC"/>
                </a:solidFill>
                <a:latin typeface="+mn-lt"/>
                <a:cs typeface="+mn-cs"/>
              </a:rPr>
              <a:t>những</a:t>
            </a:r>
            <a:r>
              <a:rPr lang="en-US" sz="3600" b="1" dirty="0">
                <a:solidFill>
                  <a:srgbClr val="0000CC"/>
                </a:solidFill>
                <a:latin typeface="+mn-lt"/>
                <a:cs typeface="+mn-cs"/>
              </a:rPr>
              <a:t> </a:t>
            </a:r>
            <a:r>
              <a:rPr lang="en-US" sz="3600" b="1" dirty="0" err="1">
                <a:solidFill>
                  <a:srgbClr val="0000CC"/>
                </a:solidFill>
                <a:latin typeface="+mn-lt"/>
                <a:cs typeface="+mn-cs"/>
              </a:rPr>
              <a:t>gì</a:t>
            </a:r>
            <a:r>
              <a:rPr lang="en-US" sz="3600" b="1" dirty="0">
                <a:solidFill>
                  <a:srgbClr val="0000CC"/>
                </a:solidFill>
                <a:latin typeface="+mn-lt"/>
                <a:cs typeface="+mn-cs"/>
              </a:rPr>
              <a:t>?</a:t>
            </a:r>
          </a:p>
          <a:p>
            <a:pPr fontAlgn="auto">
              <a:spcBef>
                <a:spcPts val="0"/>
              </a:spcBef>
              <a:spcAft>
                <a:spcPts val="0"/>
              </a:spcAft>
              <a:defRPr/>
            </a:pPr>
            <a:r>
              <a:rPr lang="en-US" sz="3600" b="1" dirty="0">
                <a:latin typeface="+mn-lt"/>
                <a:cs typeface="+mn-cs"/>
              </a:rPr>
              <a:t> </a:t>
            </a:r>
            <a:r>
              <a:rPr lang="en-US" sz="3600" b="1" dirty="0">
                <a:solidFill>
                  <a:srgbClr val="FF0000"/>
                </a:solidFill>
                <a:latin typeface="+mn-lt"/>
                <a:cs typeface="+mn-cs"/>
              </a:rPr>
              <a:t>+ </a:t>
            </a:r>
            <a:r>
              <a:rPr lang="en-US" sz="3600" b="1" dirty="0" err="1">
                <a:solidFill>
                  <a:srgbClr val="FF0000"/>
                </a:solidFill>
                <a:latin typeface="+mn-lt"/>
                <a:cs typeface="+mn-cs"/>
              </a:rPr>
              <a:t>Tả</a:t>
            </a:r>
            <a:r>
              <a:rPr lang="en-US" sz="3600" b="1" dirty="0">
                <a:solidFill>
                  <a:srgbClr val="FF0000"/>
                </a:solidFill>
                <a:latin typeface="+mn-lt"/>
                <a:cs typeface="+mn-cs"/>
              </a:rPr>
              <a:t> </a:t>
            </a:r>
            <a:r>
              <a:rPr lang="en-US" sz="3600" b="1" dirty="0" err="1">
                <a:solidFill>
                  <a:srgbClr val="FF0000"/>
                </a:solidFill>
                <a:latin typeface="+mn-lt"/>
                <a:cs typeface="+mn-cs"/>
              </a:rPr>
              <a:t>màu</a:t>
            </a:r>
            <a:r>
              <a:rPr lang="en-US" sz="3600" b="1" dirty="0">
                <a:solidFill>
                  <a:srgbClr val="FF0000"/>
                </a:solidFill>
                <a:latin typeface="+mn-lt"/>
                <a:cs typeface="+mn-cs"/>
              </a:rPr>
              <a:t> </a:t>
            </a:r>
            <a:r>
              <a:rPr lang="en-US" sz="3600" b="1" dirty="0" err="1">
                <a:solidFill>
                  <a:srgbClr val="FF0000"/>
                </a:solidFill>
                <a:latin typeface="+mn-lt"/>
                <a:cs typeface="+mn-cs"/>
              </a:rPr>
              <a:t>vàng</a:t>
            </a:r>
            <a:r>
              <a:rPr lang="en-US" sz="3600" b="1" dirty="0">
                <a:solidFill>
                  <a:srgbClr val="FF0000"/>
                </a:solidFill>
                <a:latin typeface="+mn-lt"/>
                <a:cs typeface="+mn-cs"/>
              </a:rPr>
              <a:t> </a:t>
            </a:r>
            <a:r>
              <a:rPr lang="en-US" sz="3600" b="1" dirty="0" err="1">
                <a:solidFill>
                  <a:srgbClr val="FF0000"/>
                </a:solidFill>
                <a:latin typeface="+mn-lt"/>
                <a:cs typeface="+mn-cs"/>
              </a:rPr>
              <a:t>rất</a:t>
            </a:r>
            <a:r>
              <a:rPr lang="en-US" sz="3600" b="1" dirty="0">
                <a:solidFill>
                  <a:srgbClr val="FF0000"/>
                </a:solidFill>
                <a:latin typeface="+mn-lt"/>
                <a:cs typeface="+mn-cs"/>
              </a:rPr>
              <a:t> </a:t>
            </a:r>
            <a:r>
              <a:rPr lang="en-US" sz="3600" b="1" dirty="0" err="1">
                <a:solidFill>
                  <a:srgbClr val="FF0000"/>
                </a:solidFill>
                <a:latin typeface="+mn-lt"/>
                <a:cs typeface="+mn-cs"/>
              </a:rPr>
              <a:t>khác</a:t>
            </a:r>
            <a:r>
              <a:rPr lang="en-US" sz="3600" b="1" dirty="0">
                <a:solidFill>
                  <a:srgbClr val="FF0000"/>
                </a:solidFill>
                <a:latin typeface="+mn-lt"/>
                <a:cs typeface="+mn-cs"/>
              </a:rPr>
              <a:t> </a:t>
            </a:r>
            <a:r>
              <a:rPr lang="en-US" sz="3600" b="1" dirty="0" err="1">
                <a:solidFill>
                  <a:srgbClr val="FF0000"/>
                </a:solidFill>
                <a:latin typeface="+mn-lt"/>
                <a:cs typeface="+mn-cs"/>
              </a:rPr>
              <a:t>nhau</a:t>
            </a:r>
            <a:r>
              <a:rPr lang="en-US" sz="3600" b="1" dirty="0">
                <a:solidFill>
                  <a:srgbClr val="FF0000"/>
                </a:solidFill>
                <a:latin typeface="+mn-lt"/>
                <a:cs typeface="+mn-cs"/>
              </a:rPr>
              <a:t> </a:t>
            </a:r>
            <a:r>
              <a:rPr lang="en-US" sz="3600" b="1" dirty="0" err="1">
                <a:solidFill>
                  <a:srgbClr val="FF0000"/>
                </a:solidFill>
                <a:latin typeface="+mn-lt"/>
                <a:cs typeface="+mn-cs"/>
              </a:rPr>
              <a:t>của</a:t>
            </a:r>
            <a:r>
              <a:rPr lang="en-US" sz="3600" b="1" dirty="0">
                <a:solidFill>
                  <a:srgbClr val="FF0000"/>
                </a:solidFill>
                <a:latin typeface="+mn-lt"/>
                <a:cs typeface="+mn-cs"/>
              </a:rPr>
              <a:t> </a:t>
            </a:r>
            <a:r>
              <a:rPr lang="en-US" sz="3600" b="1" dirty="0" err="1">
                <a:solidFill>
                  <a:srgbClr val="FF0000"/>
                </a:solidFill>
                <a:latin typeface="+mn-lt"/>
                <a:cs typeface="+mn-cs"/>
              </a:rPr>
              <a:t>cảnh</a:t>
            </a:r>
            <a:r>
              <a:rPr lang="en-US" sz="3600" b="1" dirty="0">
                <a:solidFill>
                  <a:srgbClr val="FF0000"/>
                </a:solidFill>
                <a:latin typeface="+mn-lt"/>
                <a:cs typeface="+mn-cs"/>
              </a:rPr>
              <a:t>, </a:t>
            </a:r>
            <a:r>
              <a:rPr lang="en-US" sz="3600" b="1" dirty="0" err="1">
                <a:solidFill>
                  <a:srgbClr val="FF0000"/>
                </a:solidFill>
                <a:latin typeface="+mn-lt"/>
                <a:cs typeface="+mn-cs"/>
              </a:rPr>
              <a:t>của</a:t>
            </a:r>
            <a:r>
              <a:rPr lang="en-US" sz="3600" b="1" dirty="0">
                <a:solidFill>
                  <a:srgbClr val="FF0000"/>
                </a:solidFill>
                <a:latin typeface="+mn-lt"/>
                <a:cs typeface="+mn-cs"/>
              </a:rPr>
              <a:t> </a:t>
            </a:r>
            <a:r>
              <a:rPr lang="en-US" sz="3600" b="1" dirty="0" err="1">
                <a:solidFill>
                  <a:srgbClr val="FF0000"/>
                </a:solidFill>
                <a:latin typeface="+mn-lt"/>
                <a:cs typeface="+mn-cs"/>
              </a:rPr>
              <a:t>vật</a:t>
            </a:r>
            <a:endParaRPr lang="en-US" sz="3600" b="1" dirty="0">
              <a:solidFill>
                <a:srgbClr val="FF0000"/>
              </a:solidFill>
              <a:latin typeface="+mn-lt"/>
              <a:cs typeface="+mn-cs"/>
            </a:endParaRPr>
          </a:p>
          <a:p>
            <a:pPr fontAlgn="auto">
              <a:spcBef>
                <a:spcPts val="0"/>
              </a:spcBef>
              <a:spcAft>
                <a:spcPts val="0"/>
              </a:spcAft>
              <a:defRPr/>
            </a:pPr>
            <a:r>
              <a:rPr lang="en-US" sz="3600" b="1" dirty="0">
                <a:solidFill>
                  <a:srgbClr val="FF0000"/>
                </a:solidFill>
                <a:latin typeface="+mn-lt"/>
                <a:cs typeface="+mn-cs"/>
              </a:rPr>
              <a:t> + </a:t>
            </a:r>
            <a:r>
              <a:rPr lang="en-US" sz="3600" b="1" dirty="0" err="1">
                <a:solidFill>
                  <a:srgbClr val="FF0000"/>
                </a:solidFill>
                <a:latin typeface="+mn-lt"/>
                <a:cs typeface="+mn-cs"/>
              </a:rPr>
              <a:t>Tả</a:t>
            </a:r>
            <a:r>
              <a:rPr lang="en-US" sz="3600" b="1" dirty="0">
                <a:solidFill>
                  <a:srgbClr val="FF0000"/>
                </a:solidFill>
                <a:latin typeface="+mn-lt"/>
                <a:cs typeface="+mn-cs"/>
              </a:rPr>
              <a:t> </a:t>
            </a:r>
            <a:r>
              <a:rPr lang="en-US" sz="3600" b="1" dirty="0" err="1">
                <a:solidFill>
                  <a:srgbClr val="FF0000"/>
                </a:solidFill>
                <a:latin typeface="+mn-lt"/>
                <a:cs typeface="+mn-cs"/>
              </a:rPr>
              <a:t>thời</a:t>
            </a:r>
            <a:r>
              <a:rPr lang="en-US" sz="3600" b="1" dirty="0">
                <a:solidFill>
                  <a:srgbClr val="FF0000"/>
                </a:solidFill>
                <a:latin typeface="+mn-lt"/>
                <a:cs typeface="+mn-cs"/>
              </a:rPr>
              <a:t> </a:t>
            </a:r>
            <a:r>
              <a:rPr lang="en-US" sz="3600" b="1" dirty="0" err="1">
                <a:solidFill>
                  <a:srgbClr val="FF0000"/>
                </a:solidFill>
                <a:latin typeface="+mn-lt"/>
                <a:cs typeface="+mn-cs"/>
              </a:rPr>
              <a:t>tiết</a:t>
            </a:r>
            <a:r>
              <a:rPr lang="en-US" sz="3600" b="1" dirty="0">
                <a:solidFill>
                  <a:srgbClr val="FF0000"/>
                </a:solidFill>
                <a:latin typeface="+mn-lt"/>
                <a:cs typeface="+mn-cs"/>
              </a:rPr>
              <a:t> </a:t>
            </a:r>
            <a:r>
              <a:rPr lang="en-US" sz="3600" b="1" dirty="0" err="1">
                <a:solidFill>
                  <a:srgbClr val="FF0000"/>
                </a:solidFill>
                <a:latin typeface="+mn-lt"/>
                <a:cs typeface="+mn-cs"/>
              </a:rPr>
              <a:t>và</a:t>
            </a:r>
            <a:r>
              <a:rPr lang="en-US" sz="3600" b="1" dirty="0">
                <a:solidFill>
                  <a:srgbClr val="FF0000"/>
                </a:solidFill>
                <a:latin typeface="+mn-lt"/>
                <a:cs typeface="+mn-cs"/>
              </a:rPr>
              <a:t> con </a:t>
            </a:r>
            <a:r>
              <a:rPr lang="en-US" sz="3600" b="1" dirty="0" err="1">
                <a:solidFill>
                  <a:srgbClr val="FF0000"/>
                </a:solidFill>
                <a:latin typeface="+mn-lt"/>
                <a:cs typeface="+mn-cs"/>
              </a:rPr>
              <a:t>người</a:t>
            </a:r>
            <a:r>
              <a:rPr lang="en-US" sz="3600" b="1" dirty="0">
                <a:solidFill>
                  <a:srgbClr val="FF0000"/>
                </a:solidFill>
                <a:latin typeface="+mn-lt"/>
                <a:cs typeface="+mn-cs"/>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1000"/>
                                        <p:tgtEl>
                                          <p:spTgt spid="9">
                                            <p:txEl>
                                              <p:pRg st="5" end="5"/>
                                            </p:txEl>
                                          </p:spTgt>
                                        </p:tgtEl>
                                      </p:cBhvr>
                                    </p:animEffect>
                                    <p:anim calcmode="lin" valueType="num">
                                      <p:cBhvr>
                                        <p:cTn id="4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10" name="Table 9"/>
          <p:cNvGraphicFramePr>
            <a:graphicFrameLocks noGrp="1"/>
          </p:cNvGraphicFramePr>
          <p:nvPr/>
        </p:nvGraphicFramePr>
        <p:xfrm>
          <a:off x="0" y="0"/>
          <a:ext cx="9144000" cy="6645275"/>
        </p:xfrm>
        <a:graphic>
          <a:graphicData uri="http://schemas.openxmlformats.org/drawingml/2006/table">
            <a:tbl>
              <a:tblPr firstRow="1" bandRow="1">
                <a:tableStyleId>{93296810-A885-4BE3-A3E7-6D5BEEA58F35}</a:tableStyleId>
              </a:tblPr>
              <a:tblGrid>
                <a:gridCol w="4212468"/>
                <a:gridCol w="4931532"/>
              </a:tblGrid>
              <a:tr h="627686">
                <a:tc>
                  <a:txBody>
                    <a:bodyPr/>
                    <a:lstStyle/>
                    <a:p>
                      <a:r>
                        <a:rPr lang="en-US" sz="3600" dirty="0" err="1" smtClean="0"/>
                        <a:t>Quang</a:t>
                      </a:r>
                      <a:r>
                        <a:rPr lang="en-US" sz="3600" dirty="0" smtClean="0"/>
                        <a:t> </a:t>
                      </a:r>
                      <a:r>
                        <a:rPr lang="en-US" sz="3600" dirty="0" err="1" smtClean="0"/>
                        <a:t>cảnh</a:t>
                      </a:r>
                      <a:r>
                        <a:rPr lang="en-US" sz="3600" baseline="0" dirty="0" smtClean="0"/>
                        <a:t> </a:t>
                      </a:r>
                      <a:r>
                        <a:rPr lang="en-US" sz="3600" baseline="0" dirty="0" err="1" smtClean="0"/>
                        <a:t>làng</a:t>
                      </a:r>
                      <a:r>
                        <a:rPr lang="en-US" sz="3600" baseline="0" dirty="0" smtClean="0"/>
                        <a:t> </a:t>
                      </a:r>
                      <a:r>
                        <a:rPr lang="en-US" sz="3600" baseline="0" dirty="0" err="1" smtClean="0"/>
                        <a:t>mạc</a:t>
                      </a:r>
                      <a:r>
                        <a:rPr lang="en-US" sz="3600" baseline="0" dirty="0" smtClean="0"/>
                        <a:t> </a:t>
                      </a:r>
                      <a:r>
                        <a:rPr lang="en-US" sz="3600" baseline="0" dirty="0" err="1" smtClean="0"/>
                        <a:t>ngày</a:t>
                      </a:r>
                      <a:r>
                        <a:rPr lang="en-US" sz="3600" baseline="0" dirty="0" smtClean="0"/>
                        <a:t> </a:t>
                      </a:r>
                      <a:r>
                        <a:rPr lang="en-US" sz="3600" baseline="0" dirty="0" err="1" smtClean="0"/>
                        <a:t>mùa</a:t>
                      </a:r>
                      <a:endParaRPr lang="en-US" sz="3600" dirty="0">
                        <a:solidFill>
                          <a:schemeClr val="tx1">
                            <a:lumMod val="95000"/>
                            <a:lumOff val="5000"/>
                          </a:schemeClr>
                        </a:solidFill>
                      </a:endParaRPr>
                    </a:p>
                  </a:txBody>
                  <a:tcPr/>
                </a:tc>
                <a:tc>
                  <a:txBody>
                    <a:bodyPr/>
                    <a:lstStyle/>
                    <a:p>
                      <a:r>
                        <a:rPr lang="en-US" sz="3600" smtClean="0"/>
                        <a:t>Hoàng</a:t>
                      </a:r>
                      <a:r>
                        <a:rPr lang="en-US" sz="3600" baseline="0" smtClean="0"/>
                        <a:t> hôn trên sông Hương</a:t>
                      </a:r>
                      <a:endParaRPr lang="en-US" sz="3600">
                        <a:solidFill>
                          <a:schemeClr val="tx1">
                            <a:lumMod val="95000"/>
                            <a:lumOff val="5000"/>
                          </a:schemeClr>
                        </a:solidFill>
                      </a:endParaRPr>
                    </a:p>
                  </a:txBody>
                  <a:tcPr/>
                </a:tc>
              </a:tr>
              <a:tr h="4721291">
                <a:tc>
                  <a:txBody>
                    <a:bodyPr/>
                    <a:lstStyle/>
                    <a:p>
                      <a:r>
                        <a:rPr lang="en-US" sz="4400" b="1" dirty="0" smtClean="0">
                          <a:solidFill>
                            <a:schemeClr val="tx1">
                              <a:lumMod val="95000"/>
                              <a:lumOff val="5000"/>
                            </a:schemeClr>
                          </a:solidFill>
                        </a:rPr>
                        <a:t>-</a:t>
                      </a:r>
                      <a:r>
                        <a:rPr lang="en-US" sz="4400" b="1" dirty="0" err="1" smtClean="0">
                          <a:solidFill>
                            <a:schemeClr val="tx1">
                              <a:lumMod val="95000"/>
                              <a:lumOff val="5000"/>
                            </a:schemeClr>
                          </a:solidFill>
                        </a:rPr>
                        <a:t>Giới</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thiệu</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màu</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sắc</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bao</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trùm</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làng</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quê</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là</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màu</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vàng</a:t>
                      </a:r>
                      <a:endParaRPr lang="en-US" sz="4400" b="1" baseline="0" dirty="0" smtClean="0">
                        <a:solidFill>
                          <a:schemeClr val="tx1">
                            <a:lumMod val="95000"/>
                            <a:lumOff val="5000"/>
                          </a:schemeClr>
                        </a:solidFill>
                      </a:endParaRPr>
                    </a:p>
                    <a:p>
                      <a:r>
                        <a:rPr lang="en-US" sz="4400" b="1" baseline="0" dirty="0" smtClean="0">
                          <a:solidFill>
                            <a:schemeClr val="tx1">
                              <a:lumMod val="95000"/>
                              <a:lumOff val="5000"/>
                            </a:schemeClr>
                          </a:solidFill>
                        </a:rPr>
                        <a:t>-</a:t>
                      </a:r>
                      <a:r>
                        <a:rPr lang="en-US" sz="4400" b="1" baseline="0" dirty="0" err="1" smtClean="0">
                          <a:solidFill>
                            <a:schemeClr val="tx1">
                              <a:lumMod val="95000"/>
                              <a:lumOff val="5000"/>
                            </a:schemeClr>
                          </a:solidFill>
                        </a:rPr>
                        <a:t>Tả</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các</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màu</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vàng</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rất</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khác</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nhau</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của</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cảnh</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và</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vật</a:t>
                      </a:r>
                      <a:endParaRPr lang="en-US" sz="4400" b="1" baseline="0" dirty="0" smtClean="0">
                        <a:solidFill>
                          <a:schemeClr val="tx1">
                            <a:lumMod val="95000"/>
                            <a:lumOff val="5000"/>
                          </a:schemeClr>
                        </a:solidFill>
                      </a:endParaRPr>
                    </a:p>
                    <a:p>
                      <a:endParaRPr lang="en-US" sz="4400" b="1" baseline="0" dirty="0" smtClean="0">
                        <a:solidFill>
                          <a:schemeClr val="tx1">
                            <a:lumMod val="95000"/>
                            <a:lumOff val="5000"/>
                          </a:schemeClr>
                        </a:solidFill>
                      </a:endParaRPr>
                    </a:p>
                  </a:txBody>
                  <a:tcPr/>
                </a:tc>
                <a:tc>
                  <a:txBody>
                    <a:bodyPr/>
                    <a:lstStyle/>
                    <a:p>
                      <a:pPr marL="0" indent="0">
                        <a:buFontTx/>
                        <a:buNone/>
                      </a:pPr>
                      <a:r>
                        <a:rPr lang="en-US" sz="4400" b="1" dirty="0" smtClean="0">
                          <a:solidFill>
                            <a:schemeClr val="tx1">
                              <a:lumMod val="95000"/>
                              <a:lumOff val="5000"/>
                            </a:schemeClr>
                          </a:solidFill>
                        </a:rPr>
                        <a:t>-</a:t>
                      </a:r>
                      <a:r>
                        <a:rPr lang="en-US" sz="4400" b="1" dirty="0" err="1" smtClean="0">
                          <a:solidFill>
                            <a:schemeClr val="tx1">
                              <a:lumMod val="95000"/>
                              <a:lumOff val="5000"/>
                            </a:schemeClr>
                          </a:solidFill>
                        </a:rPr>
                        <a:t>Nêu</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nhận</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xét</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chung</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về</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sự</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yên</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tĩnh</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của</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Huế</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lúc</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hoàng</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hôn</a:t>
                      </a:r>
                      <a:endParaRPr lang="en-US" sz="4400" b="1" baseline="0" dirty="0" smtClean="0">
                        <a:solidFill>
                          <a:schemeClr val="tx1">
                            <a:lumMod val="95000"/>
                            <a:lumOff val="5000"/>
                          </a:schemeClr>
                        </a:solidFill>
                      </a:endParaRPr>
                    </a:p>
                    <a:p>
                      <a:pPr marL="0" indent="0">
                        <a:buFontTx/>
                        <a:buNone/>
                      </a:pPr>
                      <a:r>
                        <a:rPr lang="en-US" sz="4000" b="1" baseline="0" dirty="0" smtClean="0">
                          <a:solidFill>
                            <a:schemeClr val="tx1">
                              <a:lumMod val="95000"/>
                              <a:lumOff val="5000"/>
                            </a:schemeClr>
                          </a:solidFill>
                        </a:rPr>
                        <a:t>-</a:t>
                      </a:r>
                      <a:r>
                        <a:rPr lang="en-US" sz="4000" b="1" baseline="0" dirty="0" err="1" smtClean="0">
                          <a:solidFill>
                            <a:schemeClr val="tx1">
                              <a:lumMod val="95000"/>
                              <a:lumOff val="5000"/>
                            </a:schemeClr>
                          </a:solidFill>
                        </a:rPr>
                        <a:t>Tả</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sự</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thay</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đổi</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màu</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sắc</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của</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sông</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Hương</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từ</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lúc</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bắt</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đầu</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hoàng</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hôn</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đến</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lúc</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tối</a:t>
                      </a:r>
                      <a:r>
                        <a:rPr lang="en-US" sz="4000" b="1" baseline="0" dirty="0" smtClean="0">
                          <a:solidFill>
                            <a:schemeClr val="tx1">
                              <a:lumMod val="95000"/>
                              <a:lumOff val="5000"/>
                            </a:schemeClr>
                          </a:solidFill>
                        </a:rPr>
                        <a:t> </a:t>
                      </a:r>
                      <a:r>
                        <a:rPr lang="en-US" sz="4000" b="1" baseline="0" dirty="0" err="1" smtClean="0">
                          <a:solidFill>
                            <a:schemeClr val="tx1">
                              <a:lumMod val="95000"/>
                              <a:lumOff val="5000"/>
                            </a:schemeClr>
                          </a:solidFill>
                        </a:rPr>
                        <a:t>hẳn</a:t>
                      </a:r>
                      <a:endParaRPr lang="en-US" sz="4000" b="1" baseline="0" dirty="0" smtClean="0">
                        <a:solidFill>
                          <a:schemeClr val="tx1">
                            <a:lumMod val="95000"/>
                            <a:lumOff val="5000"/>
                          </a:schemeClr>
                        </a:solidFill>
                      </a:endParaRPr>
                    </a:p>
                  </a:txBody>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14338" name="AutoShape 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5369" name="Picture 9" descr="phat_hue_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41" name="Text Box 5"/>
          <p:cNvSpPr txBox="1">
            <a:spLocks noChangeArrowheads="1"/>
          </p:cNvSpPr>
          <p:nvPr/>
        </p:nvSpPr>
        <p:spPr bwMode="auto">
          <a:xfrm>
            <a:off x="3708400" y="5589588"/>
            <a:ext cx="1944688" cy="457200"/>
          </a:xfrm>
          <a:prstGeom prst="rect">
            <a:avLst/>
          </a:prstGeom>
          <a:noFill/>
          <a:ln w="9525">
            <a:noFill/>
            <a:miter lim="800000"/>
            <a:headEnd/>
            <a:tailEnd/>
          </a:ln>
        </p:spPr>
        <p:txBody>
          <a:bodyPr>
            <a:spAutoFit/>
          </a:bodyPr>
          <a:lstStyle/>
          <a:p>
            <a:pPr>
              <a:spcBef>
                <a:spcPct val="50000"/>
              </a:spcBef>
            </a:pPr>
            <a:r>
              <a:rPr lang="en-US" sz="2400" b="1">
                <a:solidFill>
                  <a:srgbClr val="00FFFF"/>
                </a:solidFill>
              </a:rPr>
              <a:t>Hoàng hôn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diamond(in)">
                                      <p:cBhvr>
                                        <p:cTn id="7" dur="1000"/>
                                        <p:tgtEl>
                                          <p:spTgt spid="1536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diamond(in)">
                                      <p:cBhvr>
                                        <p:cTn id="12"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10" name="Table 9"/>
          <p:cNvGraphicFramePr>
            <a:graphicFrameLocks noGrp="1"/>
          </p:cNvGraphicFramePr>
          <p:nvPr/>
        </p:nvGraphicFramePr>
        <p:xfrm>
          <a:off x="0" y="0"/>
          <a:ext cx="9144000" cy="5910263"/>
        </p:xfrm>
        <a:graphic>
          <a:graphicData uri="http://schemas.openxmlformats.org/drawingml/2006/table">
            <a:tbl>
              <a:tblPr firstRow="1" bandRow="1">
                <a:tableStyleId>{93296810-A885-4BE3-A3E7-6D5BEEA58F35}</a:tableStyleId>
              </a:tblPr>
              <a:tblGrid>
                <a:gridCol w="3419872"/>
                <a:gridCol w="5724128"/>
              </a:tblGrid>
              <a:tr h="627686">
                <a:tc>
                  <a:txBody>
                    <a:bodyPr/>
                    <a:lstStyle/>
                    <a:p>
                      <a:r>
                        <a:rPr lang="en-US" sz="3600" dirty="0" err="1" smtClean="0"/>
                        <a:t>Quang</a:t>
                      </a:r>
                      <a:r>
                        <a:rPr lang="en-US" sz="3600" dirty="0" smtClean="0"/>
                        <a:t> </a:t>
                      </a:r>
                      <a:r>
                        <a:rPr lang="en-US" sz="3600" dirty="0" err="1" smtClean="0"/>
                        <a:t>cảnh</a:t>
                      </a:r>
                      <a:r>
                        <a:rPr lang="en-US" sz="3600" baseline="0" dirty="0" smtClean="0"/>
                        <a:t> </a:t>
                      </a:r>
                      <a:r>
                        <a:rPr lang="en-US" sz="3600" baseline="0" dirty="0" err="1" smtClean="0"/>
                        <a:t>làng</a:t>
                      </a:r>
                      <a:r>
                        <a:rPr lang="en-US" sz="3600" baseline="0" dirty="0" smtClean="0"/>
                        <a:t> </a:t>
                      </a:r>
                      <a:r>
                        <a:rPr lang="en-US" sz="3600" baseline="0" dirty="0" err="1" smtClean="0"/>
                        <a:t>mạc</a:t>
                      </a:r>
                      <a:r>
                        <a:rPr lang="en-US" sz="3600" baseline="0" dirty="0" smtClean="0"/>
                        <a:t> </a:t>
                      </a:r>
                      <a:r>
                        <a:rPr lang="en-US" sz="3600" baseline="0" dirty="0" err="1" smtClean="0"/>
                        <a:t>ngày</a:t>
                      </a:r>
                      <a:r>
                        <a:rPr lang="en-US" sz="3600" baseline="0" dirty="0" smtClean="0"/>
                        <a:t> </a:t>
                      </a:r>
                      <a:r>
                        <a:rPr lang="en-US" sz="3600" baseline="0" dirty="0" err="1" smtClean="0"/>
                        <a:t>mùa</a:t>
                      </a:r>
                      <a:endParaRPr lang="en-US" sz="3600" dirty="0">
                        <a:solidFill>
                          <a:schemeClr val="tx1">
                            <a:lumMod val="95000"/>
                            <a:lumOff val="5000"/>
                          </a:schemeClr>
                        </a:solidFill>
                      </a:endParaRPr>
                    </a:p>
                  </a:txBody>
                  <a:tcPr/>
                </a:tc>
                <a:tc>
                  <a:txBody>
                    <a:bodyPr/>
                    <a:lstStyle/>
                    <a:p>
                      <a:r>
                        <a:rPr lang="en-US" sz="3600" smtClean="0"/>
                        <a:t>Hoàng</a:t>
                      </a:r>
                      <a:r>
                        <a:rPr lang="en-US" sz="3600" baseline="0" smtClean="0"/>
                        <a:t> hôn trên sông Hương</a:t>
                      </a:r>
                      <a:endParaRPr lang="en-US" sz="3600">
                        <a:solidFill>
                          <a:schemeClr val="tx1">
                            <a:lumMod val="95000"/>
                            <a:lumOff val="5000"/>
                          </a:schemeClr>
                        </a:solidFill>
                      </a:endParaRPr>
                    </a:p>
                  </a:txBody>
                  <a:tcPr/>
                </a:tc>
              </a:tr>
              <a:tr h="4721291">
                <a:tc>
                  <a:txBody>
                    <a:bodyPr/>
                    <a:lstStyle/>
                    <a:p>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Tả</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thời</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tiết</a:t>
                      </a:r>
                      <a:r>
                        <a:rPr lang="en-US" sz="4400" b="1" baseline="0" dirty="0" smtClean="0">
                          <a:solidFill>
                            <a:schemeClr val="tx1">
                              <a:lumMod val="95000"/>
                              <a:lumOff val="5000"/>
                            </a:schemeClr>
                          </a:solidFill>
                        </a:rPr>
                        <a:t> </a:t>
                      </a:r>
                      <a:r>
                        <a:rPr lang="en-US" sz="4400" b="1" baseline="0" dirty="0" err="1" smtClean="0">
                          <a:solidFill>
                            <a:schemeClr val="tx1">
                              <a:lumMod val="95000"/>
                              <a:lumOff val="5000"/>
                            </a:schemeClr>
                          </a:solidFill>
                        </a:rPr>
                        <a:t>và</a:t>
                      </a:r>
                      <a:r>
                        <a:rPr lang="en-US" sz="4400" b="1" baseline="0" dirty="0" smtClean="0">
                          <a:solidFill>
                            <a:schemeClr val="tx1">
                              <a:lumMod val="95000"/>
                              <a:lumOff val="5000"/>
                            </a:schemeClr>
                          </a:solidFill>
                        </a:rPr>
                        <a:t> con </a:t>
                      </a:r>
                      <a:r>
                        <a:rPr lang="en-US" sz="4400" b="1" baseline="0" dirty="0" err="1" smtClean="0">
                          <a:solidFill>
                            <a:schemeClr val="tx1">
                              <a:lumMod val="95000"/>
                              <a:lumOff val="5000"/>
                            </a:schemeClr>
                          </a:solidFill>
                        </a:rPr>
                        <a:t>người</a:t>
                      </a:r>
                      <a:endParaRPr lang="en-US" sz="4400" b="1" dirty="0">
                        <a:solidFill>
                          <a:schemeClr val="tx1">
                            <a:lumMod val="95000"/>
                            <a:lumOff val="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t>-</a:t>
                      </a:r>
                      <a:r>
                        <a:rPr lang="en-US" sz="4000" b="1" dirty="0" err="1" smtClean="0"/>
                        <a:t>Tả</a:t>
                      </a:r>
                      <a:r>
                        <a:rPr lang="en-US" sz="4000" b="1" baseline="0" dirty="0" smtClean="0"/>
                        <a:t> </a:t>
                      </a:r>
                      <a:r>
                        <a:rPr lang="en-US" sz="4000" b="1" baseline="0" dirty="0" err="1" smtClean="0"/>
                        <a:t>h</a:t>
                      </a:r>
                      <a:r>
                        <a:rPr lang="en-US" sz="4000" b="1" dirty="0" err="1" smtClean="0"/>
                        <a:t>oạt</a:t>
                      </a:r>
                      <a:r>
                        <a:rPr lang="en-US" sz="4000" b="1" dirty="0" smtClean="0"/>
                        <a:t> </a:t>
                      </a:r>
                      <a:r>
                        <a:rPr lang="en-US" sz="4000" b="1" dirty="0" err="1" smtClean="0"/>
                        <a:t>động</a:t>
                      </a:r>
                      <a:r>
                        <a:rPr lang="en-US" sz="4000" b="1" dirty="0" smtClean="0"/>
                        <a:t> </a:t>
                      </a:r>
                      <a:r>
                        <a:rPr lang="en-US" sz="4000" b="1" dirty="0" err="1" smtClean="0"/>
                        <a:t>của</a:t>
                      </a:r>
                      <a:r>
                        <a:rPr lang="en-US" sz="4000" b="1" dirty="0" smtClean="0"/>
                        <a:t> con </a:t>
                      </a:r>
                      <a:r>
                        <a:rPr lang="en-US" sz="4000" b="1" dirty="0" err="1" smtClean="0"/>
                        <a:t>người</a:t>
                      </a:r>
                      <a:r>
                        <a:rPr lang="en-US" sz="4000" b="1" dirty="0" smtClean="0"/>
                        <a:t> </a:t>
                      </a:r>
                      <a:r>
                        <a:rPr lang="en-US" sz="4000" b="1" dirty="0" err="1" smtClean="0"/>
                        <a:t>bên</a:t>
                      </a:r>
                      <a:r>
                        <a:rPr lang="en-US" sz="4000" b="1" dirty="0" smtClean="0"/>
                        <a:t> </a:t>
                      </a:r>
                      <a:r>
                        <a:rPr lang="en-US" sz="4000" b="1" dirty="0" err="1" smtClean="0"/>
                        <a:t>bờ</a:t>
                      </a:r>
                      <a:r>
                        <a:rPr lang="en-US" sz="4000" b="1" dirty="0" smtClean="0"/>
                        <a:t> </a:t>
                      </a:r>
                      <a:r>
                        <a:rPr lang="en-US" sz="4000" b="1" dirty="0" err="1" smtClean="0"/>
                        <a:t>sông</a:t>
                      </a:r>
                      <a:r>
                        <a:rPr lang="en-US" sz="4000" b="1" dirty="0" smtClean="0"/>
                        <a:t>, </a:t>
                      </a:r>
                      <a:r>
                        <a:rPr lang="en-US" sz="4000" b="1" dirty="0" err="1" smtClean="0"/>
                        <a:t>trên</a:t>
                      </a:r>
                      <a:r>
                        <a:rPr lang="en-US" sz="4000" b="1" dirty="0" smtClean="0"/>
                        <a:t> </a:t>
                      </a:r>
                      <a:r>
                        <a:rPr lang="en-US" sz="4000" b="1" dirty="0" err="1" smtClean="0"/>
                        <a:t>mặt</a:t>
                      </a:r>
                      <a:r>
                        <a:rPr lang="en-US" sz="4000" b="1" dirty="0" smtClean="0"/>
                        <a:t> </a:t>
                      </a:r>
                      <a:r>
                        <a:rPr lang="en-US" sz="4000" b="1" dirty="0" err="1" smtClean="0"/>
                        <a:t>sông</a:t>
                      </a:r>
                      <a:r>
                        <a:rPr lang="en-US" sz="4000" b="1" dirty="0" smtClean="0"/>
                        <a:t> </a:t>
                      </a:r>
                      <a:r>
                        <a:rPr lang="en-US" sz="4000" b="1" dirty="0" err="1" smtClean="0"/>
                        <a:t>từ</a:t>
                      </a:r>
                      <a:r>
                        <a:rPr lang="en-US" sz="4000" b="1" dirty="0" smtClean="0"/>
                        <a:t> </a:t>
                      </a:r>
                      <a:r>
                        <a:rPr lang="en-US" sz="4000" b="1" dirty="0" err="1" smtClean="0"/>
                        <a:t>lúc</a:t>
                      </a:r>
                      <a:r>
                        <a:rPr lang="en-US" sz="4000" b="1" dirty="0" smtClean="0"/>
                        <a:t> </a:t>
                      </a:r>
                      <a:r>
                        <a:rPr lang="en-US" sz="4000" b="1" dirty="0" err="1" smtClean="0"/>
                        <a:t>hoang</a:t>
                      </a:r>
                      <a:r>
                        <a:rPr lang="en-US" sz="4000" b="1" dirty="0" smtClean="0"/>
                        <a:t> </a:t>
                      </a:r>
                      <a:r>
                        <a:rPr lang="en-US" sz="4000" b="1" dirty="0" err="1" smtClean="0"/>
                        <a:t>hôn</a:t>
                      </a:r>
                      <a:r>
                        <a:rPr lang="en-US" sz="4000" b="1" dirty="0" smtClean="0"/>
                        <a:t> </a:t>
                      </a:r>
                      <a:r>
                        <a:rPr lang="en-US" sz="4000" b="1" dirty="0" err="1" smtClean="0"/>
                        <a:t>đến</a:t>
                      </a:r>
                      <a:r>
                        <a:rPr lang="en-US" sz="4000" b="1" dirty="0" smtClean="0"/>
                        <a:t> </a:t>
                      </a:r>
                      <a:r>
                        <a:rPr lang="en-US" sz="4000" b="1" dirty="0" err="1" smtClean="0"/>
                        <a:t>lúc</a:t>
                      </a:r>
                      <a:r>
                        <a:rPr lang="en-US" sz="4000" b="1" dirty="0" smtClean="0"/>
                        <a:t> </a:t>
                      </a:r>
                      <a:r>
                        <a:rPr lang="en-US" sz="4000" b="1" dirty="0" err="1" smtClean="0"/>
                        <a:t>thành</a:t>
                      </a:r>
                      <a:r>
                        <a:rPr lang="en-US" sz="4000" b="1" dirty="0" smtClean="0"/>
                        <a:t> </a:t>
                      </a:r>
                      <a:r>
                        <a:rPr lang="en-US" sz="4000" b="1" dirty="0" err="1" smtClean="0"/>
                        <a:t>phố</a:t>
                      </a:r>
                      <a:r>
                        <a:rPr lang="en-US" sz="4000" b="1" dirty="0" smtClean="0"/>
                        <a:t> </a:t>
                      </a:r>
                      <a:r>
                        <a:rPr lang="en-US" sz="4000" b="1" dirty="0" err="1" smtClean="0"/>
                        <a:t>lên</a:t>
                      </a:r>
                      <a:r>
                        <a:rPr lang="en-US" sz="4000" b="1" dirty="0" smtClean="0"/>
                        <a:t> </a:t>
                      </a:r>
                      <a:r>
                        <a:rPr lang="en-US" sz="4000" b="1" dirty="0" err="1" smtClean="0"/>
                        <a:t>đèn</a:t>
                      </a:r>
                      <a:endParaRPr lang="en-US" sz="4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t>-</a:t>
                      </a:r>
                      <a:r>
                        <a:rPr lang="en-US" sz="4000" b="1" dirty="0" err="1" smtClean="0"/>
                        <a:t>Nhận</a:t>
                      </a:r>
                      <a:r>
                        <a:rPr lang="en-US" sz="4000" b="1" baseline="0" dirty="0" smtClean="0"/>
                        <a:t> </a:t>
                      </a:r>
                      <a:r>
                        <a:rPr lang="en-US" sz="4000" b="1" baseline="0" dirty="0" err="1" smtClean="0"/>
                        <a:t>xét</a:t>
                      </a:r>
                      <a:r>
                        <a:rPr lang="en-US" sz="4000" b="1" baseline="0" dirty="0" smtClean="0"/>
                        <a:t> </a:t>
                      </a:r>
                      <a:r>
                        <a:rPr lang="en-US" sz="4000" b="1" baseline="0" dirty="0" err="1" smtClean="0"/>
                        <a:t>về</a:t>
                      </a:r>
                      <a:r>
                        <a:rPr lang="en-US" sz="4000" b="1" baseline="0" dirty="0" smtClean="0"/>
                        <a:t> </a:t>
                      </a:r>
                      <a:r>
                        <a:rPr lang="en-US" sz="4000" b="1" baseline="0" dirty="0" err="1" smtClean="0"/>
                        <a:t>s</a:t>
                      </a:r>
                      <a:r>
                        <a:rPr lang="en-US" sz="4000" b="1" dirty="0" err="1" smtClean="0"/>
                        <a:t>ự</a:t>
                      </a:r>
                      <a:r>
                        <a:rPr lang="en-US" sz="4000" b="1" baseline="0" dirty="0" smtClean="0"/>
                        <a:t> </a:t>
                      </a:r>
                      <a:r>
                        <a:rPr lang="en-US" sz="4000" b="1" baseline="0" dirty="0" err="1" smtClean="0"/>
                        <a:t>thức</a:t>
                      </a:r>
                      <a:r>
                        <a:rPr lang="en-US" sz="4000" b="1" baseline="0" dirty="0" smtClean="0"/>
                        <a:t> </a:t>
                      </a:r>
                      <a:r>
                        <a:rPr lang="en-US" sz="4000" b="1" baseline="0" dirty="0" err="1" smtClean="0"/>
                        <a:t>dậy</a:t>
                      </a:r>
                      <a:r>
                        <a:rPr lang="en-US" sz="4000" b="1" baseline="0" dirty="0" smtClean="0"/>
                        <a:t> </a:t>
                      </a:r>
                      <a:r>
                        <a:rPr lang="en-US" sz="4000" b="1" baseline="0" dirty="0" err="1" smtClean="0"/>
                        <a:t>của</a:t>
                      </a:r>
                      <a:r>
                        <a:rPr lang="en-US" sz="4000" b="1" baseline="0" dirty="0" smtClean="0"/>
                        <a:t> </a:t>
                      </a:r>
                      <a:r>
                        <a:rPr lang="en-US" sz="4000" b="1" baseline="0" dirty="0" err="1" smtClean="0"/>
                        <a:t>Huế</a:t>
                      </a:r>
                      <a:r>
                        <a:rPr lang="en-US" sz="4000" b="1" baseline="0" dirty="0" smtClean="0"/>
                        <a:t> </a:t>
                      </a:r>
                      <a:r>
                        <a:rPr lang="en-US" sz="4000" b="1" baseline="0" dirty="0" err="1" smtClean="0"/>
                        <a:t>sau</a:t>
                      </a:r>
                      <a:r>
                        <a:rPr lang="en-US" sz="4000" b="1" baseline="0" dirty="0" smtClean="0"/>
                        <a:t> </a:t>
                      </a:r>
                      <a:r>
                        <a:rPr lang="en-US" sz="4000" b="1" baseline="0" dirty="0" err="1" smtClean="0"/>
                        <a:t>hoàng</a:t>
                      </a:r>
                      <a:r>
                        <a:rPr lang="en-US" sz="4000" b="1" baseline="0" dirty="0" smtClean="0"/>
                        <a:t> </a:t>
                      </a:r>
                      <a:r>
                        <a:rPr lang="en-US" sz="4000" b="1" baseline="0" dirty="0" err="1" smtClean="0"/>
                        <a:t>hôn</a:t>
                      </a:r>
                      <a:endParaRPr lang="en-US" sz="4000" b="1" dirty="0" smtClean="0"/>
                    </a:p>
                  </a:txBody>
                  <a:tcPr/>
                </a:tc>
              </a:tr>
            </a:tbl>
          </a:graphicData>
        </a:graphic>
      </p:graphicFrame>
      <p:graphicFrame>
        <p:nvGraphicFramePr>
          <p:cNvPr id="12" name="Table 11"/>
          <p:cNvGraphicFramePr>
            <a:graphicFrameLocks noGrp="1"/>
          </p:cNvGraphicFramePr>
          <p:nvPr/>
        </p:nvGraphicFramePr>
        <p:xfrm>
          <a:off x="0" y="5516563"/>
          <a:ext cx="9144000" cy="1189037"/>
        </p:xfrm>
        <a:graphic>
          <a:graphicData uri="http://schemas.openxmlformats.org/drawingml/2006/table">
            <a:tbl>
              <a:tblPr firstRow="1" bandRow="1">
                <a:tableStyleId>{5C22544A-7EE6-4342-B048-85BDC9FD1C3A}</a:tableStyleId>
              </a:tblPr>
              <a:tblGrid>
                <a:gridCol w="3419872"/>
                <a:gridCol w="5724128"/>
              </a:tblGrid>
              <a:tr h="370840">
                <a:tc>
                  <a:txBody>
                    <a:bodyPr/>
                    <a:lstStyle/>
                    <a:p>
                      <a:r>
                        <a:rPr lang="en-US" sz="3600" dirty="0" err="1" smtClean="0"/>
                        <a:t>Tả</a:t>
                      </a:r>
                      <a:r>
                        <a:rPr lang="en-US" sz="3600" baseline="0" dirty="0" smtClean="0"/>
                        <a:t> </a:t>
                      </a:r>
                      <a:r>
                        <a:rPr lang="en-US" sz="3600" baseline="0" dirty="0" err="1" smtClean="0"/>
                        <a:t>từng</a:t>
                      </a:r>
                      <a:r>
                        <a:rPr lang="en-US" sz="3600" baseline="0" dirty="0" smtClean="0"/>
                        <a:t> </a:t>
                      </a:r>
                      <a:r>
                        <a:rPr lang="en-US" sz="3600" baseline="0" dirty="0" err="1" smtClean="0"/>
                        <a:t>bộ</a:t>
                      </a:r>
                      <a:r>
                        <a:rPr lang="en-US" sz="3600" baseline="0" dirty="0" smtClean="0"/>
                        <a:t> </a:t>
                      </a:r>
                      <a:r>
                        <a:rPr lang="en-US" sz="3600" baseline="0" dirty="0" err="1" smtClean="0"/>
                        <a:t>phận</a:t>
                      </a:r>
                      <a:r>
                        <a:rPr lang="en-US" sz="3600" baseline="0" dirty="0" smtClean="0"/>
                        <a:t> </a:t>
                      </a:r>
                      <a:r>
                        <a:rPr lang="en-US" sz="3600" baseline="0" dirty="0" err="1" smtClean="0"/>
                        <a:t>của</a:t>
                      </a:r>
                      <a:r>
                        <a:rPr lang="en-US" sz="3600" baseline="0" dirty="0" smtClean="0"/>
                        <a:t> </a:t>
                      </a:r>
                      <a:r>
                        <a:rPr lang="en-US" sz="3600" baseline="0" dirty="0" err="1" smtClean="0"/>
                        <a:t>cảnh</a:t>
                      </a:r>
                      <a:endParaRPr lang="en-US" sz="3600" dirty="0"/>
                    </a:p>
                  </a:txBody>
                  <a:tcPr/>
                </a:tc>
                <a:tc>
                  <a:txBody>
                    <a:bodyPr/>
                    <a:lstStyle/>
                    <a:p>
                      <a:r>
                        <a:rPr lang="en-US" sz="3600" dirty="0" err="1" smtClean="0"/>
                        <a:t>Tả</a:t>
                      </a:r>
                      <a:r>
                        <a:rPr lang="en-US" sz="3600" baseline="0" dirty="0" smtClean="0"/>
                        <a:t> </a:t>
                      </a:r>
                      <a:r>
                        <a:rPr lang="en-US" sz="3600" baseline="0" dirty="0" err="1" smtClean="0"/>
                        <a:t>sự</a:t>
                      </a:r>
                      <a:r>
                        <a:rPr lang="en-US" sz="3600" baseline="0" dirty="0" smtClean="0"/>
                        <a:t> </a:t>
                      </a:r>
                      <a:r>
                        <a:rPr lang="en-US" sz="3600" baseline="0" dirty="0" err="1" smtClean="0"/>
                        <a:t>thay</a:t>
                      </a:r>
                      <a:r>
                        <a:rPr lang="en-US" sz="3600" baseline="0" dirty="0" smtClean="0"/>
                        <a:t> </a:t>
                      </a:r>
                      <a:r>
                        <a:rPr lang="en-US" sz="3600" baseline="0" dirty="0" err="1" smtClean="0"/>
                        <a:t>đổi</a:t>
                      </a:r>
                      <a:r>
                        <a:rPr lang="en-US" sz="3600" baseline="0" dirty="0" smtClean="0"/>
                        <a:t> </a:t>
                      </a:r>
                      <a:r>
                        <a:rPr lang="en-US" sz="3600" baseline="0" dirty="0" err="1" smtClean="0"/>
                        <a:t>của</a:t>
                      </a:r>
                      <a:r>
                        <a:rPr lang="en-US" sz="3600" baseline="0" dirty="0" smtClean="0"/>
                        <a:t> </a:t>
                      </a:r>
                      <a:r>
                        <a:rPr lang="en-US" sz="3600" baseline="0" dirty="0" err="1" smtClean="0"/>
                        <a:t>cảnh</a:t>
                      </a:r>
                      <a:r>
                        <a:rPr lang="en-US" sz="3600" baseline="0" dirty="0" smtClean="0"/>
                        <a:t> </a:t>
                      </a:r>
                      <a:r>
                        <a:rPr lang="en-US" sz="3600" baseline="0" dirty="0" err="1" smtClean="0"/>
                        <a:t>theo</a:t>
                      </a:r>
                      <a:r>
                        <a:rPr lang="en-US" sz="3600" baseline="0" dirty="0" smtClean="0"/>
                        <a:t> </a:t>
                      </a:r>
                      <a:r>
                        <a:rPr lang="en-US" sz="3600" baseline="0" dirty="0" err="1" smtClean="0"/>
                        <a:t>thời</a:t>
                      </a:r>
                      <a:r>
                        <a:rPr lang="en-US" sz="3600" baseline="0" dirty="0" smtClean="0"/>
                        <a:t> </a:t>
                      </a:r>
                      <a:r>
                        <a:rPr lang="en-US" sz="3600" baseline="0" dirty="0" err="1" smtClean="0"/>
                        <a:t>gian</a:t>
                      </a:r>
                      <a:endParaRPr lang="en-US" sz="3600" dirty="0"/>
                    </a:p>
                  </a:txBody>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323850" y="260350"/>
            <a:ext cx="7848600" cy="5510213"/>
          </a:xfrm>
          <a:prstGeom prst="rect">
            <a:avLst/>
          </a:prstGeom>
          <a:noFill/>
        </p:spPr>
        <p:txBody>
          <a:bodyPr>
            <a:spAutoFit/>
          </a:bodyPr>
          <a:lstStyle/>
          <a:p>
            <a:pPr fontAlgn="auto">
              <a:spcBef>
                <a:spcPts val="0"/>
              </a:spcBef>
              <a:spcAft>
                <a:spcPts val="0"/>
              </a:spcAft>
              <a:defRPr/>
            </a:pPr>
            <a:r>
              <a:rPr lang="en-US" sz="4400" b="1" dirty="0">
                <a:solidFill>
                  <a:srgbClr val="FF0000"/>
                </a:solidFill>
                <a:latin typeface="+mn-lt"/>
                <a:cs typeface="+mn-cs"/>
              </a:rPr>
              <a:t>III. </a:t>
            </a:r>
            <a:r>
              <a:rPr lang="en-US" sz="4400" b="1" dirty="0" err="1">
                <a:solidFill>
                  <a:srgbClr val="FF0000"/>
                </a:solidFill>
                <a:latin typeface="+mn-lt"/>
                <a:cs typeface="+mn-cs"/>
              </a:rPr>
              <a:t>Luyện</a:t>
            </a:r>
            <a:r>
              <a:rPr lang="en-US" sz="4400" b="1" dirty="0">
                <a:solidFill>
                  <a:srgbClr val="FF0000"/>
                </a:solidFill>
                <a:latin typeface="+mn-lt"/>
                <a:cs typeface="+mn-cs"/>
              </a:rPr>
              <a:t> </a:t>
            </a:r>
            <a:r>
              <a:rPr lang="en-US" sz="4400" b="1" dirty="0" err="1">
                <a:solidFill>
                  <a:srgbClr val="FF0000"/>
                </a:solidFill>
                <a:latin typeface="+mn-lt"/>
                <a:cs typeface="+mn-cs"/>
              </a:rPr>
              <a:t>tập</a:t>
            </a:r>
            <a:endParaRPr lang="en-US" sz="4400" b="1" dirty="0">
              <a:solidFill>
                <a:srgbClr val="FF0000"/>
              </a:solidFill>
              <a:latin typeface="+mn-lt"/>
              <a:cs typeface="+mn-cs"/>
            </a:endParaRPr>
          </a:p>
          <a:p>
            <a:pPr fontAlgn="auto">
              <a:spcBef>
                <a:spcPts val="0"/>
              </a:spcBef>
              <a:spcAft>
                <a:spcPts val="0"/>
              </a:spcAft>
              <a:defRPr/>
            </a:pPr>
            <a:r>
              <a:rPr lang="en-US" sz="4400" b="1" dirty="0" err="1">
                <a:latin typeface="+mn-lt"/>
                <a:cs typeface="+mn-cs"/>
              </a:rPr>
              <a:t>Mở</a:t>
            </a:r>
            <a:r>
              <a:rPr lang="en-US" sz="4400" b="1" dirty="0">
                <a:latin typeface="+mn-lt"/>
                <a:cs typeface="+mn-cs"/>
              </a:rPr>
              <a:t> </a:t>
            </a:r>
            <a:r>
              <a:rPr lang="en-US" sz="4400" b="1" dirty="0" err="1">
                <a:latin typeface="+mn-lt"/>
                <a:cs typeface="+mn-cs"/>
              </a:rPr>
              <a:t>bài</a:t>
            </a:r>
            <a:r>
              <a:rPr lang="en-US" sz="4400" b="1" dirty="0">
                <a:latin typeface="+mn-lt"/>
                <a:cs typeface="+mn-cs"/>
              </a:rPr>
              <a:t>: ( </a:t>
            </a:r>
            <a:r>
              <a:rPr lang="en-US" sz="4400" b="1" dirty="0" err="1">
                <a:latin typeface="+mn-lt"/>
                <a:cs typeface="+mn-cs"/>
              </a:rPr>
              <a:t>Câu</a:t>
            </a:r>
            <a:r>
              <a:rPr lang="en-US" sz="4400" b="1" dirty="0">
                <a:latin typeface="+mn-lt"/>
                <a:cs typeface="+mn-cs"/>
              </a:rPr>
              <a:t> </a:t>
            </a:r>
            <a:r>
              <a:rPr lang="en-US" sz="4400" b="1" dirty="0" err="1">
                <a:latin typeface="+mn-lt"/>
                <a:cs typeface="+mn-cs"/>
              </a:rPr>
              <a:t>văn</a:t>
            </a:r>
            <a:r>
              <a:rPr lang="en-US" sz="4400" b="1" dirty="0">
                <a:latin typeface="+mn-lt"/>
                <a:cs typeface="+mn-cs"/>
              </a:rPr>
              <a:t> </a:t>
            </a:r>
            <a:r>
              <a:rPr lang="en-US" sz="4400" b="1" dirty="0" err="1">
                <a:latin typeface="+mn-lt"/>
                <a:cs typeface="+mn-cs"/>
              </a:rPr>
              <a:t>đầu</a:t>
            </a:r>
            <a:r>
              <a:rPr lang="en-US" sz="4400" b="1" dirty="0">
                <a:latin typeface="+mn-lt"/>
                <a:cs typeface="+mn-cs"/>
              </a:rPr>
              <a:t>) : </a:t>
            </a:r>
            <a:r>
              <a:rPr lang="en-US" sz="4400" b="1" i="1" dirty="0" err="1">
                <a:latin typeface="+mn-lt"/>
                <a:cs typeface="+mn-cs"/>
              </a:rPr>
              <a:t>Nhận</a:t>
            </a:r>
            <a:r>
              <a:rPr lang="en-US" sz="4400" b="1" i="1" dirty="0">
                <a:latin typeface="+mn-lt"/>
                <a:cs typeface="+mn-cs"/>
              </a:rPr>
              <a:t> </a:t>
            </a:r>
            <a:r>
              <a:rPr lang="en-US" sz="4400" b="1" i="1" dirty="0" err="1">
                <a:latin typeface="+mn-lt"/>
                <a:cs typeface="+mn-cs"/>
              </a:rPr>
              <a:t>xét</a:t>
            </a:r>
            <a:r>
              <a:rPr lang="en-US" sz="4400" b="1" i="1" dirty="0">
                <a:latin typeface="+mn-lt"/>
                <a:cs typeface="+mn-cs"/>
              </a:rPr>
              <a:t> </a:t>
            </a:r>
            <a:r>
              <a:rPr lang="en-US" sz="4400" b="1" i="1" dirty="0" err="1">
                <a:latin typeface="+mn-lt"/>
                <a:cs typeface="+mn-cs"/>
              </a:rPr>
              <a:t>chung</a:t>
            </a:r>
            <a:r>
              <a:rPr lang="en-US" sz="4400" b="1" i="1" dirty="0">
                <a:latin typeface="+mn-lt"/>
                <a:cs typeface="+mn-cs"/>
              </a:rPr>
              <a:t> </a:t>
            </a:r>
            <a:r>
              <a:rPr lang="en-US" sz="4400" b="1" i="1" dirty="0" err="1">
                <a:latin typeface="+mn-lt"/>
                <a:cs typeface="+mn-cs"/>
              </a:rPr>
              <a:t>về</a:t>
            </a:r>
            <a:r>
              <a:rPr lang="en-US" sz="4400" b="1" i="1" dirty="0">
                <a:latin typeface="+mn-lt"/>
                <a:cs typeface="+mn-cs"/>
              </a:rPr>
              <a:t> </a:t>
            </a:r>
            <a:r>
              <a:rPr lang="en-US" sz="4400" b="1" i="1" dirty="0" err="1">
                <a:latin typeface="+mn-lt"/>
                <a:cs typeface="+mn-cs"/>
              </a:rPr>
              <a:t>nắng</a:t>
            </a:r>
            <a:r>
              <a:rPr lang="en-US" sz="4400" b="1" i="1" dirty="0">
                <a:latin typeface="+mn-lt"/>
                <a:cs typeface="+mn-cs"/>
              </a:rPr>
              <a:t> </a:t>
            </a:r>
            <a:r>
              <a:rPr lang="en-US" sz="4400" b="1" i="1" dirty="0" err="1">
                <a:latin typeface="+mn-lt"/>
                <a:cs typeface="+mn-cs"/>
              </a:rPr>
              <a:t>trưa</a:t>
            </a:r>
            <a:endParaRPr lang="en-US" sz="4400" b="1" i="1" dirty="0">
              <a:latin typeface="+mn-lt"/>
              <a:cs typeface="+mn-cs"/>
            </a:endParaRPr>
          </a:p>
          <a:p>
            <a:pPr fontAlgn="auto">
              <a:spcBef>
                <a:spcPts val="0"/>
              </a:spcBef>
              <a:spcAft>
                <a:spcPts val="0"/>
              </a:spcAft>
              <a:defRPr/>
            </a:pPr>
            <a:r>
              <a:rPr lang="en-US" sz="4400" b="1" dirty="0" err="1">
                <a:latin typeface="+mn-lt"/>
                <a:cs typeface="+mn-cs"/>
              </a:rPr>
              <a:t>Thân</a:t>
            </a:r>
            <a:r>
              <a:rPr lang="en-US" sz="4400" b="1" dirty="0">
                <a:latin typeface="+mn-lt"/>
                <a:cs typeface="+mn-cs"/>
              </a:rPr>
              <a:t> </a:t>
            </a:r>
            <a:r>
              <a:rPr lang="en-US" sz="4400" b="1" dirty="0" err="1">
                <a:latin typeface="+mn-lt"/>
                <a:cs typeface="+mn-cs"/>
              </a:rPr>
              <a:t>bài</a:t>
            </a:r>
            <a:r>
              <a:rPr lang="en-US" sz="4400" b="1" dirty="0">
                <a:latin typeface="+mn-lt"/>
                <a:cs typeface="+mn-cs"/>
              </a:rPr>
              <a:t>: </a:t>
            </a:r>
            <a:r>
              <a:rPr lang="en-US" sz="4400" b="1" dirty="0" err="1">
                <a:latin typeface="+mn-lt"/>
                <a:cs typeface="+mn-cs"/>
              </a:rPr>
              <a:t>Cảnh</a:t>
            </a:r>
            <a:r>
              <a:rPr lang="en-US" sz="4400" b="1" dirty="0">
                <a:latin typeface="+mn-lt"/>
                <a:cs typeface="+mn-cs"/>
              </a:rPr>
              <a:t> </a:t>
            </a:r>
            <a:r>
              <a:rPr lang="en-US" sz="4400" b="1" dirty="0" err="1">
                <a:latin typeface="+mn-lt"/>
                <a:cs typeface="+mn-cs"/>
              </a:rPr>
              <a:t>vật</a:t>
            </a:r>
            <a:r>
              <a:rPr lang="en-US" sz="4400" b="1" dirty="0">
                <a:latin typeface="+mn-lt"/>
                <a:cs typeface="+mn-cs"/>
              </a:rPr>
              <a:t> </a:t>
            </a:r>
            <a:r>
              <a:rPr lang="en-US" sz="4400" b="1" dirty="0" err="1">
                <a:latin typeface="+mn-lt"/>
                <a:cs typeface="+mn-cs"/>
              </a:rPr>
              <a:t>trong</a:t>
            </a:r>
            <a:r>
              <a:rPr lang="en-US" sz="4400" b="1" dirty="0">
                <a:latin typeface="+mn-lt"/>
                <a:cs typeface="+mn-cs"/>
              </a:rPr>
              <a:t> </a:t>
            </a:r>
            <a:r>
              <a:rPr lang="en-US" sz="4400" b="1" dirty="0" err="1">
                <a:latin typeface="+mn-lt"/>
                <a:cs typeface="+mn-cs"/>
              </a:rPr>
              <a:t>nắng</a:t>
            </a:r>
            <a:r>
              <a:rPr lang="en-US" sz="4400" b="1" dirty="0">
                <a:latin typeface="+mn-lt"/>
                <a:cs typeface="+mn-cs"/>
              </a:rPr>
              <a:t> </a:t>
            </a:r>
            <a:r>
              <a:rPr lang="en-US" sz="4400" b="1" dirty="0" err="1">
                <a:latin typeface="+mn-lt"/>
                <a:cs typeface="+mn-cs"/>
              </a:rPr>
              <a:t>trưa</a:t>
            </a:r>
            <a:r>
              <a:rPr lang="en-US" sz="4400" b="1" dirty="0">
                <a:latin typeface="+mn-lt"/>
                <a:cs typeface="+mn-cs"/>
              </a:rPr>
              <a:t>. </a:t>
            </a:r>
            <a:r>
              <a:rPr lang="en-US" sz="4400" b="1" dirty="0" err="1">
                <a:latin typeface="+mn-lt"/>
                <a:cs typeface="+mn-cs"/>
              </a:rPr>
              <a:t>Có</a:t>
            </a:r>
            <a:r>
              <a:rPr lang="en-US" sz="4400" b="1" dirty="0">
                <a:latin typeface="+mn-lt"/>
                <a:cs typeface="+mn-cs"/>
              </a:rPr>
              <a:t> </a:t>
            </a:r>
            <a:r>
              <a:rPr lang="en-US" sz="4400" b="1" dirty="0" err="1">
                <a:latin typeface="+mn-lt"/>
                <a:cs typeface="+mn-cs"/>
              </a:rPr>
              <a:t>bốn</a:t>
            </a:r>
            <a:r>
              <a:rPr lang="en-US" sz="4400" b="1" dirty="0">
                <a:latin typeface="+mn-lt"/>
                <a:cs typeface="+mn-cs"/>
              </a:rPr>
              <a:t> </a:t>
            </a:r>
            <a:r>
              <a:rPr lang="en-US" sz="4400" b="1" dirty="0" err="1">
                <a:latin typeface="+mn-lt"/>
                <a:cs typeface="+mn-cs"/>
              </a:rPr>
              <a:t>đoạn</a:t>
            </a:r>
            <a:r>
              <a:rPr lang="en-US" sz="4400" b="1" dirty="0">
                <a:latin typeface="+mn-lt"/>
                <a:cs typeface="+mn-cs"/>
              </a:rPr>
              <a:t>:</a:t>
            </a:r>
          </a:p>
          <a:p>
            <a:pPr marL="342900" indent="-342900" fontAlgn="auto">
              <a:spcBef>
                <a:spcPts val="0"/>
              </a:spcBef>
              <a:spcAft>
                <a:spcPts val="0"/>
              </a:spcAft>
              <a:buFontTx/>
              <a:buChar char="-"/>
              <a:defRPr/>
            </a:pPr>
            <a:r>
              <a:rPr lang="en-US" sz="4400" b="1" dirty="0" err="1">
                <a:latin typeface="+mn-lt"/>
                <a:cs typeface="+mn-cs"/>
              </a:rPr>
              <a:t>Đoạn</a:t>
            </a:r>
            <a:r>
              <a:rPr lang="en-US" sz="4400" b="1" dirty="0">
                <a:latin typeface="+mn-lt"/>
                <a:cs typeface="+mn-cs"/>
              </a:rPr>
              <a:t> 1: ( </a:t>
            </a:r>
            <a:r>
              <a:rPr lang="en-US" sz="4400" b="1" dirty="0" err="1">
                <a:latin typeface="+mn-lt"/>
                <a:cs typeface="+mn-cs"/>
              </a:rPr>
              <a:t>Từ</a:t>
            </a:r>
            <a:r>
              <a:rPr lang="en-US" sz="4400" b="1" dirty="0">
                <a:latin typeface="+mn-lt"/>
                <a:cs typeface="+mn-cs"/>
              </a:rPr>
              <a:t> </a:t>
            </a:r>
            <a:r>
              <a:rPr lang="en-US" sz="4400" b="1" dirty="0" err="1">
                <a:latin typeface="+mn-lt"/>
                <a:cs typeface="+mn-cs"/>
              </a:rPr>
              <a:t>buổi</a:t>
            </a:r>
            <a:r>
              <a:rPr lang="en-US" sz="4400" b="1" dirty="0">
                <a:latin typeface="+mn-lt"/>
                <a:cs typeface="+mn-cs"/>
              </a:rPr>
              <a:t> </a:t>
            </a:r>
            <a:r>
              <a:rPr lang="en-US" sz="4400" b="1" dirty="0" err="1">
                <a:latin typeface="+mn-lt"/>
                <a:cs typeface="+mn-cs"/>
              </a:rPr>
              <a:t>trưa</a:t>
            </a:r>
            <a:r>
              <a:rPr lang="en-US" sz="4400" b="1" dirty="0">
                <a:latin typeface="+mn-lt"/>
                <a:cs typeface="+mn-cs"/>
              </a:rPr>
              <a:t> </a:t>
            </a:r>
            <a:r>
              <a:rPr lang="en-US" sz="4400" b="1" dirty="0" err="1">
                <a:latin typeface="+mn-lt"/>
                <a:cs typeface="+mn-cs"/>
              </a:rPr>
              <a:t>trong</a:t>
            </a:r>
            <a:r>
              <a:rPr lang="en-US" sz="4400" b="1" dirty="0">
                <a:latin typeface="+mn-lt"/>
                <a:cs typeface="+mn-cs"/>
              </a:rPr>
              <a:t> </a:t>
            </a:r>
            <a:r>
              <a:rPr lang="en-US" sz="4400" b="1" dirty="0" err="1">
                <a:latin typeface="+mn-lt"/>
                <a:cs typeface="+mn-cs"/>
              </a:rPr>
              <a:t>nhà</a:t>
            </a:r>
            <a:r>
              <a:rPr lang="en-US" sz="4400" b="1" dirty="0">
                <a:latin typeface="+mn-lt"/>
                <a:cs typeface="+mn-cs"/>
              </a:rPr>
              <a:t>…</a:t>
            </a:r>
            <a:r>
              <a:rPr lang="en-US" sz="4400" b="1" dirty="0" err="1">
                <a:latin typeface="+mn-lt"/>
                <a:cs typeface="+mn-cs"/>
              </a:rPr>
              <a:t>bốc</a:t>
            </a:r>
            <a:r>
              <a:rPr lang="en-US" sz="4400" b="1" dirty="0">
                <a:latin typeface="+mn-lt"/>
                <a:cs typeface="+mn-cs"/>
              </a:rPr>
              <a:t> </a:t>
            </a:r>
            <a:r>
              <a:rPr lang="en-US" sz="4400" b="1" dirty="0" err="1">
                <a:latin typeface="+mn-lt"/>
                <a:cs typeface="+mn-cs"/>
              </a:rPr>
              <a:t>lên</a:t>
            </a:r>
            <a:r>
              <a:rPr lang="en-US" sz="4400" b="1" dirty="0">
                <a:latin typeface="+mn-lt"/>
                <a:cs typeface="+mn-cs"/>
              </a:rPr>
              <a:t> </a:t>
            </a:r>
            <a:r>
              <a:rPr lang="en-US" sz="4400" b="1" dirty="0" err="1">
                <a:latin typeface="+mn-lt"/>
                <a:cs typeface="+mn-cs"/>
              </a:rPr>
              <a:t>mãi</a:t>
            </a:r>
            <a:r>
              <a:rPr lang="en-US" sz="4400" b="1" dirty="0">
                <a:latin typeface="+mn-lt"/>
                <a:cs typeface="+mn-cs"/>
              </a:rPr>
              <a:t>) </a:t>
            </a:r>
            <a:r>
              <a:rPr lang="en-US" sz="4400" b="1" i="1" dirty="0" err="1">
                <a:latin typeface="+mn-lt"/>
                <a:cs typeface="+mn-cs"/>
              </a:rPr>
              <a:t>Hơi</a:t>
            </a:r>
            <a:r>
              <a:rPr lang="en-US" sz="4400" b="1" i="1" dirty="0">
                <a:latin typeface="+mn-lt"/>
                <a:cs typeface="+mn-cs"/>
              </a:rPr>
              <a:t> </a:t>
            </a:r>
            <a:r>
              <a:rPr lang="en-US" sz="4400" b="1" i="1" dirty="0" err="1">
                <a:latin typeface="+mn-lt"/>
                <a:cs typeface="+mn-cs"/>
              </a:rPr>
              <a:t>đất</a:t>
            </a:r>
            <a:r>
              <a:rPr lang="en-US" sz="4400" b="1" i="1" dirty="0">
                <a:latin typeface="+mn-lt"/>
                <a:cs typeface="+mn-cs"/>
              </a:rPr>
              <a:t> </a:t>
            </a:r>
            <a:r>
              <a:rPr lang="en-US" sz="4400" b="1" i="1" dirty="0" err="1">
                <a:latin typeface="+mn-lt"/>
                <a:cs typeface="+mn-cs"/>
              </a:rPr>
              <a:t>trong</a:t>
            </a:r>
            <a:r>
              <a:rPr lang="en-US" sz="4400" b="1" i="1" dirty="0">
                <a:latin typeface="+mn-lt"/>
                <a:cs typeface="+mn-cs"/>
              </a:rPr>
              <a:t> </a:t>
            </a:r>
            <a:r>
              <a:rPr lang="en-US" sz="4400" b="1" i="1" dirty="0" err="1">
                <a:latin typeface="+mn-lt"/>
                <a:cs typeface="+mn-cs"/>
              </a:rPr>
              <a:t>nắng</a:t>
            </a:r>
            <a:r>
              <a:rPr lang="en-US" sz="4400" b="1" i="1" dirty="0">
                <a:latin typeface="+mn-lt"/>
                <a:cs typeface="+mn-cs"/>
              </a:rPr>
              <a:t> </a:t>
            </a:r>
            <a:r>
              <a:rPr lang="en-US" sz="4400" b="1" i="1" dirty="0" err="1">
                <a:latin typeface="+mn-lt"/>
                <a:cs typeface="+mn-cs"/>
              </a:rPr>
              <a:t>trưa</a:t>
            </a:r>
            <a:r>
              <a:rPr lang="en-US" sz="4400" b="1" i="1" dirty="0">
                <a:latin typeface="+mn-lt"/>
                <a:cs typeface="+mn-cs"/>
              </a:rPr>
              <a:t> </a:t>
            </a:r>
            <a:r>
              <a:rPr lang="en-US" sz="4400" b="1" i="1" dirty="0" err="1">
                <a:latin typeface="+mn-lt"/>
                <a:cs typeface="+mn-cs"/>
              </a:rPr>
              <a:t>dữ</a:t>
            </a:r>
            <a:r>
              <a:rPr lang="en-US" sz="4400" b="1" i="1" dirty="0">
                <a:latin typeface="+mn-lt"/>
                <a:cs typeface="+mn-cs"/>
              </a:rPr>
              <a:t> </a:t>
            </a:r>
            <a:r>
              <a:rPr lang="en-US" sz="4400" b="1" i="1" dirty="0" err="1">
                <a:latin typeface="+mn-lt"/>
                <a:cs typeface="+mn-cs"/>
              </a:rPr>
              <a:t>dội</a:t>
            </a:r>
            <a:endParaRPr lang="en-US" sz="4400" b="1" i="1" dirty="0">
              <a:latin typeface="+mn-lt"/>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anim calcmode="lin" valueType="num">
                                      <p:cBhvr>
                                        <p:cTn id="2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0" y="260350"/>
            <a:ext cx="8675688" cy="6186488"/>
          </a:xfrm>
          <a:prstGeom prst="rect">
            <a:avLst/>
          </a:prstGeom>
          <a:noFill/>
        </p:spPr>
        <p:txBody>
          <a:bodyPr>
            <a:spAutoFit/>
          </a:bodyPr>
          <a:lstStyle/>
          <a:p>
            <a:pPr marL="342900" indent="-342900" fontAlgn="auto">
              <a:spcBef>
                <a:spcPts val="0"/>
              </a:spcBef>
              <a:spcAft>
                <a:spcPts val="0"/>
              </a:spcAft>
              <a:buFontTx/>
              <a:buChar char="-"/>
              <a:defRPr/>
            </a:pPr>
            <a:r>
              <a:rPr lang="en-US" sz="4400" b="1" dirty="0" err="1">
                <a:solidFill>
                  <a:srgbClr val="0000CC"/>
                </a:solidFill>
                <a:latin typeface="+mn-lt"/>
                <a:cs typeface="+mn-cs"/>
              </a:rPr>
              <a:t>Đoạn</a:t>
            </a:r>
            <a:r>
              <a:rPr lang="en-US" sz="4400" b="1" dirty="0">
                <a:solidFill>
                  <a:srgbClr val="0000CC"/>
                </a:solidFill>
                <a:latin typeface="+mn-lt"/>
                <a:cs typeface="+mn-cs"/>
              </a:rPr>
              <a:t> 2: </a:t>
            </a:r>
            <a:r>
              <a:rPr lang="en-US" sz="4400" b="1" dirty="0">
                <a:latin typeface="+mn-lt"/>
                <a:cs typeface="+mn-cs"/>
              </a:rPr>
              <a:t>(</a:t>
            </a:r>
            <a:r>
              <a:rPr lang="en-US" sz="4400" b="1" dirty="0" err="1">
                <a:latin typeface="+mn-lt"/>
                <a:cs typeface="+mn-cs"/>
              </a:rPr>
              <a:t>từ</a:t>
            </a:r>
            <a:r>
              <a:rPr lang="en-US" sz="4400" b="1" dirty="0">
                <a:latin typeface="+mn-lt"/>
                <a:cs typeface="+mn-cs"/>
              </a:rPr>
              <a:t> </a:t>
            </a:r>
            <a:r>
              <a:rPr lang="en-US" sz="4400" b="1" dirty="0" err="1">
                <a:latin typeface="+mn-lt"/>
                <a:cs typeface="+mn-cs"/>
              </a:rPr>
              <a:t>Tiếng</a:t>
            </a:r>
            <a:r>
              <a:rPr lang="en-US" sz="4400" b="1" dirty="0">
                <a:latin typeface="+mn-lt"/>
                <a:cs typeface="+mn-cs"/>
              </a:rPr>
              <a:t> </a:t>
            </a:r>
            <a:r>
              <a:rPr lang="en-US" sz="4400" b="1" dirty="0" err="1">
                <a:latin typeface="+mn-lt"/>
                <a:cs typeface="+mn-cs"/>
              </a:rPr>
              <a:t>gì</a:t>
            </a:r>
            <a:r>
              <a:rPr lang="en-US" sz="4400" b="1" dirty="0">
                <a:latin typeface="+mn-lt"/>
                <a:cs typeface="+mn-cs"/>
              </a:rPr>
              <a:t> </a:t>
            </a:r>
            <a:r>
              <a:rPr lang="en-US" sz="4400" b="1" dirty="0" err="1">
                <a:latin typeface="+mn-lt"/>
                <a:cs typeface="+mn-cs"/>
              </a:rPr>
              <a:t>xa</a:t>
            </a:r>
            <a:r>
              <a:rPr lang="en-US" sz="4400" b="1" dirty="0">
                <a:latin typeface="+mn-lt"/>
                <a:cs typeface="+mn-cs"/>
              </a:rPr>
              <a:t> </a:t>
            </a:r>
            <a:r>
              <a:rPr lang="en-US" sz="4400" b="1" dirty="0" err="1">
                <a:latin typeface="+mn-lt"/>
                <a:cs typeface="+mn-cs"/>
              </a:rPr>
              <a:t>vắng</a:t>
            </a:r>
            <a:r>
              <a:rPr lang="en-US" sz="4400" b="1" dirty="0">
                <a:latin typeface="+mn-lt"/>
                <a:cs typeface="+mn-cs"/>
              </a:rPr>
              <a:t>… </a:t>
            </a:r>
            <a:r>
              <a:rPr lang="en-US" sz="4400" b="1" dirty="0" err="1">
                <a:latin typeface="+mn-lt"/>
                <a:cs typeface="+mn-cs"/>
              </a:rPr>
              <a:t>hai</a:t>
            </a:r>
            <a:r>
              <a:rPr lang="en-US" sz="4400" b="1" dirty="0">
                <a:latin typeface="+mn-lt"/>
                <a:cs typeface="+mn-cs"/>
              </a:rPr>
              <a:t> mi </a:t>
            </a:r>
            <a:r>
              <a:rPr lang="en-US" sz="4400" b="1" dirty="0" err="1">
                <a:latin typeface="+mn-lt"/>
                <a:cs typeface="+mn-cs"/>
              </a:rPr>
              <a:t>mắt</a:t>
            </a:r>
            <a:r>
              <a:rPr lang="en-US" sz="4400" b="1" dirty="0">
                <a:latin typeface="+mn-lt"/>
                <a:cs typeface="+mn-cs"/>
              </a:rPr>
              <a:t> </a:t>
            </a:r>
            <a:r>
              <a:rPr lang="en-US" sz="4400" b="1" dirty="0" err="1">
                <a:latin typeface="+mn-lt"/>
                <a:cs typeface="+mn-cs"/>
              </a:rPr>
              <a:t>khép</a:t>
            </a:r>
            <a:r>
              <a:rPr lang="en-US" sz="4400" b="1" dirty="0">
                <a:latin typeface="+mn-lt"/>
                <a:cs typeface="+mn-cs"/>
              </a:rPr>
              <a:t> </a:t>
            </a:r>
            <a:r>
              <a:rPr lang="en-US" sz="4400" b="1" dirty="0" err="1">
                <a:latin typeface="+mn-lt"/>
                <a:cs typeface="+mn-cs"/>
              </a:rPr>
              <a:t>lại</a:t>
            </a:r>
            <a:r>
              <a:rPr lang="en-US" sz="4400" b="1" dirty="0">
                <a:latin typeface="+mn-lt"/>
                <a:cs typeface="+mn-cs"/>
              </a:rPr>
              <a:t>): </a:t>
            </a:r>
            <a:r>
              <a:rPr lang="en-US" sz="4400" b="1" i="1" dirty="0" err="1">
                <a:latin typeface="+mn-lt"/>
                <a:cs typeface="+mn-cs"/>
              </a:rPr>
              <a:t>Tiếng</a:t>
            </a:r>
            <a:r>
              <a:rPr lang="en-US" sz="4400" b="1" i="1" dirty="0">
                <a:latin typeface="+mn-lt"/>
                <a:cs typeface="+mn-cs"/>
              </a:rPr>
              <a:t> </a:t>
            </a:r>
            <a:r>
              <a:rPr lang="en-US" sz="4400" b="1" i="1" dirty="0" err="1">
                <a:latin typeface="+mn-lt"/>
                <a:cs typeface="+mn-cs"/>
              </a:rPr>
              <a:t>võng</a:t>
            </a:r>
            <a:r>
              <a:rPr lang="en-US" sz="4400" b="1" i="1" dirty="0">
                <a:latin typeface="+mn-lt"/>
                <a:cs typeface="+mn-cs"/>
              </a:rPr>
              <a:t>, </a:t>
            </a:r>
            <a:r>
              <a:rPr lang="en-US" sz="4400" b="1" i="1" dirty="0" err="1">
                <a:latin typeface="+mn-lt"/>
                <a:cs typeface="+mn-cs"/>
              </a:rPr>
              <a:t>tiếng</a:t>
            </a:r>
            <a:r>
              <a:rPr lang="en-US" sz="4400" b="1" i="1" dirty="0">
                <a:latin typeface="+mn-lt"/>
                <a:cs typeface="+mn-cs"/>
              </a:rPr>
              <a:t> </a:t>
            </a:r>
            <a:r>
              <a:rPr lang="en-US" sz="4400" b="1" i="1" dirty="0" err="1">
                <a:latin typeface="+mn-lt"/>
                <a:cs typeface="+mn-cs"/>
              </a:rPr>
              <a:t>hát</a:t>
            </a:r>
            <a:r>
              <a:rPr lang="en-US" sz="4400" b="1" i="1" dirty="0">
                <a:latin typeface="+mn-lt"/>
                <a:cs typeface="+mn-cs"/>
              </a:rPr>
              <a:t> </a:t>
            </a:r>
            <a:r>
              <a:rPr lang="en-US" sz="4400" b="1" i="1" dirty="0" err="1">
                <a:latin typeface="+mn-lt"/>
                <a:cs typeface="+mn-cs"/>
              </a:rPr>
              <a:t>ru</a:t>
            </a:r>
            <a:r>
              <a:rPr lang="en-US" sz="4400" b="1" i="1" dirty="0">
                <a:latin typeface="+mn-lt"/>
                <a:cs typeface="+mn-cs"/>
              </a:rPr>
              <a:t> </a:t>
            </a:r>
            <a:r>
              <a:rPr lang="en-US" sz="4400" b="1" i="1" dirty="0" err="1">
                <a:latin typeface="+mn-lt"/>
                <a:cs typeface="+mn-cs"/>
              </a:rPr>
              <a:t>em</a:t>
            </a:r>
            <a:r>
              <a:rPr lang="en-US" sz="4400" b="1" i="1" dirty="0">
                <a:latin typeface="+mn-lt"/>
                <a:cs typeface="+mn-cs"/>
              </a:rPr>
              <a:t> </a:t>
            </a:r>
            <a:r>
              <a:rPr lang="en-US" sz="4400" b="1" i="1" dirty="0" err="1">
                <a:latin typeface="+mn-lt"/>
                <a:cs typeface="+mn-cs"/>
              </a:rPr>
              <a:t>trong</a:t>
            </a:r>
            <a:r>
              <a:rPr lang="en-US" sz="4400" b="1" i="1" dirty="0">
                <a:latin typeface="+mn-lt"/>
                <a:cs typeface="+mn-cs"/>
              </a:rPr>
              <a:t> </a:t>
            </a:r>
            <a:r>
              <a:rPr lang="en-US" sz="4400" b="1" i="1" dirty="0" err="1">
                <a:latin typeface="+mn-lt"/>
                <a:cs typeface="+mn-cs"/>
              </a:rPr>
              <a:t>nắng</a:t>
            </a:r>
            <a:r>
              <a:rPr lang="en-US" sz="4400" b="1" i="1" dirty="0">
                <a:latin typeface="+mn-lt"/>
                <a:cs typeface="+mn-cs"/>
              </a:rPr>
              <a:t> </a:t>
            </a:r>
            <a:r>
              <a:rPr lang="en-US" sz="4400" b="1" i="1" dirty="0" err="1">
                <a:latin typeface="+mn-lt"/>
                <a:cs typeface="+mn-cs"/>
              </a:rPr>
              <a:t>trưa</a:t>
            </a:r>
            <a:r>
              <a:rPr lang="en-US" sz="4400" b="1" i="1" dirty="0">
                <a:latin typeface="+mn-lt"/>
                <a:cs typeface="+mn-cs"/>
              </a:rPr>
              <a:t>.</a:t>
            </a:r>
          </a:p>
          <a:p>
            <a:pPr marL="342900" indent="-342900" fontAlgn="auto">
              <a:spcBef>
                <a:spcPts val="0"/>
              </a:spcBef>
              <a:spcAft>
                <a:spcPts val="0"/>
              </a:spcAft>
              <a:buFontTx/>
              <a:buChar char="-"/>
              <a:defRPr/>
            </a:pPr>
            <a:r>
              <a:rPr lang="en-US" sz="4400" b="1" dirty="0" err="1">
                <a:solidFill>
                  <a:srgbClr val="0000CC"/>
                </a:solidFill>
                <a:latin typeface="+mn-lt"/>
                <a:cs typeface="+mn-cs"/>
              </a:rPr>
              <a:t>Đoạn</a:t>
            </a:r>
            <a:r>
              <a:rPr lang="en-US" sz="4400" b="1" dirty="0">
                <a:solidFill>
                  <a:srgbClr val="0000CC"/>
                </a:solidFill>
                <a:latin typeface="+mn-lt"/>
                <a:cs typeface="+mn-cs"/>
              </a:rPr>
              <a:t> 3 </a:t>
            </a:r>
            <a:r>
              <a:rPr lang="en-US" sz="4400" b="1" dirty="0">
                <a:latin typeface="+mn-lt"/>
                <a:cs typeface="+mn-cs"/>
              </a:rPr>
              <a:t>:( </a:t>
            </a:r>
            <a:r>
              <a:rPr lang="en-US" sz="4400" b="1" dirty="0" err="1">
                <a:latin typeface="+mn-lt"/>
                <a:cs typeface="+mn-cs"/>
              </a:rPr>
              <a:t>từ</a:t>
            </a:r>
            <a:r>
              <a:rPr lang="en-US" sz="4400" b="1" dirty="0">
                <a:latin typeface="+mn-lt"/>
                <a:cs typeface="+mn-cs"/>
              </a:rPr>
              <a:t> Con </a:t>
            </a:r>
            <a:r>
              <a:rPr lang="en-US" sz="4400" b="1" dirty="0" err="1">
                <a:latin typeface="+mn-lt"/>
                <a:cs typeface="+mn-cs"/>
              </a:rPr>
              <a:t>gà</a:t>
            </a:r>
            <a:r>
              <a:rPr lang="en-US" sz="4400" b="1" dirty="0">
                <a:latin typeface="+mn-lt"/>
                <a:cs typeface="+mn-cs"/>
              </a:rPr>
              <a:t> </a:t>
            </a:r>
            <a:r>
              <a:rPr lang="en-US" sz="4400" b="1" dirty="0" err="1">
                <a:latin typeface="+mn-lt"/>
                <a:cs typeface="+mn-cs"/>
              </a:rPr>
              <a:t>nào</a:t>
            </a:r>
            <a:r>
              <a:rPr lang="en-US" sz="4400" b="1" dirty="0">
                <a:latin typeface="+mn-lt"/>
                <a:cs typeface="+mn-cs"/>
              </a:rPr>
              <a:t>… </a:t>
            </a:r>
            <a:r>
              <a:rPr lang="en-US" sz="4400" b="1" dirty="0" err="1">
                <a:latin typeface="+mn-lt"/>
                <a:cs typeface="+mn-cs"/>
              </a:rPr>
              <a:t>lặng</a:t>
            </a:r>
            <a:r>
              <a:rPr lang="en-US" sz="4400" b="1" dirty="0">
                <a:latin typeface="+mn-lt"/>
                <a:cs typeface="+mn-cs"/>
              </a:rPr>
              <a:t> </a:t>
            </a:r>
            <a:r>
              <a:rPr lang="en-US" sz="4400" b="1" dirty="0" err="1">
                <a:latin typeface="+mn-lt"/>
                <a:cs typeface="+mn-cs"/>
              </a:rPr>
              <a:t>im</a:t>
            </a:r>
            <a:r>
              <a:rPr lang="en-US" sz="4400" b="1" dirty="0">
                <a:latin typeface="+mn-lt"/>
                <a:cs typeface="+mn-cs"/>
              </a:rPr>
              <a:t>): </a:t>
            </a:r>
            <a:r>
              <a:rPr lang="en-US" sz="4400" b="1" i="1" dirty="0" err="1">
                <a:latin typeface="+mn-lt"/>
                <a:cs typeface="+mn-cs"/>
              </a:rPr>
              <a:t>Cây</a:t>
            </a:r>
            <a:r>
              <a:rPr lang="en-US" sz="4400" b="1" i="1" dirty="0">
                <a:latin typeface="+mn-lt"/>
                <a:cs typeface="+mn-cs"/>
              </a:rPr>
              <a:t> </a:t>
            </a:r>
            <a:r>
              <a:rPr lang="en-US" sz="4400" b="1" i="1" dirty="0" err="1">
                <a:latin typeface="+mn-lt"/>
                <a:cs typeface="+mn-cs"/>
              </a:rPr>
              <a:t>cối</a:t>
            </a:r>
            <a:r>
              <a:rPr lang="en-US" sz="4400" b="1" i="1" dirty="0">
                <a:latin typeface="+mn-lt"/>
                <a:cs typeface="+mn-cs"/>
              </a:rPr>
              <a:t> </a:t>
            </a:r>
            <a:r>
              <a:rPr lang="en-US" sz="4400" b="1" i="1" dirty="0" err="1">
                <a:latin typeface="+mn-lt"/>
                <a:cs typeface="+mn-cs"/>
              </a:rPr>
              <a:t>và</a:t>
            </a:r>
            <a:r>
              <a:rPr lang="en-US" sz="4400" b="1" i="1" dirty="0">
                <a:latin typeface="+mn-lt"/>
                <a:cs typeface="+mn-cs"/>
              </a:rPr>
              <a:t> con </a:t>
            </a:r>
            <a:r>
              <a:rPr lang="en-US" sz="4400" b="1" i="1" dirty="0" err="1">
                <a:latin typeface="+mn-lt"/>
                <a:cs typeface="+mn-cs"/>
              </a:rPr>
              <a:t>vật</a:t>
            </a:r>
            <a:r>
              <a:rPr lang="en-US" sz="4400" b="1" i="1" dirty="0">
                <a:latin typeface="+mn-lt"/>
                <a:cs typeface="+mn-cs"/>
              </a:rPr>
              <a:t> </a:t>
            </a:r>
            <a:r>
              <a:rPr lang="en-US" sz="4400" b="1" i="1" dirty="0" err="1">
                <a:latin typeface="+mn-lt"/>
                <a:cs typeface="+mn-cs"/>
              </a:rPr>
              <a:t>trong</a:t>
            </a:r>
            <a:r>
              <a:rPr lang="en-US" sz="4400" b="1" i="1" dirty="0">
                <a:latin typeface="+mn-lt"/>
                <a:cs typeface="+mn-cs"/>
              </a:rPr>
              <a:t> </a:t>
            </a:r>
            <a:r>
              <a:rPr lang="en-US" sz="4400" b="1" i="1" dirty="0" err="1">
                <a:latin typeface="+mn-lt"/>
                <a:cs typeface="+mn-cs"/>
              </a:rPr>
              <a:t>nắng</a:t>
            </a:r>
            <a:r>
              <a:rPr lang="en-US" sz="4400" b="1" i="1" dirty="0">
                <a:latin typeface="+mn-lt"/>
                <a:cs typeface="+mn-cs"/>
              </a:rPr>
              <a:t> </a:t>
            </a:r>
            <a:r>
              <a:rPr lang="en-US" sz="4400" b="1" i="1" dirty="0" err="1">
                <a:latin typeface="+mn-lt"/>
                <a:cs typeface="+mn-cs"/>
              </a:rPr>
              <a:t>trưa</a:t>
            </a:r>
            <a:endParaRPr lang="en-US" sz="4400" b="1" i="1" dirty="0">
              <a:latin typeface="+mn-lt"/>
              <a:cs typeface="+mn-cs"/>
            </a:endParaRPr>
          </a:p>
          <a:p>
            <a:pPr marL="342900" indent="-342900" fontAlgn="auto">
              <a:spcBef>
                <a:spcPts val="0"/>
              </a:spcBef>
              <a:spcAft>
                <a:spcPts val="0"/>
              </a:spcAft>
              <a:buFontTx/>
              <a:buChar char="-"/>
              <a:defRPr/>
            </a:pPr>
            <a:r>
              <a:rPr lang="en-US" sz="4400" b="1" dirty="0" err="1">
                <a:solidFill>
                  <a:srgbClr val="0000CC"/>
                </a:solidFill>
                <a:latin typeface="+mn-lt"/>
                <a:cs typeface="+mn-cs"/>
              </a:rPr>
              <a:t>Đoạn</a:t>
            </a:r>
            <a:r>
              <a:rPr lang="en-US" sz="4400" b="1" dirty="0">
                <a:solidFill>
                  <a:srgbClr val="0000CC"/>
                </a:solidFill>
                <a:latin typeface="+mn-lt"/>
                <a:cs typeface="+mn-cs"/>
              </a:rPr>
              <a:t> 4: </a:t>
            </a:r>
            <a:r>
              <a:rPr lang="en-US" sz="4400" b="1" dirty="0">
                <a:latin typeface="+mn-lt"/>
                <a:cs typeface="+mn-cs"/>
              </a:rPr>
              <a:t>(</a:t>
            </a:r>
            <a:r>
              <a:rPr lang="en-US" sz="4400" b="1" dirty="0" err="1">
                <a:latin typeface="+mn-lt"/>
                <a:cs typeface="+mn-cs"/>
              </a:rPr>
              <a:t>từ</a:t>
            </a:r>
            <a:r>
              <a:rPr lang="en-US" sz="4400" b="1" dirty="0">
                <a:latin typeface="+mn-lt"/>
                <a:cs typeface="+mn-cs"/>
              </a:rPr>
              <a:t> </a:t>
            </a:r>
            <a:r>
              <a:rPr lang="en-US" sz="4400" b="1" dirty="0" err="1">
                <a:latin typeface="+mn-lt"/>
                <a:cs typeface="+mn-cs"/>
              </a:rPr>
              <a:t>Ấy</a:t>
            </a:r>
            <a:r>
              <a:rPr lang="en-US" sz="4400" b="1" dirty="0">
                <a:latin typeface="+mn-lt"/>
                <a:cs typeface="+mn-cs"/>
              </a:rPr>
              <a:t> </a:t>
            </a:r>
            <a:r>
              <a:rPr lang="en-US" sz="4400" b="1" dirty="0" err="1">
                <a:latin typeface="+mn-lt"/>
                <a:cs typeface="+mn-cs"/>
              </a:rPr>
              <a:t>thế</a:t>
            </a:r>
            <a:r>
              <a:rPr lang="en-US" sz="4400" b="1" dirty="0">
                <a:latin typeface="+mn-lt"/>
                <a:cs typeface="+mn-cs"/>
              </a:rPr>
              <a:t> </a:t>
            </a:r>
            <a:r>
              <a:rPr lang="en-US" sz="4400" b="1" dirty="0" err="1">
                <a:latin typeface="+mn-lt"/>
                <a:cs typeface="+mn-cs"/>
              </a:rPr>
              <a:t>mà</a:t>
            </a:r>
            <a:r>
              <a:rPr lang="en-US" sz="4400" b="1" dirty="0">
                <a:latin typeface="+mn-lt"/>
                <a:cs typeface="+mn-cs"/>
              </a:rPr>
              <a:t>…</a:t>
            </a:r>
            <a:r>
              <a:rPr lang="en-US" sz="4400" b="1" dirty="0" err="1">
                <a:latin typeface="+mn-lt"/>
                <a:cs typeface="+mn-cs"/>
              </a:rPr>
              <a:t>chưa</a:t>
            </a:r>
            <a:r>
              <a:rPr lang="en-US" sz="4400" b="1" dirty="0">
                <a:latin typeface="+mn-lt"/>
                <a:cs typeface="+mn-cs"/>
              </a:rPr>
              <a:t> </a:t>
            </a:r>
            <a:r>
              <a:rPr lang="en-US" sz="4400" b="1" dirty="0" err="1">
                <a:latin typeface="+mn-lt"/>
                <a:cs typeface="+mn-cs"/>
              </a:rPr>
              <a:t>xong</a:t>
            </a:r>
            <a:r>
              <a:rPr lang="en-US" sz="4400" b="1" dirty="0">
                <a:latin typeface="+mn-lt"/>
                <a:cs typeface="+mn-cs"/>
              </a:rPr>
              <a:t>): </a:t>
            </a:r>
            <a:r>
              <a:rPr lang="en-US" sz="4400" b="1" i="1" dirty="0" err="1">
                <a:latin typeface="+mn-lt"/>
                <a:cs typeface="+mn-cs"/>
              </a:rPr>
              <a:t>hình</a:t>
            </a:r>
            <a:r>
              <a:rPr lang="en-US" sz="4400" b="1" i="1" dirty="0">
                <a:latin typeface="+mn-lt"/>
                <a:cs typeface="+mn-cs"/>
              </a:rPr>
              <a:t> </a:t>
            </a:r>
            <a:r>
              <a:rPr lang="en-US" sz="4400" b="1" i="1" dirty="0" err="1">
                <a:latin typeface="+mn-lt"/>
                <a:cs typeface="+mn-cs"/>
              </a:rPr>
              <a:t>ảnh</a:t>
            </a:r>
            <a:r>
              <a:rPr lang="en-US" sz="4400" b="1" i="1" dirty="0">
                <a:latin typeface="+mn-lt"/>
                <a:cs typeface="+mn-cs"/>
              </a:rPr>
              <a:t> </a:t>
            </a:r>
            <a:r>
              <a:rPr lang="en-US" sz="4400" b="1" i="1" dirty="0" err="1">
                <a:latin typeface="+mn-lt"/>
                <a:cs typeface="+mn-cs"/>
              </a:rPr>
              <a:t>mẹ</a:t>
            </a:r>
            <a:r>
              <a:rPr lang="en-US" sz="4400" b="1" i="1" dirty="0">
                <a:latin typeface="+mn-lt"/>
                <a:cs typeface="+mn-cs"/>
              </a:rPr>
              <a:t> </a:t>
            </a:r>
            <a:r>
              <a:rPr lang="en-US" sz="4400" b="1" i="1" dirty="0" err="1">
                <a:latin typeface="+mn-lt"/>
                <a:cs typeface="+mn-cs"/>
              </a:rPr>
              <a:t>trong</a:t>
            </a:r>
            <a:r>
              <a:rPr lang="en-US" sz="4400" b="1" i="1" dirty="0">
                <a:latin typeface="+mn-lt"/>
                <a:cs typeface="+mn-cs"/>
              </a:rPr>
              <a:t> </a:t>
            </a:r>
            <a:r>
              <a:rPr lang="en-US" sz="4400" b="1" i="1" dirty="0" err="1">
                <a:latin typeface="+mn-lt"/>
                <a:cs typeface="+mn-cs"/>
              </a:rPr>
              <a:t>nắng</a:t>
            </a:r>
            <a:r>
              <a:rPr lang="en-US" sz="4400" b="1" i="1" dirty="0">
                <a:latin typeface="+mn-lt"/>
                <a:cs typeface="+mn-cs"/>
              </a:rPr>
              <a:t> </a:t>
            </a:r>
            <a:r>
              <a:rPr lang="en-US" sz="4400" b="1" i="1" dirty="0" err="1">
                <a:latin typeface="+mn-lt"/>
                <a:cs typeface="+mn-cs"/>
              </a:rPr>
              <a:t>trưa</a:t>
            </a:r>
            <a:endParaRPr lang="en-US" sz="4400" b="1" i="1" dirty="0">
              <a:latin typeface="+mn-lt"/>
              <a:cs typeface="+mn-cs"/>
            </a:endParaRPr>
          </a:p>
          <a:p>
            <a:pPr fontAlgn="auto">
              <a:spcBef>
                <a:spcPts val="0"/>
              </a:spcBef>
              <a:spcAft>
                <a:spcPts val="0"/>
              </a:spcAft>
              <a:defRPr/>
            </a:pPr>
            <a:r>
              <a:rPr lang="en-US" sz="4400" b="1" dirty="0" err="1">
                <a:solidFill>
                  <a:srgbClr val="0000CC"/>
                </a:solidFill>
                <a:latin typeface="+mn-lt"/>
                <a:cs typeface="+mn-cs"/>
              </a:rPr>
              <a:t>Kết</a:t>
            </a:r>
            <a:r>
              <a:rPr lang="en-US" sz="4400" b="1" dirty="0">
                <a:solidFill>
                  <a:srgbClr val="0000CC"/>
                </a:solidFill>
                <a:latin typeface="+mn-lt"/>
                <a:cs typeface="+mn-cs"/>
              </a:rPr>
              <a:t> </a:t>
            </a:r>
            <a:r>
              <a:rPr lang="en-US" sz="4400" b="1" dirty="0" err="1">
                <a:solidFill>
                  <a:srgbClr val="0000CC"/>
                </a:solidFill>
                <a:latin typeface="+mn-lt"/>
                <a:cs typeface="+mn-cs"/>
              </a:rPr>
              <a:t>bài</a:t>
            </a:r>
            <a:r>
              <a:rPr lang="en-US" sz="4400" b="1" dirty="0">
                <a:solidFill>
                  <a:srgbClr val="0000CC"/>
                </a:solidFill>
                <a:latin typeface="+mn-lt"/>
                <a:cs typeface="+mn-cs"/>
              </a:rPr>
              <a:t>:  </a:t>
            </a:r>
            <a:r>
              <a:rPr lang="en-US" sz="4400" b="1" dirty="0">
                <a:latin typeface="+mn-lt"/>
                <a:cs typeface="+mn-cs"/>
              </a:rPr>
              <a:t>(</a:t>
            </a:r>
            <a:r>
              <a:rPr lang="en-US" sz="4400" b="1" dirty="0" err="1">
                <a:latin typeface="+mn-lt"/>
                <a:cs typeface="+mn-cs"/>
              </a:rPr>
              <a:t>câu</a:t>
            </a:r>
            <a:r>
              <a:rPr lang="en-US" sz="4400" b="1" dirty="0">
                <a:latin typeface="+mn-lt"/>
                <a:cs typeface="+mn-cs"/>
              </a:rPr>
              <a:t> </a:t>
            </a:r>
            <a:r>
              <a:rPr lang="en-US" sz="4400" b="1" dirty="0" err="1">
                <a:latin typeface="+mn-lt"/>
                <a:cs typeface="+mn-cs"/>
              </a:rPr>
              <a:t>cuối</a:t>
            </a:r>
            <a:r>
              <a:rPr lang="en-US" sz="4400" b="1" dirty="0">
                <a:latin typeface="+mn-lt"/>
                <a:cs typeface="+mn-cs"/>
              </a:rPr>
              <a:t>) </a:t>
            </a:r>
            <a:r>
              <a:rPr lang="en-US" sz="4400" b="1" i="1" dirty="0" err="1">
                <a:latin typeface="+mn-lt"/>
                <a:cs typeface="+mn-cs"/>
              </a:rPr>
              <a:t>Cảm</a:t>
            </a:r>
            <a:r>
              <a:rPr lang="en-US" sz="4400" b="1" i="1" dirty="0">
                <a:latin typeface="+mn-lt"/>
                <a:cs typeface="+mn-cs"/>
              </a:rPr>
              <a:t> </a:t>
            </a:r>
            <a:r>
              <a:rPr lang="en-US" sz="4400" b="1" i="1" dirty="0" err="1">
                <a:latin typeface="+mn-lt"/>
                <a:cs typeface="+mn-cs"/>
              </a:rPr>
              <a:t>nghĩ</a:t>
            </a:r>
            <a:r>
              <a:rPr lang="en-US" sz="4400" b="1" i="1" dirty="0">
                <a:latin typeface="+mn-lt"/>
                <a:cs typeface="+mn-cs"/>
              </a:rPr>
              <a:t> </a:t>
            </a:r>
            <a:r>
              <a:rPr lang="en-US" sz="4400" b="1" i="1" dirty="0" err="1">
                <a:latin typeface="+mn-lt"/>
                <a:cs typeface="+mn-cs"/>
              </a:rPr>
              <a:t>về</a:t>
            </a:r>
            <a:r>
              <a:rPr lang="en-US" sz="4400" b="1" i="1" dirty="0">
                <a:latin typeface="+mn-lt"/>
                <a:cs typeface="+mn-cs"/>
              </a:rPr>
              <a:t> </a:t>
            </a:r>
            <a:r>
              <a:rPr lang="en-US" sz="4400" b="1" i="1" dirty="0" err="1">
                <a:latin typeface="+mn-lt"/>
                <a:cs typeface="+mn-cs"/>
              </a:rPr>
              <a:t>mẹ</a:t>
            </a:r>
            <a:endParaRPr lang="en-US" sz="4400" b="1" i="1" dirty="0">
              <a:latin typeface="+mn-lt"/>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Cloud Callout 5"/>
          <p:cNvSpPr/>
          <p:nvPr/>
        </p:nvSpPr>
        <p:spPr>
          <a:xfrm>
            <a:off x="0" y="0"/>
            <a:ext cx="9144000" cy="52292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err="1"/>
              <a:t>Quan</a:t>
            </a:r>
            <a:r>
              <a:rPr lang="en-US" sz="4400" b="1" dirty="0"/>
              <a:t> </a:t>
            </a:r>
            <a:r>
              <a:rPr lang="en-US" sz="4400" b="1" dirty="0" err="1"/>
              <a:t>sát</a:t>
            </a:r>
            <a:r>
              <a:rPr lang="en-US" sz="4400" b="1" dirty="0"/>
              <a:t> </a:t>
            </a:r>
            <a:r>
              <a:rPr lang="en-US" sz="4400" b="1" dirty="0" err="1"/>
              <a:t>và</a:t>
            </a:r>
            <a:r>
              <a:rPr lang="en-US" sz="4400" b="1" dirty="0"/>
              <a:t> </a:t>
            </a:r>
            <a:r>
              <a:rPr lang="en-US" sz="4400" b="1" dirty="0" err="1"/>
              <a:t>ghi</a:t>
            </a:r>
            <a:r>
              <a:rPr lang="en-US" sz="4400" b="1" dirty="0"/>
              <a:t> </a:t>
            </a:r>
            <a:r>
              <a:rPr lang="en-US" sz="4400" b="1" dirty="0" err="1"/>
              <a:t>chép</a:t>
            </a:r>
            <a:r>
              <a:rPr lang="en-US" sz="4400" b="1" dirty="0"/>
              <a:t> </a:t>
            </a:r>
            <a:r>
              <a:rPr lang="en-US" sz="4400" b="1" dirty="0" err="1"/>
              <a:t>lại</a:t>
            </a:r>
            <a:r>
              <a:rPr lang="en-US" sz="4400" b="1" dirty="0"/>
              <a:t> </a:t>
            </a:r>
            <a:r>
              <a:rPr lang="en-US" sz="4400" b="1" dirty="0" err="1"/>
              <a:t>cảnh</a:t>
            </a:r>
            <a:r>
              <a:rPr lang="en-US" sz="4400" b="1" dirty="0"/>
              <a:t> </a:t>
            </a:r>
            <a:r>
              <a:rPr lang="en-US" sz="4400" b="1" dirty="0" err="1"/>
              <a:t>của</a:t>
            </a:r>
            <a:r>
              <a:rPr lang="en-US" sz="4400" b="1" dirty="0"/>
              <a:t> </a:t>
            </a:r>
            <a:r>
              <a:rPr lang="en-US" sz="4400" b="1" dirty="0" err="1"/>
              <a:t>một</a:t>
            </a:r>
            <a:r>
              <a:rPr lang="en-US" sz="4400" b="1" dirty="0"/>
              <a:t> </a:t>
            </a:r>
            <a:r>
              <a:rPr lang="en-US" sz="4400" b="1" dirty="0" err="1"/>
              <a:t>buổi</a:t>
            </a:r>
            <a:r>
              <a:rPr lang="en-US" sz="4400" b="1" dirty="0"/>
              <a:t> </a:t>
            </a:r>
            <a:r>
              <a:rPr lang="en-US" sz="4400" b="1" dirty="0" err="1"/>
              <a:t>sáng</a:t>
            </a:r>
            <a:r>
              <a:rPr lang="en-US" sz="4400" b="1" dirty="0"/>
              <a:t>( </a:t>
            </a:r>
            <a:r>
              <a:rPr lang="en-US" sz="4400" b="1" dirty="0" err="1"/>
              <a:t>hoặc</a:t>
            </a:r>
            <a:r>
              <a:rPr lang="en-US" sz="4400" b="1" dirty="0"/>
              <a:t> </a:t>
            </a:r>
            <a:r>
              <a:rPr lang="en-US" sz="4400" b="1" dirty="0" err="1"/>
              <a:t>trưa</a:t>
            </a:r>
            <a:r>
              <a:rPr lang="en-US" sz="4400" b="1" dirty="0"/>
              <a:t>, </a:t>
            </a:r>
            <a:r>
              <a:rPr lang="en-US" sz="4400" b="1" dirty="0" err="1"/>
              <a:t>chiều</a:t>
            </a:r>
            <a:r>
              <a:rPr lang="en-US" sz="4400" b="1" dirty="0"/>
              <a:t>) </a:t>
            </a:r>
            <a:r>
              <a:rPr lang="en-US" sz="4400" b="1" dirty="0" err="1"/>
              <a:t>trong</a:t>
            </a:r>
            <a:r>
              <a:rPr lang="en-US" sz="4400" b="1" dirty="0"/>
              <a:t> </a:t>
            </a:r>
            <a:r>
              <a:rPr lang="en-US" sz="4400" b="1" dirty="0" err="1"/>
              <a:t>vườn</a:t>
            </a:r>
            <a:r>
              <a:rPr lang="en-US" sz="4400" b="1" dirty="0"/>
              <a:t> </a:t>
            </a:r>
            <a:r>
              <a:rPr lang="en-US" sz="4400" b="1" dirty="0" err="1"/>
              <a:t>cây</a:t>
            </a:r>
            <a:r>
              <a:rPr lang="en-US" sz="4400" b="1" dirty="0"/>
              <a:t>( </a:t>
            </a:r>
            <a:r>
              <a:rPr lang="en-US" sz="4400" b="1" dirty="0" err="1"/>
              <a:t>trong</a:t>
            </a:r>
            <a:r>
              <a:rPr lang="en-US" sz="4400" b="1" dirty="0"/>
              <a:t> </a:t>
            </a:r>
            <a:r>
              <a:rPr lang="en-US" sz="4400" b="1" dirty="0" err="1"/>
              <a:t>công</a:t>
            </a:r>
            <a:r>
              <a:rPr lang="en-US" sz="4400" b="1" dirty="0"/>
              <a:t> </a:t>
            </a:r>
            <a:r>
              <a:rPr lang="en-US" sz="4400" b="1" dirty="0" err="1"/>
              <a:t>viên</a:t>
            </a:r>
            <a:r>
              <a:rPr lang="en-US" sz="4400" b="1" dirty="0"/>
              <a:t>, </a:t>
            </a:r>
            <a:r>
              <a:rPr lang="en-US" sz="4400" b="1" dirty="0" err="1"/>
              <a:t>trên</a:t>
            </a:r>
            <a:r>
              <a:rPr lang="en-US" sz="4400" b="1" dirty="0"/>
              <a:t> </a:t>
            </a:r>
            <a:r>
              <a:rPr lang="en-US" sz="4400" b="1" dirty="0" err="1"/>
              <a:t>đường</a:t>
            </a:r>
            <a:r>
              <a:rPr lang="en-US" sz="4400" b="1" dirty="0"/>
              <a:t> </a:t>
            </a:r>
            <a:r>
              <a:rPr lang="en-US" sz="4400" b="1" dirty="0" err="1"/>
              <a:t>phố</a:t>
            </a:r>
            <a:r>
              <a:rPr lang="en-US" sz="4400" b="1" dirty="0"/>
              <a:t>, </a:t>
            </a:r>
            <a:r>
              <a:rPr lang="en-US" sz="4400" b="1" dirty="0" err="1"/>
              <a:t>trên</a:t>
            </a:r>
            <a:r>
              <a:rPr lang="en-US" sz="4400" b="1" dirty="0"/>
              <a:t> </a:t>
            </a:r>
            <a:r>
              <a:rPr lang="en-US" sz="4400" b="1" dirty="0" err="1"/>
              <a:t>nương</a:t>
            </a:r>
            <a:r>
              <a:rPr lang="en-US" sz="4400" b="1" dirty="0"/>
              <a:t> </a:t>
            </a:r>
            <a:r>
              <a:rPr lang="en-US" sz="4400" b="1" dirty="0" err="1"/>
              <a:t>rẫy</a:t>
            </a:r>
            <a:r>
              <a:rPr lang="en-US" sz="4400" b="1" dirty="0"/>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Kết quả hình ảnh cho hinh anh hoang hon tren song huong"/>
          <p:cNvPicPr>
            <a:picLocks noChangeAspect="1" noChangeArrowheads="1"/>
          </p:cNvPicPr>
          <p:nvPr/>
        </p:nvPicPr>
        <p:blipFill>
          <a:blip r:embed="rId2"/>
          <a:srcRect/>
          <a:stretch>
            <a:fillRect/>
          </a:stretch>
        </p:blipFill>
        <p:spPr bwMode="auto">
          <a:xfrm>
            <a:off x="9525" y="0"/>
            <a:ext cx="91344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15362"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15363"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15364"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pic>
        <p:nvPicPr>
          <p:cNvPr id="15365" name="Picture 2" descr="barrefl7"/>
          <p:cNvPicPr>
            <a:picLocks noChangeAspect="1" noChangeArrowheads="1" noCrop="1"/>
          </p:cNvPicPr>
          <p:nvPr/>
        </p:nvPicPr>
        <p:blipFill>
          <a:blip r:embed="rId4"/>
          <a:srcRect/>
          <a:stretch>
            <a:fillRect/>
          </a:stretch>
        </p:blipFill>
        <p:spPr bwMode="auto">
          <a:xfrm>
            <a:off x="3200400" y="5715000"/>
            <a:ext cx="2857500" cy="647700"/>
          </a:xfrm>
          <a:prstGeom prst="rect">
            <a:avLst/>
          </a:prstGeom>
          <a:noFill/>
          <a:ln w="9525">
            <a:noFill/>
            <a:miter lim="800000"/>
            <a:headEnd/>
            <a:tailEnd/>
          </a:ln>
        </p:spPr>
      </p:pic>
      <p:sp>
        <p:nvSpPr>
          <p:cNvPr id="47111" name="Text Box 7"/>
          <p:cNvSpPr txBox="1">
            <a:spLocks noChangeArrowheads="1"/>
          </p:cNvSpPr>
          <p:nvPr/>
        </p:nvSpPr>
        <p:spPr bwMode="auto">
          <a:xfrm>
            <a:off x="350838" y="1268413"/>
            <a:ext cx="9144000" cy="1800225"/>
          </a:xfrm>
          <a:prstGeom prst="rect">
            <a:avLst/>
          </a:prstGeom>
          <a:noFill/>
          <a:ln w="9525">
            <a:noFill/>
            <a:miter lim="800000"/>
            <a:headEnd/>
            <a:tailEnd/>
          </a:ln>
        </p:spPr>
        <p:txBody>
          <a:bodyPr>
            <a:spAutoFit/>
          </a:bodyPr>
          <a:lstStyle/>
          <a:p>
            <a:r>
              <a:rPr lang="en-US" sz="2800" i="1">
                <a:solidFill>
                  <a:srgbClr val="0000CC"/>
                </a:solidFill>
              </a:rPr>
              <a:t> </a:t>
            </a:r>
            <a:r>
              <a:rPr lang="en-US" sz="2800" b="1" i="1">
                <a:solidFill>
                  <a:srgbClr val="0000CC"/>
                </a:solidFill>
              </a:rPr>
              <a:t>1- Đọc bài văn.</a:t>
            </a:r>
          </a:p>
          <a:p>
            <a:endParaRPr lang="en-US" sz="2800" i="1">
              <a:solidFill>
                <a:srgbClr val="0000CC"/>
              </a:solidFill>
            </a:endParaRPr>
          </a:p>
          <a:p>
            <a:r>
              <a:rPr lang="en-US" sz="2800" i="1">
                <a:solidFill>
                  <a:srgbClr val="0000CC"/>
                </a:solidFill>
              </a:rPr>
              <a:t> </a:t>
            </a:r>
            <a:r>
              <a:rPr lang="en-US" sz="2800" b="1" i="1">
                <a:solidFill>
                  <a:srgbClr val="0000CC"/>
                </a:solidFill>
              </a:rPr>
              <a:t>2- Tìm các phần mở bài, thân bài  và kết bài</a:t>
            </a:r>
          </a:p>
          <a:p>
            <a:r>
              <a:rPr lang="en-US" sz="2800" b="1" i="1">
                <a:solidFill>
                  <a:srgbClr val="0000CC"/>
                </a:solidFill>
              </a:rPr>
              <a:t>     của bài văn.</a:t>
            </a:r>
          </a:p>
        </p:txBody>
      </p:sp>
      <p:sp>
        <p:nvSpPr>
          <p:cNvPr id="47112" name="Text Box 8"/>
          <p:cNvSpPr txBox="1">
            <a:spLocks noChangeArrowheads="1"/>
          </p:cNvSpPr>
          <p:nvPr/>
        </p:nvSpPr>
        <p:spPr bwMode="auto">
          <a:xfrm>
            <a:off x="395288" y="3302000"/>
            <a:ext cx="9144000" cy="519113"/>
          </a:xfrm>
          <a:prstGeom prst="rect">
            <a:avLst/>
          </a:prstGeom>
          <a:noFill/>
          <a:ln w="9525">
            <a:noFill/>
            <a:miter lim="800000"/>
            <a:headEnd/>
            <a:tailEnd/>
          </a:ln>
        </p:spPr>
        <p:txBody>
          <a:bodyPr>
            <a:spAutoFit/>
          </a:bodyPr>
          <a:lstStyle/>
          <a:p>
            <a:r>
              <a:rPr lang="en-US" sz="2800" b="1" i="1">
                <a:solidFill>
                  <a:srgbClr val="0000CC"/>
                </a:solidFill>
              </a:rPr>
              <a:t>3- Hãy cho biết nội dung chính của từng phần?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Effect transition="in" filter="circle(in)">
                                      <p:cBhvr>
                                        <p:cTn id="7" dur="2000"/>
                                        <p:tgtEl>
                                          <p:spTgt spid="471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circle(in)">
                                      <p:cBhvr>
                                        <p:cTn id="12" dur="2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47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 Box 6"/>
          <p:cNvSpPr txBox="1">
            <a:spLocks noChangeArrowheads="1"/>
          </p:cNvSpPr>
          <p:nvPr/>
        </p:nvSpPr>
        <p:spPr bwMode="auto">
          <a:xfrm>
            <a:off x="250825" y="114300"/>
            <a:ext cx="8569325" cy="6737350"/>
          </a:xfrm>
          <a:prstGeom prst="rect">
            <a:avLst/>
          </a:prstGeom>
          <a:noFill/>
          <a:ln w="9525">
            <a:noFill/>
            <a:miter lim="800000"/>
            <a:headEnd/>
            <a:tailEnd/>
          </a:ln>
          <a:effectLst/>
        </p:spPr>
        <p:txBody>
          <a:bodyPr>
            <a:spAutoFit/>
          </a:bodyPr>
          <a:lstStyle/>
          <a:p>
            <a:pPr algn="ctr"/>
            <a:r>
              <a:rPr lang="en-US" b="1">
                <a:solidFill>
                  <a:srgbClr val="FF0000"/>
                </a:solidFill>
              </a:rPr>
              <a:t>HOÀNG HÔN TRÊN SÔNG HƯƠNG</a:t>
            </a:r>
            <a:endParaRPr lang="en-US" i="1">
              <a:solidFill>
                <a:srgbClr val="FF0000"/>
              </a:solidFill>
            </a:endParaRPr>
          </a:p>
          <a:p>
            <a:r>
              <a:rPr lang="en-US" i="1"/>
              <a:t>           </a:t>
            </a:r>
            <a:r>
              <a:rPr lang="en-US" sz="2000">
                <a:solidFill>
                  <a:schemeClr val="hlink"/>
                </a:solidFill>
              </a:rPr>
              <a:t>Cuối buổi chiều Huế thường trở về trong một vẻ yên tĩnh lạ lùng, đến nỗi tôi cảm thấy hình như có một cái gì đang lắng xuống thêm một chút nữa trong thành phố vốn hàng ngày đã rất yên tĩnh này. </a:t>
            </a:r>
          </a:p>
          <a:p>
            <a:r>
              <a:rPr lang="en-US" sz="2000">
                <a:solidFill>
                  <a:schemeClr val="hlink"/>
                </a:solidFill>
              </a:rPr>
              <a:t>         Mùa thu, gió thổi mây về cửa sông, mặt nước phía dưới cầu Trường Tiền đen sẫm lại, trong khi phía trên này lên mãi gần Kim Long, mặt sông sáng màu ngọc lam in những vệt mây hồng rực rỡ của trời chiều. Hình như con sông Hương rất nhạy cảm với ánh sáng nên đến lúc tối hẳn, đứng trên cầu chăm chú nhìn xuống, người ta vẫn còn thấy những mảng sắc mơ hồng ửng lên như một thứ ảo giác trên mặt nước tối thẳm. Phố ít người, con đường ven sông như dài thêm ra dưới vòm lá xanh của hai hàng cây.</a:t>
            </a:r>
          </a:p>
          <a:p>
            <a:r>
              <a:rPr lang="en-US" sz="2000">
                <a:solidFill>
                  <a:schemeClr val="hlink"/>
                </a:solidFill>
              </a:rPr>
              <a:t>         Phía bên sông, xóm Cồn Hến nấu cơm chiều thả khói nghi ngút cả một vùng tre trúc. Đâu đó, từ sau khúc quanh vắng lặng của dòng sông, tiếng lanh canh của thuyền chài gỡ những mẻ cá cuối cùng truyền đi trên mặt nước, khiến mặt sông nghe như rộng hơn. Và khi dãy đèn bên đường bắt đầu thắp lên những quả tròn máu tím nhạt chuyển dần sang màu xanh lá cây và cuối cùng nở bung ra trong màu trắng soi rõ mặt người qua lại thì khoảnh khắc yên tĩnh của buổi chiều cũng chấm dứt.</a:t>
            </a:r>
          </a:p>
          <a:p>
            <a:r>
              <a:rPr lang="en-US" sz="2000">
                <a:solidFill>
                  <a:schemeClr val="hlink"/>
                </a:solidFill>
              </a:rPr>
              <a:t>         Huế thức dậy trong một nhịp chuyển động mới, đi vào cuộc sống ban đầu của nó.</a:t>
            </a:r>
          </a:p>
          <a:p>
            <a:r>
              <a:rPr lang="en-US" i="1"/>
              <a:t>                                                            </a:t>
            </a:r>
            <a:r>
              <a:rPr lang="en-US" b="1" i="1">
                <a:solidFill>
                  <a:srgbClr val="996600"/>
                </a:solidFill>
              </a:rPr>
              <a:t>Theo Hoàng Phủ Ngọc Tường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diamond(in)">
                                      <p:cBhvr>
                                        <p:cTn id="7" dur="2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16386"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16387"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16388"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sp>
        <p:nvSpPr>
          <p:cNvPr id="48136" name="TextBox 5"/>
          <p:cNvSpPr txBox="1">
            <a:spLocks noChangeArrowheads="1"/>
          </p:cNvSpPr>
          <p:nvPr/>
        </p:nvSpPr>
        <p:spPr bwMode="auto">
          <a:xfrm>
            <a:off x="395288" y="257175"/>
            <a:ext cx="8640762" cy="5581650"/>
          </a:xfrm>
          <a:prstGeom prst="rect">
            <a:avLst/>
          </a:prstGeom>
          <a:noFill/>
          <a:ln w="9525">
            <a:noFill/>
            <a:miter lim="800000"/>
            <a:headEnd/>
            <a:tailEnd/>
          </a:ln>
        </p:spPr>
        <p:txBody>
          <a:bodyPr>
            <a:spAutoFit/>
          </a:bodyPr>
          <a:lstStyle/>
          <a:p>
            <a:pPr algn="ctr"/>
            <a:r>
              <a:rPr lang="en-US" sz="3200" b="1">
                <a:solidFill>
                  <a:srgbClr val="009900"/>
                </a:solidFill>
              </a:rPr>
              <a:t>Bài văn gồm 4 đoạn:</a:t>
            </a:r>
          </a:p>
          <a:p>
            <a:pPr algn="ctr"/>
            <a:endParaRPr lang="en-US" sz="2000" b="1">
              <a:solidFill>
                <a:srgbClr val="009900"/>
              </a:solidFill>
            </a:endParaRPr>
          </a:p>
          <a:p>
            <a:r>
              <a:rPr lang="en-US" sz="2800" u="sng">
                <a:solidFill>
                  <a:srgbClr val="0000CC"/>
                </a:solidFill>
              </a:rPr>
              <a:t>Đoạn 1</a:t>
            </a:r>
            <a:r>
              <a:rPr lang="en-US" sz="2800">
                <a:solidFill>
                  <a:srgbClr val="0000CC"/>
                </a:solidFill>
              </a:rPr>
              <a:t>: Là phần mở bài: </a:t>
            </a:r>
          </a:p>
          <a:p>
            <a:r>
              <a:rPr lang="en-US" sz="2800"/>
              <a:t>        </a:t>
            </a:r>
            <a:r>
              <a:rPr lang="en-US" sz="2800" i="1">
                <a:solidFill>
                  <a:srgbClr val="FF3300"/>
                </a:solidFill>
              </a:rPr>
              <a:t>Giới thiệu đặc điểm của Huế lúc hoàng hôn, đó</a:t>
            </a:r>
          </a:p>
          <a:p>
            <a:r>
              <a:rPr lang="en-US" sz="2800" i="1">
                <a:solidFill>
                  <a:srgbClr val="FF3300"/>
                </a:solidFill>
              </a:rPr>
              <a:t>   là sự </a:t>
            </a:r>
            <a:r>
              <a:rPr lang="en-US" sz="2800" i="1">
                <a:solidFill>
                  <a:srgbClr val="FF0000"/>
                </a:solidFill>
              </a:rPr>
              <a:t>yên tĩnh đặc biệt.</a:t>
            </a:r>
          </a:p>
          <a:p>
            <a:endParaRPr lang="en-US" sz="2800">
              <a:solidFill>
                <a:srgbClr val="FF0000"/>
              </a:solidFill>
            </a:endParaRPr>
          </a:p>
          <a:p>
            <a:r>
              <a:rPr lang="en-US" sz="2800" u="sng">
                <a:solidFill>
                  <a:srgbClr val="0000CC"/>
                </a:solidFill>
              </a:rPr>
              <a:t>Đoạn 2 + 3</a:t>
            </a:r>
            <a:r>
              <a:rPr lang="en-US" sz="2800">
                <a:solidFill>
                  <a:srgbClr val="0000CC"/>
                </a:solidFill>
              </a:rPr>
              <a:t>: Là phần thân bài:</a:t>
            </a:r>
            <a:endParaRPr lang="en-US" sz="2800"/>
          </a:p>
          <a:p>
            <a:r>
              <a:rPr lang="en-US" sz="2800"/>
              <a:t>         </a:t>
            </a:r>
            <a:r>
              <a:rPr lang="en-US" sz="2800">
                <a:solidFill>
                  <a:srgbClr val="FF0000"/>
                </a:solidFill>
              </a:rPr>
              <a:t>Tả sự thay đổi sắc màu của sông Hương và hoạt động của con người.</a:t>
            </a:r>
          </a:p>
          <a:p>
            <a:endParaRPr lang="en-US" sz="2800">
              <a:solidFill>
                <a:srgbClr val="FF0000"/>
              </a:solidFill>
            </a:endParaRPr>
          </a:p>
          <a:p>
            <a:r>
              <a:rPr lang="en-US" sz="2800" u="sng">
                <a:solidFill>
                  <a:srgbClr val="0000CC"/>
                </a:solidFill>
              </a:rPr>
              <a:t>Đoạn 4</a:t>
            </a:r>
            <a:r>
              <a:rPr lang="en-US" sz="2800">
                <a:solidFill>
                  <a:srgbClr val="0000CC"/>
                </a:solidFill>
              </a:rPr>
              <a:t>: Là phần kết bài:</a:t>
            </a:r>
          </a:p>
          <a:p>
            <a:r>
              <a:rPr lang="en-US" sz="2800"/>
              <a:t>        </a:t>
            </a:r>
            <a:r>
              <a:rPr lang="en-US" sz="2800">
                <a:solidFill>
                  <a:srgbClr val="FF0000"/>
                </a:solidFill>
              </a:rPr>
              <a:t>Nêu cảm nhận của tác giả về Huế lúc sau hoàng hôn.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 calcmode="lin" valueType="num">
                                      <p:cBhvr>
                                        <p:cTn id="7" dur="2000" fill="hold"/>
                                        <p:tgtEl>
                                          <p:spTgt spid="48136"/>
                                        </p:tgtEl>
                                        <p:attrNameLst>
                                          <p:attrName>ppt_w</p:attrName>
                                        </p:attrNameLst>
                                      </p:cBhvr>
                                      <p:tavLst>
                                        <p:tav tm="0">
                                          <p:val>
                                            <p:strVal val="#ppt_w*0.70"/>
                                          </p:val>
                                        </p:tav>
                                        <p:tav tm="100000">
                                          <p:val>
                                            <p:strVal val="#ppt_w"/>
                                          </p:val>
                                        </p:tav>
                                      </p:tavLst>
                                    </p:anim>
                                    <p:anim calcmode="lin" valueType="num">
                                      <p:cBhvr>
                                        <p:cTn id="8" dur="2000" fill="hold"/>
                                        <p:tgtEl>
                                          <p:spTgt spid="48136"/>
                                        </p:tgtEl>
                                        <p:attrNameLst>
                                          <p:attrName>ppt_h</p:attrName>
                                        </p:attrNameLst>
                                      </p:cBhvr>
                                      <p:tavLst>
                                        <p:tav tm="0">
                                          <p:val>
                                            <p:strVal val="#ppt_h"/>
                                          </p:val>
                                        </p:tav>
                                        <p:tav tm="100000">
                                          <p:val>
                                            <p:strVal val="#ppt_h"/>
                                          </p:val>
                                        </p:tav>
                                      </p:tavLst>
                                    </p:anim>
                                    <p:animEffect transition="in" filter="fade">
                                      <p:cBhvr>
                                        <p:cTn id="9" dur="20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Kết quả hình ảnh cho hoàng hôn trên cầu tràng tiền - huế"/>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11" name="Text Box 7"/>
          <p:cNvSpPr txBox="1">
            <a:spLocks noChangeArrowheads="1"/>
          </p:cNvSpPr>
          <p:nvPr/>
        </p:nvSpPr>
        <p:spPr bwMode="auto">
          <a:xfrm>
            <a:off x="1403350" y="5805488"/>
            <a:ext cx="6408738" cy="793750"/>
          </a:xfrm>
          <a:prstGeom prst="rect">
            <a:avLst/>
          </a:prstGeom>
          <a:noFill/>
          <a:ln w="9525">
            <a:noFill/>
            <a:miter lim="800000"/>
            <a:headEnd/>
            <a:tailEnd/>
          </a:ln>
        </p:spPr>
        <p:txBody>
          <a:bodyPr>
            <a:spAutoFit/>
          </a:bodyPr>
          <a:lstStyle/>
          <a:p>
            <a:pPr>
              <a:spcBef>
                <a:spcPct val="50000"/>
              </a:spcBef>
            </a:pPr>
            <a:r>
              <a:rPr lang="en-US" sz="2800" b="1" i="1">
                <a:solidFill>
                  <a:srgbClr val="FF3300"/>
                </a:solidFill>
              </a:rPr>
              <a:t>Những mảng sắc mơ hồng ửng lên</a:t>
            </a:r>
            <a:r>
              <a:rPr lang="en-US"/>
              <a:t> </a:t>
            </a:r>
            <a:r>
              <a:rPr lang="en-US" b="1">
                <a:solidFill>
                  <a:srgbClr val="99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diamond(in)">
                                      <p:cBhvr>
                                        <p:cTn id="7" dur="2000"/>
                                        <p:tgtEl>
                                          <p:spTgt spid="21511"/>
                                        </p:tgtEl>
                                      </p:cBhvr>
                                    </p:animEffect>
                                  </p:childTnLst>
                                </p:cTn>
                              </p:par>
                              <p:par>
                                <p:cTn id="8" presetID="8" presetClass="entr" presetSubtype="16" fill="hold"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diamond(in)">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Kết quả hình ảnh cho hoàng hôn trên cầu tràng tiền - huế"/>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amond(in)">
                                      <p:cBhvr>
                                        <p:cTn id="7"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ết quả hình ảnh cho dan thuyen chai luc hoang ho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TextBox 3"/>
          <p:cNvSpPr txBox="1">
            <a:spLocks noChangeArrowheads="1"/>
          </p:cNvSpPr>
          <p:nvPr/>
        </p:nvSpPr>
        <p:spPr bwMode="auto">
          <a:xfrm>
            <a:off x="3708400" y="5734050"/>
            <a:ext cx="2592388" cy="519113"/>
          </a:xfrm>
          <a:prstGeom prst="rect">
            <a:avLst/>
          </a:prstGeom>
          <a:noFill/>
          <a:ln w="9525">
            <a:noFill/>
            <a:miter lim="800000"/>
            <a:headEnd/>
            <a:tailEnd/>
          </a:ln>
        </p:spPr>
        <p:txBody>
          <a:bodyPr>
            <a:spAutoFit/>
          </a:bodyPr>
          <a:lstStyle/>
          <a:p>
            <a:r>
              <a:rPr lang="en-US" sz="2800" b="1">
                <a:solidFill>
                  <a:srgbClr val="FFFF00"/>
                </a:solidFill>
              </a:rPr>
              <a:t>Thuyền chài</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edge">
                                      <p:cBhvr>
                                        <p:cTn id="7"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9" descr="Picture1"/>
          <p:cNvPicPr>
            <a:picLocks noChangeAspect="1" noChangeArrowheads="1"/>
          </p:cNvPicPr>
          <p:nvPr/>
        </p:nvPicPr>
        <p:blipFill>
          <a:blip r:embed="rId2"/>
          <a:srcRect/>
          <a:stretch>
            <a:fillRect/>
          </a:stretch>
        </p:blipFill>
        <p:spPr bwMode="auto">
          <a:xfrm>
            <a:off x="0" y="0"/>
            <a:ext cx="1143000" cy="1222375"/>
          </a:xfrm>
          <a:prstGeom prst="rect">
            <a:avLst/>
          </a:prstGeom>
          <a:noFill/>
          <a:ln w="9525">
            <a:noFill/>
            <a:miter lim="800000"/>
            <a:headEnd/>
            <a:tailEnd/>
          </a:ln>
        </p:spPr>
      </p:pic>
      <p:pic>
        <p:nvPicPr>
          <p:cNvPr id="20482" name="Picture 20" descr="Picture1"/>
          <p:cNvPicPr>
            <a:picLocks noChangeAspect="1" noChangeArrowheads="1"/>
          </p:cNvPicPr>
          <p:nvPr/>
        </p:nvPicPr>
        <p:blipFill>
          <a:blip r:embed="rId2"/>
          <a:srcRect/>
          <a:stretch>
            <a:fillRect/>
          </a:stretch>
        </p:blipFill>
        <p:spPr bwMode="auto">
          <a:xfrm rot="5400000">
            <a:off x="7893844" y="-11906"/>
            <a:ext cx="1238250" cy="1262062"/>
          </a:xfrm>
          <a:prstGeom prst="rect">
            <a:avLst/>
          </a:prstGeom>
          <a:noFill/>
          <a:ln w="9525">
            <a:noFill/>
            <a:miter lim="800000"/>
            <a:headEnd/>
            <a:tailEnd/>
          </a:ln>
        </p:spPr>
      </p:pic>
      <p:pic>
        <p:nvPicPr>
          <p:cNvPr id="20483" name="Picture 21" descr="J0124039"/>
          <p:cNvPicPr>
            <a:picLocks noChangeAspect="1" noChangeArrowheads="1"/>
          </p:cNvPicPr>
          <p:nvPr/>
        </p:nvPicPr>
        <p:blipFill>
          <a:blip r:embed="rId3"/>
          <a:srcRect/>
          <a:stretch>
            <a:fillRect/>
          </a:stretch>
        </p:blipFill>
        <p:spPr bwMode="auto">
          <a:xfrm rot="5400000">
            <a:off x="-22225" y="5540375"/>
            <a:ext cx="1338262" cy="1296988"/>
          </a:xfrm>
          <a:prstGeom prst="rect">
            <a:avLst/>
          </a:prstGeom>
          <a:noFill/>
          <a:ln w="9525">
            <a:noFill/>
            <a:miter lim="800000"/>
            <a:headEnd/>
            <a:tailEnd/>
          </a:ln>
        </p:spPr>
      </p:pic>
      <p:pic>
        <p:nvPicPr>
          <p:cNvPr id="20484" name="Picture 22" descr="J0124039"/>
          <p:cNvPicPr>
            <a:picLocks noChangeAspect="1" noChangeArrowheads="1"/>
          </p:cNvPicPr>
          <p:nvPr/>
        </p:nvPicPr>
        <p:blipFill>
          <a:blip r:embed="rId3"/>
          <a:srcRect/>
          <a:stretch>
            <a:fillRect/>
          </a:stretch>
        </p:blipFill>
        <p:spPr bwMode="auto">
          <a:xfrm>
            <a:off x="7761288" y="5445125"/>
            <a:ext cx="1458912" cy="1412875"/>
          </a:xfrm>
          <a:prstGeom prst="rect">
            <a:avLst/>
          </a:prstGeom>
          <a:noFill/>
          <a:ln w="9525">
            <a:noFill/>
            <a:miter lim="800000"/>
            <a:headEnd/>
            <a:tailEnd/>
          </a:ln>
        </p:spPr>
      </p:pic>
      <p:pic>
        <p:nvPicPr>
          <p:cNvPr id="20485" name="Picture 2" descr="barrefl7"/>
          <p:cNvPicPr>
            <a:picLocks noChangeAspect="1" noChangeArrowheads="1" noCrop="1"/>
          </p:cNvPicPr>
          <p:nvPr/>
        </p:nvPicPr>
        <p:blipFill>
          <a:blip r:embed="rId4"/>
          <a:srcRect/>
          <a:stretch>
            <a:fillRect/>
          </a:stretch>
        </p:blipFill>
        <p:spPr bwMode="auto">
          <a:xfrm>
            <a:off x="3200400" y="5715000"/>
            <a:ext cx="2857500" cy="647700"/>
          </a:xfrm>
          <a:prstGeom prst="rect">
            <a:avLst/>
          </a:prstGeom>
          <a:noFill/>
          <a:ln w="9525">
            <a:noFill/>
            <a:miter lim="800000"/>
            <a:headEnd/>
            <a:tailEnd/>
          </a:ln>
        </p:spPr>
      </p:pic>
      <p:sp>
        <p:nvSpPr>
          <p:cNvPr id="49160" name="Text Box 8"/>
          <p:cNvSpPr txBox="1">
            <a:spLocks noChangeArrowheads="1"/>
          </p:cNvSpPr>
          <p:nvPr/>
        </p:nvSpPr>
        <p:spPr bwMode="auto">
          <a:xfrm>
            <a:off x="250825" y="1125538"/>
            <a:ext cx="8783638" cy="2654300"/>
          </a:xfrm>
          <a:prstGeom prst="rect">
            <a:avLst/>
          </a:prstGeom>
          <a:noFill/>
          <a:ln w="9525">
            <a:noFill/>
            <a:miter lim="800000"/>
            <a:headEnd/>
            <a:tailEnd/>
          </a:ln>
        </p:spPr>
        <p:txBody>
          <a:bodyPr>
            <a:spAutoFit/>
          </a:bodyPr>
          <a:lstStyle/>
          <a:p>
            <a:pPr marL="342900" indent="-342900">
              <a:buFontTx/>
              <a:buAutoNum type="arabicPeriod"/>
            </a:pPr>
            <a:r>
              <a:rPr lang="en-US" sz="2800">
                <a:solidFill>
                  <a:schemeClr val="accent2"/>
                </a:solidFill>
              </a:rPr>
              <a:t>Nêu điểm khác nhau về thứ tự miêu tả của bài văn</a:t>
            </a:r>
          </a:p>
          <a:p>
            <a:pPr marL="342900" indent="-342900"/>
            <a:r>
              <a:rPr lang="en-US" sz="2800">
                <a:solidFill>
                  <a:schemeClr val="accent2"/>
                </a:solidFill>
              </a:rPr>
              <a:t>   </a:t>
            </a:r>
            <a:r>
              <a:rPr lang="en-US" sz="2800">
                <a:solidFill>
                  <a:schemeClr val="hlink"/>
                </a:solidFill>
              </a:rPr>
              <a:t>“</a:t>
            </a:r>
            <a:r>
              <a:rPr lang="en-US" sz="2800" i="1">
                <a:solidFill>
                  <a:schemeClr val="hlink"/>
                </a:solidFill>
              </a:rPr>
              <a:t>Hoàng hôn trên sông Hương</a:t>
            </a:r>
            <a:r>
              <a:rPr lang="en-US" sz="2800">
                <a:solidFill>
                  <a:schemeClr val="hlink"/>
                </a:solidFill>
              </a:rPr>
              <a:t>”</a:t>
            </a:r>
            <a:r>
              <a:rPr lang="en-US" sz="2800">
                <a:solidFill>
                  <a:schemeClr val="accent2"/>
                </a:solidFill>
              </a:rPr>
              <a:t> với bài văn </a:t>
            </a:r>
            <a:r>
              <a:rPr lang="en-US" sz="2800">
                <a:solidFill>
                  <a:schemeClr val="hlink"/>
                </a:solidFill>
              </a:rPr>
              <a:t>“</a:t>
            </a:r>
            <a:r>
              <a:rPr lang="en-US" sz="2800" i="1">
                <a:solidFill>
                  <a:schemeClr val="hlink"/>
                </a:solidFill>
              </a:rPr>
              <a:t>Quang cảnh làng mạc ngày mùa”.</a:t>
            </a:r>
            <a:endParaRPr lang="en-US" sz="2800">
              <a:solidFill>
                <a:schemeClr val="hlink"/>
              </a:solidFill>
            </a:endParaRPr>
          </a:p>
          <a:p>
            <a:pPr marL="342900" indent="-342900"/>
            <a:endParaRPr lang="en-US" sz="2800">
              <a:solidFill>
                <a:schemeClr val="hlink"/>
              </a:solidFill>
            </a:endParaRPr>
          </a:p>
          <a:p>
            <a:pPr marL="342900" indent="-342900"/>
            <a:r>
              <a:rPr lang="en-US" sz="2800">
                <a:solidFill>
                  <a:schemeClr val="accent2"/>
                </a:solidFill>
              </a:rPr>
              <a:t>2. Từ hai bài văn đó rút ra nhận xét về cấu tạo của bài văn tả cảnh.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Effect transition="in" filter="plus(in)">
                                      <p:cBhvr>
                                        <p:cTn id="7" dur="10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719</TotalTime>
  <Words>1262</Words>
  <Application>Microsoft Office PowerPoint</Application>
  <PresentationFormat>On-screen Show (4:3)</PresentationFormat>
  <Paragraphs>111</Paragraphs>
  <Slides>27</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206</cp:revision>
  <dcterms:created xsi:type="dcterms:W3CDTF">2016-11-16T03:39:51Z</dcterms:created>
  <dcterms:modified xsi:type="dcterms:W3CDTF">2017-09-08T06:23:04Z</dcterms:modified>
</cp:coreProperties>
</file>