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92" r:id="rId2"/>
    <p:sldId id="258"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7" r:id="rId17"/>
    <p:sldId id="278" r:id="rId18"/>
    <p:sldId id="279" r:id="rId19"/>
    <p:sldId id="280" r:id="rId20"/>
    <p:sldId id="281" r:id="rId21"/>
    <p:sldId id="282" r:id="rId22"/>
    <p:sldId id="291" r:id="rId23"/>
    <p:sldId id="284" r:id="rId24"/>
    <p:sldId id="285" r:id="rId25"/>
    <p:sldId id="286" r:id="rId26"/>
    <p:sldId id="287" r:id="rId27"/>
    <p:sldId id="290" r:id="rId28"/>
    <p:sldId id="28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66"/>
    <p:restoredTop sz="94710"/>
  </p:normalViewPr>
  <p:slideViewPr>
    <p:cSldViewPr>
      <p:cViewPr varScale="1">
        <p:scale>
          <a:sx n="142" d="100"/>
          <a:sy n="142" d="100"/>
        </p:scale>
        <p:origin x="152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751E7BA-EC4D-49DF-AEBA-8F4B6DB560F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EA49804-34DE-40FD-A556-B7A15A05F0EB}" type="slidenum">
              <a:rPr lang="en-US" smtClean="0"/>
              <a:pPr/>
              <a:t>12</a:t>
            </a:fld>
            <a:endParaRPr lang="en-US"/>
          </a:p>
        </p:txBody>
      </p:sp>
      <p:sp>
        <p:nvSpPr>
          <p:cNvPr id="3277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EA2036B-EA7A-4B27-AF62-80FBEFF0695E}" type="slidenum">
              <a:rPr lang="en-US" sz="1200">
                <a:cs typeface="Arial" charset="0"/>
              </a:rPr>
              <a:pPr algn="r"/>
              <a:t>12</a:t>
            </a:fld>
            <a:endParaRPr lang="en-US" sz="1200">
              <a:cs typeface="Arial" charset="0"/>
            </a:endParaRPr>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1BA5C90-8ACE-40A1-BD48-8FB6DD85075F}" type="slidenum">
              <a:rPr lang="en-US" smtClean="0"/>
              <a:pPr/>
              <a:t>16</a:t>
            </a:fld>
            <a:endParaRPr lang="en-US"/>
          </a:p>
        </p:txBody>
      </p:sp>
      <p:sp>
        <p:nvSpPr>
          <p:cNvPr id="3379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C6EC3478-DD12-4799-ABA5-3AE032F143F9}" type="slidenum">
              <a:rPr lang="en-US" sz="1200">
                <a:cs typeface="Arial" charset="0"/>
              </a:rPr>
              <a:pPr algn="r"/>
              <a:t>16</a:t>
            </a:fld>
            <a:endParaRPr lang="en-US" sz="1200">
              <a:cs typeface="Arial" charset="0"/>
            </a:endParaRPr>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044F6C1-87F3-4348-BB1F-CAB773569828}" type="slidenum">
              <a:rPr lang="en-US" smtClean="0"/>
              <a:pPr/>
              <a:t>17</a:t>
            </a:fld>
            <a:endParaRPr lang="en-US"/>
          </a:p>
        </p:txBody>
      </p:sp>
      <p:sp>
        <p:nvSpPr>
          <p:cNvPr id="3481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3F063CC-5B11-48CC-AA2C-3A332A52A884}" type="slidenum">
              <a:rPr lang="en-US" sz="1200">
                <a:cs typeface="Arial" charset="0"/>
              </a:rPr>
              <a:pPr algn="r"/>
              <a:t>17</a:t>
            </a:fld>
            <a:endParaRPr lang="en-US" sz="1200">
              <a:cs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4E5A9C5-C45B-4FB4-AD8C-9A5B512B9858}" type="slidenum">
              <a:rPr lang="en-US" smtClean="0"/>
              <a:pPr/>
              <a:t>18</a:t>
            </a:fld>
            <a:endParaRPr lang="en-US"/>
          </a:p>
        </p:txBody>
      </p:sp>
      <p:sp>
        <p:nvSpPr>
          <p:cNvPr id="3584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9F6B9B5-49B6-42AA-9148-F186F7424A79}" type="slidenum">
              <a:rPr lang="en-US" sz="1200">
                <a:cs typeface="Arial" charset="0"/>
              </a:rPr>
              <a:pPr algn="r"/>
              <a:t>18</a:t>
            </a:fld>
            <a:endParaRPr lang="en-US" sz="1200">
              <a:cs typeface="Arial" charset="0"/>
            </a:endParaRPr>
          </a:p>
        </p:txBody>
      </p:sp>
      <p:sp>
        <p:nvSpPr>
          <p:cNvPr id="35844" name="Rectangle 2"/>
          <p:cNvSpPr>
            <a:spLocks noGrp="1" noRot="1" noChangeAspect="1" noChangeArrowheads="1" noTextEdit="1"/>
          </p:cNvSpPr>
          <p:nvPr>
            <p:ph type="sldImg"/>
          </p:nvPr>
        </p:nvSpPr>
        <p:spPr>
          <a:ln/>
        </p:spPr>
      </p:sp>
      <p:sp>
        <p:nvSpPr>
          <p:cNvPr id="35845"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8664F13-9513-4491-9C3A-2F0789484E01}" type="slidenum">
              <a:rPr lang="en-US" smtClean="0"/>
              <a:pPr/>
              <a:t>24</a:t>
            </a:fld>
            <a:endParaRPr lang="en-US"/>
          </a:p>
        </p:txBody>
      </p:sp>
      <p:sp>
        <p:nvSpPr>
          <p:cNvPr id="3686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203A1775-7016-4C38-8DCA-15FD4D58A95D}" type="slidenum">
              <a:rPr lang="en-US" sz="1200">
                <a:cs typeface="Arial" charset="0"/>
              </a:rPr>
              <a:pPr algn="r"/>
              <a:t>24</a:t>
            </a:fld>
            <a:endParaRPr lang="en-US" sz="1200">
              <a:cs typeface="Arial" charset="0"/>
            </a:endParaRPr>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ACCCC6EB-E7B6-4821-8331-D4F5EBB86677}" type="slidenum">
              <a:rPr lang="en-US" smtClean="0"/>
              <a:pPr/>
              <a:t>28</a:t>
            </a:fld>
            <a:endParaRPr lang="en-US"/>
          </a:p>
        </p:txBody>
      </p:sp>
      <p:sp>
        <p:nvSpPr>
          <p:cNvPr id="378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3BEFE3B-8AA2-4162-A030-2916B328F73A}" type="slidenum">
              <a:rPr lang="en-US" sz="1200">
                <a:cs typeface="Arial" charset="0"/>
              </a:rPr>
              <a:pPr algn="r"/>
              <a:t>28</a:t>
            </a:fld>
            <a:endParaRPr lang="en-US" sz="1200">
              <a:cs typeface="Arial" charset="0"/>
            </a:endParaRPr>
          </a:p>
        </p:txBody>
      </p:sp>
      <p:sp>
        <p:nvSpPr>
          <p:cNvPr id="37892" name="Rectangle 2"/>
          <p:cNvSpPr>
            <a:spLocks noGrp="1" noRot="1" noChangeAspect="1" noChangeArrowheads="1" noTextEdit="1"/>
          </p:cNvSpPr>
          <p:nvPr>
            <p:ph type="sldImg"/>
          </p:nvPr>
        </p:nvSpPr>
        <p:spPr>
          <a:ln/>
        </p:spPr>
      </p:sp>
      <p:sp>
        <p:nvSpPr>
          <p:cNvPr id="37893" name="Rectangle 3"/>
          <p:cNvSpPr>
            <a:spLocks noGrp="1" noChangeArrowheads="1"/>
          </p:cNvSpPr>
          <p:nvPr>
            <p:ph type="body" idx="1"/>
          </p:nvPr>
        </p:nvSpPr>
        <p:spPr>
          <a:noFill/>
          <a:ln/>
        </p:spPr>
        <p:txBody>
          <a:bodyPr/>
          <a:lstStyle/>
          <a:p>
            <a:pPr eaLnBrk="1" hangingPunct="1"/>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81CC08-CB1F-421E-A3C2-9C76CEA86D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82E722-1B0E-4A69-ABC3-6417318A361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68C99-4E2E-4E02-B189-433BF910B9E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7F93AF-8059-40FD-BD04-CE8F9EBBDAE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397236-FD88-41E5-BD6B-9B9C388D83A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1906AA-1EBC-4C6D-86A4-91B03C25AE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7557D8-9DE9-4D58-870D-63C364F5E47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1890648-1D7A-42FB-8C46-FDE8955B06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21881CF-836A-4C77-AC61-9AE0301C1D7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AA19A41-FF5D-4E4A-9A74-B8FAC2DB9F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0F2D62-AAE2-4B5C-9A64-EC0D5B525B5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2B9C24D-03D1-473B-A58D-BDB02DEFC0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image" Target="../media/image16.gif"/><Relationship Id="rId3" Type="http://schemas.openxmlformats.org/officeDocument/2006/relationships/image" Target="../media/image11.gif"/><Relationship Id="rId7" Type="http://schemas.openxmlformats.org/officeDocument/2006/relationships/image" Target="../media/image15.png"/><Relationship Id="rId2" Type="http://schemas.openxmlformats.org/officeDocument/2006/relationships/image" Target="../media/image10.gif"/><Relationship Id="rId1" Type="http://schemas.openxmlformats.org/officeDocument/2006/relationships/slideLayout" Target="../slideLayouts/slideLayout7.xml"/><Relationship Id="rId6" Type="http://schemas.openxmlformats.org/officeDocument/2006/relationships/image" Target="../media/image14.gif"/><Relationship Id="rId5" Type="http://schemas.openxmlformats.org/officeDocument/2006/relationships/image" Target="../media/image13.gif"/><Relationship Id="rId10" Type="http://schemas.openxmlformats.org/officeDocument/2006/relationships/image" Target="../media/image18.gif"/><Relationship Id="rId4" Type="http://schemas.openxmlformats.org/officeDocument/2006/relationships/image" Target="../media/image12.gif"/><Relationship Id="rId9" Type="http://schemas.openxmlformats.org/officeDocument/2006/relationships/image" Target="../media/image17.gi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9.gif"/></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1905000" y="1455003"/>
            <a:ext cx="4876800" cy="1143000"/>
          </a:xfrm>
          <a:prstGeom prst="rect">
            <a:avLst/>
          </a:prstGeom>
        </p:spPr>
        <p:txBody>
          <a:bodyPr wrap="none" fromWordArt="1">
            <a:prstTxWarp prst="textPlain">
              <a:avLst>
                <a:gd name="adj" fmla="val 50000"/>
              </a:avLst>
            </a:prstTxWarp>
          </a:bodyPr>
          <a:lstStyle/>
          <a:p>
            <a:pPr algn="ctr"/>
            <a:r>
              <a:rPr lang="vi-VN" sz="2800" b="1" kern="10" dirty="0">
                <a:ln w="9525">
                  <a:noFill/>
                  <a:round/>
                  <a:headEnd/>
                  <a:tailEnd/>
                </a:ln>
                <a:solidFill>
                  <a:srgbClr val="FF0000"/>
                </a:solidFill>
                <a:effectLst>
                  <a:outerShdw dist="35921" dir="2700000" algn="ctr" rotWithShape="0">
                    <a:srgbClr val="C0C0C0">
                      <a:alpha val="79999"/>
                    </a:srgbClr>
                  </a:outerShdw>
                </a:effectLst>
                <a:latin typeface="Arial"/>
                <a:cs typeface="Arial"/>
              </a:rPr>
              <a:t>Tập đọc lớp 4</a:t>
            </a:r>
            <a:endParaRPr lang="en-US" sz="2800" b="1" kern="10" dirty="0">
              <a:ln w="9525">
                <a:noFill/>
                <a:round/>
                <a:headEnd/>
                <a:tailEnd/>
              </a:ln>
              <a:solidFill>
                <a:srgbClr val="FF0000"/>
              </a:solidFill>
              <a:effectLst>
                <a:outerShdw dist="35921" dir="2700000" algn="ctr" rotWithShape="0">
                  <a:srgbClr val="C0C0C0">
                    <a:alpha val="79999"/>
                  </a:srgbClr>
                </a:outerShdw>
              </a:effectLst>
              <a:latin typeface="Arial"/>
              <a:cs typeface="Arial"/>
            </a:endParaRPr>
          </a:p>
        </p:txBody>
      </p:sp>
      <p:sp>
        <p:nvSpPr>
          <p:cNvPr id="2058" name="Text Box 11"/>
          <p:cNvSpPr txBox="1">
            <a:spLocks noChangeArrowheads="1"/>
          </p:cNvSpPr>
          <p:nvPr/>
        </p:nvSpPr>
        <p:spPr bwMode="auto">
          <a:xfrm>
            <a:off x="723900" y="3124200"/>
            <a:ext cx="7239000" cy="1446550"/>
          </a:xfrm>
          <a:prstGeom prst="rect">
            <a:avLst/>
          </a:prstGeom>
          <a:noFill/>
          <a:ln w="9525">
            <a:noFill/>
            <a:miter lim="800000"/>
            <a:headEnd/>
            <a:tailEnd/>
          </a:ln>
        </p:spPr>
        <p:txBody>
          <a:bodyPr wrap="square">
            <a:spAutoFit/>
          </a:bodyPr>
          <a:lstStyle/>
          <a:p>
            <a:pPr algn="ctr">
              <a:spcBef>
                <a:spcPct val="50000"/>
              </a:spcBef>
            </a:pPr>
            <a:r>
              <a:rPr lang="en-US" sz="8800" b="1" dirty="0">
                <a:solidFill>
                  <a:srgbClr val="FF0000"/>
                </a:solidFill>
              </a:rPr>
              <a:t>BÀI: MẸ ỐM</a:t>
            </a:r>
          </a:p>
        </p:txBody>
      </p:sp>
    </p:spTree>
    <p:extLst>
      <p:ext uri="{BB962C8B-B14F-4D97-AF65-F5344CB8AC3E}">
        <p14:creationId xmlns:p14="http://schemas.microsoft.com/office/powerpoint/2010/main" val="4920440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fill="hold" grpId="0" nodeType="withEffect">
                                  <p:stCondLst>
                                    <p:cond delay="0"/>
                                  </p:stCondLst>
                                  <p:childTnLst>
                                    <p:animClr clrSpc="hsl" dir="cw">
                                      <p:cBhvr override="childStyle">
                                        <p:cTn id="6" dur="500" fill="hold"/>
                                        <p:tgtEl>
                                          <p:spTgt spid="2052"/>
                                        </p:tgtEl>
                                        <p:attrNameLst>
                                          <p:attrName>style.color</p:attrName>
                                        </p:attrNameLst>
                                      </p:cBhvr>
                                      <p:by>
                                        <p:hsl h="7200000" s="0" l="0"/>
                                      </p:by>
                                    </p:animClr>
                                    <p:animClr clrSpc="hsl" dir="cw">
                                      <p:cBhvr>
                                        <p:cTn id="7" dur="500" fill="hold"/>
                                        <p:tgtEl>
                                          <p:spTgt spid="2052"/>
                                        </p:tgtEl>
                                        <p:attrNameLst>
                                          <p:attrName>fillcolor</p:attrName>
                                        </p:attrNameLst>
                                      </p:cBhvr>
                                      <p:by>
                                        <p:hsl h="7200000" s="0" l="0"/>
                                      </p:by>
                                    </p:animClr>
                                    <p:animClr clrSpc="hsl" dir="cw">
                                      <p:cBhvr>
                                        <p:cTn id="8" dur="500" fill="hold"/>
                                        <p:tgtEl>
                                          <p:spTgt spid="2052"/>
                                        </p:tgtEl>
                                        <p:attrNameLst>
                                          <p:attrName>stroke.color</p:attrName>
                                        </p:attrNameLst>
                                      </p:cBhvr>
                                      <p:by>
                                        <p:hsl h="7200000" s="0" l="0"/>
                                      </p:by>
                                    </p:animClr>
                                    <p:set>
                                      <p:cBhvr>
                                        <p:cTn id="9" dur="500" fill="hold"/>
                                        <p:tgtEl>
                                          <p:spTgt spid="20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2291" name="Rectangle 6"/>
          <p:cNvSpPr>
            <a:spLocks noChangeArrowheads="1"/>
          </p:cNvSpPr>
          <p:nvPr/>
        </p:nvSpPr>
        <p:spPr bwMode="auto">
          <a:xfrm>
            <a:off x="0" y="3124200"/>
            <a:ext cx="9144000" cy="3416300"/>
          </a:xfrm>
          <a:prstGeom prst="rect">
            <a:avLst/>
          </a:prstGeom>
          <a:noFill/>
          <a:ln w="9525">
            <a:noFill/>
            <a:miter lim="800000"/>
            <a:headEnd/>
            <a:tailEnd/>
          </a:ln>
        </p:spPr>
        <p:txBody>
          <a:bodyPr anchor="ctr">
            <a:spAutoFit/>
          </a:bodyPr>
          <a:lstStyle/>
          <a:p>
            <a:pPr algn="just"/>
            <a:r>
              <a:rPr lang="vi-VN" sz="2400" b="1">
                <a:cs typeface="Arial" charset="0"/>
              </a:rPr>
              <a:t>Truyện Kiều là tên gọi phổ biến của tác phẩm Đoạn Trường Tân Thanh</a:t>
            </a:r>
            <a:r>
              <a:rPr lang="en-US" sz="2400" b="1">
                <a:cs typeface="Arial" charset="0"/>
              </a:rPr>
              <a:t> </a:t>
            </a:r>
            <a:r>
              <a:rPr lang="vi-VN" sz="2400" b="1">
                <a:cs typeface="Arial" charset="0"/>
              </a:rPr>
              <a:t>của đại thi hào Nguyễn Du. Truyện Kiều là tiểu thuyết viết bằng thơ lục bát. Truyện phản ánh xã hội đương thời thông qua cuộc đời của nhân vật chính Vương Thuý Kiều. Xuyên suốt tác phẩm là chữ “tâm” theo như Nguyễn Du đã tâm niệm</a:t>
            </a:r>
            <a:r>
              <a:rPr lang="en-US" sz="2400" b="1">
                <a:cs typeface="Arial" charset="0"/>
              </a:rPr>
              <a:t>:</a:t>
            </a:r>
            <a:r>
              <a:rPr lang="vi-VN" sz="2400" b="1">
                <a:cs typeface="Arial" charset="0"/>
              </a:rPr>
              <a:t>“Linh Sơn chỉ ở lòng người thôi”</a:t>
            </a:r>
            <a:r>
              <a:rPr lang="en-US" sz="2400" b="1">
                <a:cs typeface="Arial" charset="0"/>
              </a:rPr>
              <a:t>.</a:t>
            </a:r>
            <a:r>
              <a:rPr lang="vi-VN" sz="2400" b="1">
                <a:cs typeface="Arial" charset="0"/>
              </a:rPr>
              <a:t> Ngày nay, Truyện Kiều của Nguyễn Du là một trong những tác phẩm văn học Việt Nam được giới thiệu rộng rãi nhất đến với các du khách cũng như các nhà nghiên cứu nước ngoài.</a:t>
            </a:r>
            <a:endParaRPr lang="en-US" sz="2400" b="1">
              <a:cs typeface="Arial" charset="0"/>
            </a:endParaRPr>
          </a:p>
        </p:txBody>
      </p:sp>
      <p:pic>
        <p:nvPicPr>
          <p:cNvPr id="8" name="Picture 7" descr="Truyện Kiều.jpg"/>
          <p:cNvPicPr>
            <a:picLocks noChangeAspect="1"/>
          </p:cNvPicPr>
          <p:nvPr/>
        </p:nvPicPr>
        <p:blipFill>
          <a:blip r:embed="rId3"/>
          <a:stretch>
            <a:fillRect/>
          </a:stretch>
        </p:blipFill>
        <p:spPr>
          <a:xfrm>
            <a:off x="2133600" y="304800"/>
            <a:ext cx="4724400" cy="277164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WordArt 5"/>
          <p:cNvSpPr>
            <a:spLocks noChangeArrowheads="1" noChangeShapeType="1" noTextEdit="1"/>
          </p:cNvSpPr>
          <p:nvPr/>
        </p:nvSpPr>
        <p:spPr bwMode="auto">
          <a:xfrm>
            <a:off x="609600" y="1600200"/>
            <a:ext cx="7924800" cy="3581400"/>
          </a:xfrm>
          <a:prstGeom prst="rect">
            <a:avLst/>
          </a:prstGeom>
        </p:spPr>
        <p:txBody>
          <a:bodyPr wrap="none" fromWordArt="1">
            <a:prstTxWarp prst="textPlain">
              <a:avLst>
                <a:gd name="adj" fmla="val 50000"/>
              </a:avLst>
            </a:prstTxWarp>
          </a:bodyPr>
          <a:lstStyle/>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LUYỆN ĐỌC</a:t>
            </a:r>
          </a:p>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Lượt 3: Theo nhóm</a:t>
            </a:r>
            <a:endPar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6085"/>
                                        </p:tgtEl>
                                        <p:attrNameLst>
                                          <p:attrName>style.visibility</p:attrName>
                                        </p:attrNameLst>
                                      </p:cBhvr>
                                      <p:to>
                                        <p:strVal val="visible"/>
                                      </p:to>
                                    </p:set>
                                    <p:anim from="(-#ppt_w/2)" to="(#ppt_x)" calcmode="lin" valueType="num">
                                      <p:cBhvr>
                                        <p:cTn id="7" dur="600" fill="hold">
                                          <p:stCondLst>
                                            <p:cond delay="0"/>
                                          </p:stCondLst>
                                        </p:cTn>
                                        <p:tgtEl>
                                          <p:spTgt spid="46085"/>
                                        </p:tgtEl>
                                        <p:attrNameLst>
                                          <p:attrName>ppt_x</p:attrName>
                                        </p:attrNameLst>
                                      </p:cBhvr>
                                    </p:anim>
                                    <p:anim from="0" to="-1.0" calcmode="lin" valueType="num">
                                      <p:cBhvr>
                                        <p:cTn id="8" dur="200" decel="50000" autoRev="1" fill="hold">
                                          <p:stCondLst>
                                            <p:cond delay="600"/>
                                          </p:stCondLst>
                                        </p:cTn>
                                        <p:tgtEl>
                                          <p:spTgt spid="46085"/>
                                        </p:tgtEl>
                                        <p:attrNameLst>
                                          <p:attrName>xshear</p:attrName>
                                        </p:attrNameLst>
                                      </p:cBhvr>
                                    </p:anim>
                                    <p:animScale>
                                      <p:cBhvr>
                                        <p:cTn id="9" dur="200" decel="100000" autoRev="1" fill="hold">
                                          <p:stCondLst>
                                            <p:cond delay="600"/>
                                          </p:stCondLst>
                                        </p:cTn>
                                        <p:tgtEl>
                                          <p:spTgt spid="46085"/>
                                        </p:tgtEl>
                                      </p:cBhvr>
                                      <p:from x="100000" y="100000"/>
                                      <p:to x="80000" y="100000"/>
                                    </p:animScale>
                                    <p:anim by="(#ppt_h/3+#ppt_w*0.1)" calcmode="lin" valueType="num">
                                      <p:cBhvr additive="sum">
                                        <p:cTn id="10" dur="200" decel="100000" autoRev="1" fill="hold">
                                          <p:stCondLst>
                                            <p:cond delay="600"/>
                                          </p:stCondLst>
                                        </p:cTn>
                                        <p:tgtEl>
                                          <p:spTgt spid="4608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6" descr="mẹ yêu của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7412" name="Text Box 25"/>
          <p:cNvSpPr txBox="1">
            <a:spLocks noChangeArrowheads="1"/>
          </p:cNvSpPr>
          <p:nvPr/>
        </p:nvSpPr>
        <p:spPr bwMode="auto">
          <a:xfrm>
            <a:off x="-44450" y="1752600"/>
            <a:ext cx="8807450" cy="646113"/>
          </a:xfrm>
          <a:prstGeom prst="rect">
            <a:avLst/>
          </a:prstGeom>
          <a:noFill/>
          <a:ln w="9525">
            <a:noFill/>
            <a:miter lim="800000"/>
            <a:headEnd/>
            <a:tailEnd/>
          </a:ln>
        </p:spPr>
        <p:txBody>
          <a:bodyPr>
            <a:spAutoFit/>
          </a:bodyPr>
          <a:lstStyle/>
          <a:p>
            <a:pPr algn="just">
              <a:spcBef>
                <a:spcPct val="50000"/>
              </a:spcBef>
            </a:pPr>
            <a:r>
              <a:rPr lang="en-US" sz="3600" b="1">
                <a:cs typeface="Arial" charset="0"/>
              </a:rPr>
              <a:t>Khổ 1,2: Giọng trầm buồn vì mẹ ốm.</a:t>
            </a:r>
            <a:endParaRPr lang="vi-VN" sz="3600" b="1">
              <a:cs typeface="Arial" charset="0"/>
            </a:endParaRPr>
          </a:p>
        </p:txBody>
      </p:sp>
      <p:sp>
        <p:nvSpPr>
          <p:cNvPr id="17413" name="Text Box 25"/>
          <p:cNvSpPr txBox="1">
            <a:spLocks noChangeArrowheads="1"/>
          </p:cNvSpPr>
          <p:nvPr/>
        </p:nvSpPr>
        <p:spPr bwMode="auto">
          <a:xfrm>
            <a:off x="15875" y="2743200"/>
            <a:ext cx="9204325" cy="1200150"/>
          </a:xfrm>
          <a:prstGeom prst="rect">
            <a:avLst/>
          </a:prstGeom>
          <a:noFill/>
          <a:ln w="9525">
            <a:noFill/>
            <a:miter lim="800000"/>
            <a:headEnd/>
            <a:tailEnd/>
          </a:ln>
        </p:spPr>
        <p:txBody>
          <a:bodyPr>
            <a:spAutoFit/>
          </a:bodyPr>
          <a:lstStyle/>
          <a:p>
            <a:pPr marL="914400" indent="-914400" algn="just">
              <a:spcBef>
                <a:spcPct val="50000"/>
              </a:spcBef>
            </a:pPr>
            <a:r>
              <a:rPr lang="en-US" sz="3600" b="1">
                <a:solidFill>
                  <a:srgbClr val="FF0000"/>
                </a:solidFill>
                <a:cs typeface="Arial" charset="0"/>
              </a:rPr>
              <a:t>Khổ 3: Giọng lo lắng do mẹ sốt cao, xóm làng đến thăm.</a:t>
            </a:r>
            <a:endParaRPr lang="vi-VN" sz="3600" b="1">
              <a:solidFill>
                <a:srgbClr val="FF0000"/>
              </a:solidFill>
              <a:cs typeface="Arial" charset="0"/>
            </a:endParaRPr>
          </a:p>
        </p:txBody>
      </p:sp>
      <p:sp>
        <p:nvSpPr>
          <p:cNvPr id="17414" name="Text Box 25"/>
          <p:cNvSpPr txBox="1">
            <a:spLocks noChangeArrowheads="1"/>
          </p:cNvSpPr>
          <p:nvPr/>
        </p:nvSpPr>
        <p:spPr bwMode="auto">
          <a:xfrm>
            <a:off x="33338" y="4017963"/>
            <a:ext cx="8770937" cy="1200150"/>
          </a:xfrm>
          <a:prstGeom prst="rect">
            <a:avLst/>
          </a:prstGeom>
          <a:noFill/>
          <a:ln w="9525">
            <a:noFill/>
            <a:miter lim="800000"/>
            <a:headEnd/>
            <a:tailEnd/>
          </a:ln>
        </p:spPr>
        <p:txBody>
          <a:bodyPr>
            <a:spAutoFit/>
          </a:bodyPr>
          <a:lstStyle/>
          <a:p>
            <a:pPr marL="1206500" indent="-1206500" algn="just">
              <a:spcBef>
                <a:spcPct val="50000"/>
              </a:spcBef>
            </a:pPr>
            <a:r>
              <a:rPr lang="en-US" sz="3600" b="1">
                <a:cs typeface="Arial" charset="0"/>
              </a:rPr>
              <a:t>Khổ 4,5: Giọng vui hơn vì mẹ đã khỏe, em diễn trò  cho mẹ xem</a:t>
            </a:r>
            <a:endParaRPr lang="vi-VN" sz="3600" b="1">
              <a:cs typeface="Arial" charset="0"/>
            </a:endParaRPr>
          </a:p>
        </p:txBody>
      </p:sp>
      <p:sp>
        <p:nvSpPr>
          <p:cNvPr id="17415" name="Text Box 25"/>
          <p:cNvSpPr txBox="1">
            <a:spLocks noChangeArrowheads="1"/>
          </p:cNvSpPr>
          <p:nvPr/>
        </p:nvSpPr>
        <p:spPr bwMode="auto">
          <a:xfrm>
            <a:off x="-42863" y="5370513"/>
            <a:ext cx="8955088" cy="1200150"/>
          </a:xfrm>
          <a:prstGeom prst="rect">
            <a:avLst/>
          </a:prstGeom>
          <a:noFill/>
          <a:ln w="9525">
            <a:noFill/>
            <a:miter lim="800000"/>
            <a:headEnd/>
            <a:tailEnd/>
          </a:ln>
        </p:spPr>
        <p:txBody>
          <a:bodyPr>
            <a:spAutoFit/>
          </a:bodyPr>
          <a:lstStyle/>
          <a:p>
            <a:pPr marL="1206500" indent="-1206500" algn="just">
              <a:spcBef>
                <a:spcPct val="50000"/>
              </a:spcBef>
            </a:pPr>
            <a:r>
              <a:rPr lang="en-US" sz="3600" b="1">
                <a:solidFill>
                  <a:srgbClr val="000099"/>
                </a:solidFill>
                <a:cs typeface="Arial" charset="0"/>
              </a:rPr>
              <a:t>Khổ 6,7: Giọng thiết tha thể hiện lòng biết ơn của bạn nhỏ đối với mẹ.</a:t>
            </a:r>
            <a:endParaRPr lang="vi-VN" sz="3600" b="1">
              <a:solidFill>
                <a:srgbClr val="000099"/>
              </a:solidFill>
              <a:cs typeface="Arial" charset="0"/>
            </a:endParaRPr>
          </a:p>
        </p:txBody>
      </p:sp>
      <p:pic>
        <p:nvPicPr>
          <p:cNvPr id="8" name="Picture 24" descr="Thao luan nhon"/>
          <p:cNvPicPr>
            <a:picLocks noChangeAspect="1" noChangeArrowheads="1"/>
          </p:cNvPicPr>
          <p:nvPr/>
        </p:nvPicPr>
        <p:blipFill>
          <a:blip r:embed="rId4"/>
          <a:srcRect/>
          <a:stretch>
            <a:fillRect/>
          </a:stretch>
        </p:blipFill>
        <p:spPr bwMode="auto">
          <a:xfrm>
            <a:off x="6696075" y="0"/>
            <a:ext cx="2447925" cy="1752600"/>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box(in)">
                                      <p:cBhvr>
                                        <p:cTn id="12" dur="500"/>
                                        <p:tgtEl>
                                          <p:spTgt spid="17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13"/>
                                        </p:tgtEl>
                                        <p:attrNameLst>
                                          <p:attrName>style.visibility</p:attrName>
                                        </p:attrNameLst>
                                      </p:cBhvr>
                                      <p:to>
                                        <p:strVal val="visible"/>
                                      </p:to>
                                    </p:set>
                                    <p:animEffect transition="in" filter="diamond(in)">
                                      <p:cBhvr>
                                        <p:cTn id="17" dur="2000"/>
                                        <p:tgtEl>
                                          <p:spTgt spid="174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17414"/>
                                        </p:tgtEl>
                                        <p:attrNameLst>
                                          <p:attrName>style.visibility</p:attrName>
                                        </p:attrNameLst>
                                      </p:cBhvr>
                                      <p:to>
                                        <p:strVal val="visible"/>
                                      </p:to>
                                    </p:set>
                                    <p:anim calcmode="lin" valueType="num">
                                      <p:cBhvr>
                                        <p:cTn id="22" dur="500" fill="hold"/>
                                        <p:tgtEl>
                                          <p:spTgt spid="17414"/>
                                        </p:tgtEl>
                                        <p:attrNameLst>
                                          <p:attrName>ppt_w</p:attrName>
                                        </p:attrNameLst>
                                      </p:cBhvr>
                                      <p:tavLst>
                                        <p:tav tm="0">
                                          <p:val>
                                            <p:fltVal val="0"/>
                                          </p:val>
                                        </p:tav>
                                        <p:tav tm="100000">
                                          <p:val>
                                            <p:strVal val="#ppt_w"/>
                                          </p:val>
                                        </p:tav>
                                      </p:tavLst>
                                    </p:anim>
                                    <p:anim calcmode="lin" valueType="num">
                                      <p:cBhvr>
                                        <p:cTn id="23" dur="500" fill="hold"/>
                                        <p:tgtEl>
                                          <p:spTgt spid="17414"/>
                                        </p:tgtEl>
                                        <p:attrNameLst>
                                          <p:attrName>ppt_h</p:attrName>
                                        </p:attrNameLst>
                                      </p:cBhvr>
                                      <p:tavLst>
                                        <p:tav tm="0">
                                          <p:val>
                                            <p:fltVal val="0"/>
                                          </p:val>
                                        </p:tav>
                                        <p:tav tm="100000">
                                          <p:val>
                                            <p:strVal val="#ppt_h"/>
                                          </p:val>
                                        </p:tav>
                                      </p:tavLst>
                                    </p:anim>
                                    <p:animEffect transition="in" filter="fade">
                                      <p:cBhvr>
                                        <p:cTn id="24" dur="500"/>
                                        <p:tgtEl>
                                          <p:spTgt spid="1741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415"/>
                                        </p:tgtEl>
                                        <p:attrNameLst>
                                          <p:attrName>style.visibility</p:attrName>
                                        </p:attrNameLst>
                                      </p:cBhvr>
                                      <p:to>
                                        <p:strVal val="visible"/>
                                      </p:to>
                                    </p:set>
                                    <p:anim calcmode="lin" valueType="num">
                                      <p:cBhvr additive="base">
                                        <p:cTn id="29" dur="500" fill="hold"/>
                                        <p:tgtEl>
                                          <p:spTgt spid="17415"/>
                                        </p:tgtEl>
                                        <p:attrNameLst>
                                          <p:attrName>ppt_x</p:attrName>
                                        </p:attrNameLst>
                                      </p:cBhvr>
                                      <p:tavLst>
                                        <p:tav tm="0">
                                          <p:val>
                                            <p:strVal val="#ppt_x"/>
                                          </p:val>
                                        </p:tav>
                                        <p:tav tm="100000">
                                          <p:val>
                                            <p:strVal val="#ppt_x"/>
                                          </p:val>
                                        </p:tav>
                                      </p:tavLst>
                                    </p:anim>
                                    <p:anim calcmode="lin" valueType="num">
                                      <p:cBhvr additive="base">
                                        <p:cTn id="30" dur="500" fill="hold"/>
                                        <p:tgtEl>
                                          <p:spTgt spid="174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4" grpId="0"/>
      <p:bldP spid="174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431106" name="Rectangle 2"/>
          <p:cNvSpPr>
            <a:spLocks noGrp="1" noChangeArrowheads="1"/>
          </p:cNvSpPr>
          <p:nvPr>
            <p:ph type="title" idx="4294967295"/>
          </p:nvPr>
        </p:nvSpPr>
        <p:spPr>
          <a:xfrm>
            <a:off x="1918137" y="323850"/>
            <a:ext cx="5254955" cy="552450"/>
          </a:xfrm>
          <a:solidFill>
            <a:srgbClr val="FFCCFF"/>
          </a:solidFill>
          <a:scene3d>
            <a:camera prst="orthographicFront"/>
            <a:lightRig rig="threePt" dir="t"/>
          </a:scene3d>
          <a:sp3d>
            <a:bevelT w="165100" prst="coolSlant"/>
          </a:sp3d>
        </p:spPr>
        <p:txBody>
          <a:bodyPr lIns="0" rIns="0" bIns="0" anchor="b">
            <a:normAutofit fontScale="90000"/>
          </a:bodyPr>
          <a:lstStyle/>
          <a:p>
            <a:pPr algn="l" eaLnBrk="1" fontAlgn="auto" hangingPunct="1">
              <a:spcAft>
                <a:spcPts val="0"/>
              </a:spcAft>
              <a:defRPr/>
            </a:pPr>
            <a:r>
              <a:rPr lang="en-US" sz="4100" b="1" kern="1200" dirty="0">
                <a:solidFill>
                  <a:srgbClr val="993300"/>
                </a:solidFill>
                <a:cs typeface="Arial" pitchFamily="34" charset="0"/>
              </a:rPr>
              <a:t>THI ĐỌC THEO NHÓM</a:t>
            </a:r>
            <a:endParaRPr lang="vi-VN" sz="4100" b="1" kern="1200" dirty="0">
              <a:solidFill>
                <a:srgbClr val="993300"/>
              </a:solidFill>
              <a:cs typeface="Arial" pitchFamily="34" charset="0"/>
            </a:endParaRPr>
          </a:p>
        </p:txBody>
      </p:sp>
      <p:sp>
        <p:nvSpPr>
          <p:cNvPr id="431108" name="AutoShape 4"/>
          <p:cNvSpPr>
            <a:spLocks noChangeArrowheads="1"/>
          </p:cNvSpPr>
          <p:nvPr/>
        </p:nvSpPr>
        <p:spPr bwMode="auto">
          <a:xfrm>
            <a:off x="-76200" y="1428750"/>
            <a:ext cx="4173538" cy="2225675"/>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6600" b="1">
                <a:cs typeface="Arial" charset="0"/>
              </a:rPr>
              <a:t>Nhóm 1</a:t>
            </a:r>
            <a:endParaRPr lang="vi-VN" sz="6600" b="1">
              <a:cs typeface="Arial" charset="0"/>
            </a:endParaRPr>
          </a:p>
        </p:txBody>
      </p:sp>
      <p:sp>
        <p:nvSpPr>
          <p:cNvPr id="431111" name="AutoShape 7"/>
          <p:cNvSpPr>
            <a:spLocks noChangeArrowheads="1"/>
          </p:cNvSpPr>
          <p:nvPr/>
        </p:nvSpPr>
        <p:spPr bwMode="auto">
          <a:xfrm>
            <a:off x="1651000" y="3714750"/>
            <a:ext cx="4419600" cy="2381250"/>
          </a:xfrm>
          <a:prstGeom prst="star16">
            <a:avLst>
              <a:gd name="adj" fmla="val 37500"/>
            </a:avLst>
          </a:prstGeom>
          <a:solidFill>
            <a:srgbClr val="FF9900"/>
          </a:solidFill>
          <a:ln w="9525">
            <a:solidFill>
              <a:schemeClr val="tx1"/>
            </a:solidFill>
            <a:miter lim="800000"/>
            <a:headEnd/>
            <a:tailEnd/>
          </a:ln>
        </p:spPr>
        <p:txBody>
          <a:bodyPr wrap="none" anchor="ctr"/>
          <a:lstStyle/>
          <a:p>
            <a:pPr algn="ctr"/>
            <a:r>
              <a:rPr lang="en-US" sz="6600" b="1">
                <a:cs typeface="Arial" charset="0"/>
              </a:rPr>
              <a:t>Nhóm 2</a:t>
            </a:r>
            <a:endParaRPr lang="vi-VN" sz="6600" b="1">
              <a:cs typeface="Arial" charset="0"/>
            </a:endParaRPr>
          </a:p>
        </p:txBody>
      </p:sp>
      <p:sp>
        <p:nvSpPr>
          <p:cNvPr id="431112" name="AutoShape 8"/>
          <p:cNvSpPr>
            <a:spLocks noChangeArrowheads="1"/>
          </p:cNvSpPr>
          <p:nvPr/>
        </p:nvSpPr>
        <p:spPr bwMode="auto">
          <a:xfrm>
            <a:off x="4597400" y="1657350"/>
            <a:ext cx="4173538" cy="2425700"/>
          </a:xfrm>
          <a:prstGeom prst="star16">
            <a:avLst>
              <a:gd name="adj" fmla="val 37500"/>
            </a:avLst>
          </a:prstGeom>
          <a:solidFill>
            <a:srgbClr val="FFFF00"/>
          </a:solidFill>
          <a:ln w="9525">
            <a:solidFill>
              <a:schemeClr val="tx1"/>
            </a:solidFill>
            <a:miter lim="800000"/>
            <a:headEnd/>
            <a:tailEnd/>
          </a:ln>
        </p:spPr>
        <p:txBody>
          <a:bodyPr wrap="none" anchor="ctr"/>
          <a:lstStyle/>
          <a:p>
            <a:pPr algn="ctr"/>
            <a:r>
              <a:rPr lang="en-US" sz="6600" b="1">
                <a:cs typeface="Arial" charset="0"/>
              </a:rPr>
              <a:t>Nhóm 3</a:t>
            </a:r>
            <a:endParaRPr lang="vi-VN" sz="6600" b="1">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31108"/>
                                        </p:tgtEl>
                                        <p:attrNameLst>
                                          <p:attrName>style.visibility</p:attrName>
                                        </p:attrNameLst>
                                      </p:cBhvr>
                                      <p:to>
                                        <p:strVal val="visible"/>
                                      </p:to>
                                    </p:set>
                                    <p:animEffect transition="in" filter="circle(in)">
                                      <p:cBhvr>
                                        <p:cTn id="7" dur="1000"/>
                                        <p:tgtEl>
                                          <p:spTgt spid="4311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31111"/>
                                        </p:tgtEl>
                                        <p:attrNameLst>
                                          <p:attrName>style.visibility</p:attrName>
                                        </p:attrNameLst>
                                      </p:cBhvr>
                                      <p:to>
                                        <p:strVal val="visible"/>
                                      </p:to>
                                    </p:set>
                                    <p:animEffect transition="in" filter="diamond(in)">
                                      <p:cBhvr>
                                        <p:cTn id="12" dur="1000"/>
                                        <p:tgtEl>
                                          <p:spTgt spid="4311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1112"/>
                                        </p:tgtEl>
                                        <p:attrNameLst>
                                          <p:attrName>style.visibility</p:attrName>
                                        </p:attrNameLst>
                                      </p:cBhvr>
                                      <p:to>
                                        <p:strVal val="visible"/>
                                      </p:to>
                                    </p:set>
                                    <p:animEffect transition="in" filter="dissolve">
                                      <p:cBhvr>
                                        <p:cTn id="17" dur="1000"/>
                                        <p:tgtEl>
                                          <p:spTgt spid="431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8" grpId="0" animBg="1"/>
      <p:bldP spid="431111" grpId="0" animBg="1"/>
      <p:bldP spid="4311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4" descr="Narrow vertical"/>
          <p:cNvSpPr>
            <a:spLocks noChangeArrowheads="1" noChangeShapeType="1" noTextEdit="1"/>
          </p:cNvSpPr>
          <p:nvPr/>
        </p:nvSpPr>
        <p:spPr bwMode="auto">
          <a:xfrm>
            <a:off x="1066800" y="609600"/>
            <a:ext cx="6858000" cy="2286000"/>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a:cs typeface="Arial"/>
              </a:rPr>
              <a:t>HOẠT ĐỘNG 2</a:t>
            </a:r>
          </a:p>
        </p:txBody>
      </p:sp>
      <p:sp>
        <p:nvSpPr>
          <p:cNvPr id="16387" name="WordArt 5"/>
          <p:cNvSpPr>
            <a:spLocks noChangeArrowheads="1" noChangeShapeType="1" noTextEdit="1"/>
          </p:cNvSpPr>
          <p:nvPr/>
        </p:nvSpPr>
        <p:spPr bwMode="auto">
          <a:xfrm>
            <a:off x="762000" y="3886200"/>
            <a:ext cx="7772400" cy="1295400"/>
          </a:xfrm>
          <a:prstGeom prst="rect">
            <a:avLst/>
          </a:prstGeom>
        </p:spPr>
        <p:txBody>
          <a:bodyPr wrap="none" fromWordArt="1">
            <a:prstTxWarp prst="textPlain">
              <a:avLst>
                <a:gd name="adj" fmla="val 50000"/>
              </a:avLst>
            </a:prstTxWarp>
          </a:bodyPr>
          <a:lstStyle/>
          <a:p>
            <a:pPr algn="ctr"/>
            <a:r>
              <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TÌM HIỂU BÀI</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0" y="76200"/>
            <a:ext cx="9144000" cy="1981200"/>
          </a:xfrm>
          <a:prstGeom prst="rect">
            <a:avLst/>
          </a:prstGeom>
          <a:solidFill>
            <a:srgbClr val="FFFF00"/>
          </a:solidFill>
          <a:ln w="9525">
            <a:noFill/>
            <a:miter lim="800000"/>
            <a:headEnd/>
            <a:tailEnd/>
          </a:ln>
        </p:spPr>
        <p:txBody>
          <a:bodyPr anchor="ctr"/>
          <a:lstStyle/>
          <a:p>
            <a:r>
              <a:rPr lang="en-US" sz="4000" b="1">
                <a:solidFill>
                  <a:srgbClr val="0000FF"/>
                </a:solidFill>
                <a:cs typeface="Arial" charset="0"/>
              </a:rPr>
              <a:t>Đọc khổ thơ 1 và 2, em hiểu những câu thơ sau đây muốn nói điều gì ? </a:t>
            </a:r>
          </a:p>
        </p:txBody>
      </p:sp>
      <p:sp>
        <p:nvSpPr>
          <p:cNvPr id="5" name="Rectangle 2"/>
          <p:cNvSpPr txBox="1">
            <a:spLocks noChangeArrowheads="1"/>
          </p:cNvSpPr>
          <p:nvPr/>
        </p:nvSpPr>
        <p:spPr bwMode="auto">
          <a:xfrm>
            <a:off x="-228600" y="2667000"/>
            <a:ext cx="9601200" cy="750888"/>
          </a:xfrm>
          <a:prstGeom prst="rect">
            <a:avLst/>
          </a:prstGeom>
          <a:noFill/>
          <a:ln w="9525">
            <a:noFill/>
            <a:miter lim="800000"/>
            <a:headEnd/>
            <a:tailEnd/>
          </a:ln>
          <a:effectLst/>
        </p:spPr>
        <p:txBody>
          <a:bodyPr anchor="ctr"/>
          <a:lstStyle/>
          <a:p>
            <a:pPr algn="ctr">
              <a:defRPr/>
            </a:pPr>
            <a:r>
              <a:rPr lang="en-US" sz="4000" b="1" i="1" kern="0" dirty="0" err="1">
                <a:solidFill>
                  <a:srgbClr val="0000FF"/>
                </a:solidFill>
                <a:latin typeface="Arial"/>
                <a:ea typeface="+mj-ea"/>
                <a:cs typeface="Arial" pitchFamily="34" charset="0"/>
              </a:rPr>
              <a:t>Lá</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trầu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khô</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giữa</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cơi</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trầu</a:t>
            </a:r>
            <a:endParaRPr lang="en-US" sz="4000" b="1" i="1" kern="0" dirty="0">
              <a:solidFill>
                <a:srgbClr val="0000FF"/>
              </a:solidFill>
              <a:latin typeface="Arial"/>
              <a:ea typeface="+mj-ea"/>
              <a:cs typeface="Arial" pitchFamily="34" charset="0"/>
            </a:endParaRPr>
          </a:p>
          <a:p>
            <a:pPr algn="ctr">
              <a:defRPr/>
            </a:pPr>
            <a:r>
              <a:rPr lang="en-US" sz="4000" b="1" i="1" kern="0" dirty="0" err="1">
                <a:solidFill>
                  <a:srgbClr val="0000FF"/>
                </a:solidFill>
                <a:latin typeface="Arial"/>
                <a:ea typeface="+mj-ea"/>
                <a:cs typeface="Arial" pitchFamily="34" charset="0"/>
              </a:rPr>
              <a:t>Truyện</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Kiều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gấp</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lại</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trên</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đầu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bấy</a:t>
            </a:r>
            <a:r>
              <a:rPr lang="en-US" sz="4000" b="1" i="1" kern="0" dirty="0">
                <a:solidFill>
                  <a:srgbClr val="0000FF"/>
                </a:solidFill>
                <a:latin typeface="Arial"/>
                <a:ea typeface="+mj-ea"/>
                <a:cs typeface="Arial" pitchFamily="34" charset="0"/>
              </a:rPr>
              <a:t> nay.</a:t>
            </a:r>
          </a:p>
        </p:txBody>
      </p:sp>
      <p:sp>
        <p:nvSpPr>
          <p:cNvPr id="6" name="Rectangle 2"/>
          <p:cNvSpPr txBox="1">
            <a:spLocks noChangeArrowheads="1"/>
          </p:cNvSpPr>
          <p:nvPr/>
        </p:nvSpPr>
        <p:spPr bwMode="auto">
          <a:xfrm>
            <a:off x="-1676400" y="4840288"/>
            <a:ext cx="12573000" cy="646112"/>
          </a:xfrm>
          <a:prstGeom prst="rect">
            <a:avLst/>
          </a:prstGeom>
          <a:noFill/>
          <a:ln w="9525">
            <a:noFill/>
            <a:miter lim="800000"/>
            <a:headEnd/>
            <a:tailEnd/>
          </a:ln>
          <a:effectLst/>
        </p:spPr>
        <p:txBody>
          <a:bodyPr anchor="ctr"/>
          <a:lstStyle/>
          <a:p>
            <a:pPr algn="ctr">
              <a:defRPr/>
            </a:pPr>
            <a:r>
              <a:rPr lang="en-US" sz="3600" b="1" i="1" kern="0" dirty="0" err="1">
                <a:solidFill>
                  <a:srgbClr val="0000FF"/>
                </a:solidFill>
                <a:latin typeface="Arial"/>
                <a:ea typeface="+mj-ea"/>
                <a:cs typeface="Arial" pitchFamily="34" charset="0"/>
              </a:rPr>
              <a:t>Cánh</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màn</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khép</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lỏng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cả</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ngày</a:t>
            </a:r>
            <a:endParaRPr lang="en-US" sz="3600" b="1" i="1" kern="0" dirty="0">
              <a:solidFill>
                <a:srgbClr val="0000FF"/>
              </a:solidFill>
              <a:latin typeface="Arial"/>
              <a:ea typeface="+mj-ea"/>
              <a:cs typeface="Arial" pitchFamily="34" charset="0"/>
            </a:endParaRPr>
          </a:p>
          <a:p>
            <a:pPr algn="ctr">
              <a:defRPr/>
            </a:pPr>
            <a:r>
              <a:rPr lang="en-US" sz="3600" b="1" i="1" kern="0" dirty="0" err="1">
                <a:solidFill>
                  <a:srgbClr val="0000FF"/>
                </a:solidFill>
                <a:latin typeface="Arial"/>
                <a:ea typeface="+mj-ea"/>
                <a:cs typeface="Arial" pitchFamily="34" charset="0"/>
              </a:rPr>
              <a:t>Ruộng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vườn</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vắng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mẹ</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cuốc</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cày</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sớm</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trưa</a:t>
            </a:r>
            <a:r>
              <a:rPr lang="en-US" sz="3600" b="1" i="1" kern="0" dirty="0">
                <a:solidFill>
                  <a:srgbClr val="0000FF"/>
                </a:solidFill>
                <a:latin typeface="Arial"/>
                <a:ea typeface="+mj-ea"/>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dấu chấm hỏi.jpg"/>
          <p:cNvPicPr>
            <a:picLocks noChangeAspect="1"/>
          </p:cNvPicPr>
          <p:nvPr/>
        </p:nvPicPr>
        <p:blipFill>
          <a:blip r:embed="rId3"/>
          <a:stretch>
            <a:fillRect/>
          </a:stretch>
        </p:blipFill>
        <p:spPr>
          <a:xfrm>
            <a:off x="3733800" y="0"/>
            <a:ext cx="1910080" cy="985838"/>
          </a:xfrm>
          <a:prstGeom prst="ellipse">
            <a:avLst/>
          </a:prstGeom>
          <a:ln>
            <a:noFill/>
          </a:ln>
          <a:effectLst>
            <a:softEdge rad="112500"/>
          </a:effectLst>
        </p:spPr>
      </p:pic>
      <p:sp>
        <p:nvSpPr>
          <p:cNvPr id="16" name="Rectangle 2"/>
          <p:cNvSpPr txBox="1">
            <a:spLocks noChangeArrowheads="1"/>
          </p:cNvSpPr>
          <p:nvPr/>
        </p:nvSpPr>
        <p:spPr bwMode="auto">
          <a:xfrm>
            <a:off x="76200" y="0"/>
            <a:ext cx="9067800" cy="3581400"/>
          </a:xfrm>
          <a:prstGeom prst="rect">
            <a:avLst/>
          </a:prstGeom>
          <a:solidFill>
            <a:schemeClr val="bg1"/>
          </a:solidFill>
          <a:ln w="9525">
            <a:solidFill>
              <a:schemeClr val="bg1"/>
            </a:solidFill>
            <a:miter lim="800000"/>
            <a:headEnd/>
            <a:tailEnd/>
          </a:ln>
        </p:spPr>
        <p:txBody>
          <a:bodyPr anchor="ctr"/>
          <a:lstStyle/>
          <a:p>
            <a:r>
              <a:rPr lang="en-US" sz="4400" b="1">
                <a:solidFill>
                  <a:srgbClr val="0000FF"/>
                </a:solidFill>
                <a:cs typeface="Arial" charset="0"/>
              </a:rPr>
              <a:t>Đọc khổ thơ 3, em hãy cho biết sự quan tâm chăm sóc của làng xóm đối với mẹ của bạn nhỏ được thể hiện qua những câu thơ nào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strVal val="#ppt_w*0.70"/>
                                          </p:val>
                                        </p:tav>
                                        <p:tav tm="100000">
                                          <p:val>
                                            <p:strVal val="#ppt_w"/>
                                          </p:val>
                                        </p:tav>
                                      </p:tavLst>
                                    </p:anim>
                                    <p:anim calcmode="lin" valueType="num">
                                      <p:cBhvr>
                                        <p:cTn id="8" dur="1000" fill="hold"/>
                                        <p:tgtEl>
                                          <p:spTgt spid="16"/>
                                        </p:tgtEl>
                                        <p:attrNameLst>
                                          <p:attrName>ppt_h</p:attrName>
                                        </p:attrNameLst>
                                      </p:cBhvr>
                                      <p:tavLst>
                                        <p:tav tm="0">
                                          <p:val>
                                            <p:strVal val="#ppt_h"/>
                                          </p:val>
                                        </p:tav>
                                        <p:tav tm="100000">
                                          <p:val>
                                            <p:strVal val="#ppt_h"/>
                                          </p:val>
                                        </p:tav>
                                      </p:tavLst>
                                    </p:anim>
                                    <p:animEffect transition="in" filter="fade">
                                      <p:cBhvr>
                                        <p:cTn id="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txBox="1">
            <a:spLocks noChangeArrowheads="1"/>
          </p:cNvSpPr>
          <p:nvPr/>
        </p:nvSpPr>
        <p:spPr bwMode="auto">
          <a:xfrm>
            <a:off x="76200" y="0"/>
            <a:ext cx="8915400" cy="2590800"/>
          </a:xfrm>
          <a:prstGeom prst="rect">
            <a:avLst/>
          </a:prstGeom>
          <a:solidFill>
            <a:schemeClr val="bg1">
              <a:lumMod val="95000"/>
            </a:schemeClr>
          </a:solidFill>
          <a:ln w="9525">
            <a:noFill/>
            <a:miter lim="800000"/>
            <a:headEnd/>
            <a:tailEnd/>
          </a:ln>
          <a:effectLst/>
        </p:spPr>
        <p:txBody>
          <a:bodyPr anchor="ctr"/>
          <a:lstStyle/>
          <a:p>
            <a:pPr>
              <a:defRPr/>
            </a:pPr>
            <a:r>
              <a:rPr lang="en-US" sz="4400" b="1">
                <a:solidFill>
                  <a:srgbClr val="0000FF"/>
                </a:solidFill>
                <a:latin typeface="Arial"/>
                <a:cs typeface="Arial" charset="0"/>
              </a:rPr>
              <a:t>Đọc khổ thơ 4,5 và cho biết bạn nhỏ đã làm gì để mẹ vui khỏe?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4" descr="mẹ và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20483" name="WordArt 25"/>
          <p:cNvSpPr>
            <a:spLocks noChangeArrowheads="1" noChangeShapeType="1" noTextEdit="1"/>
          </p:cNvSpPr>
          <p:nvPr/>
        </p:nvSpPr>
        <p:spPr bwMode="auto">
          <a:xfrm>
            <a:off x="2641600" y="76200"/>
            <a:ext cx="3706813" cy="1257300"/>
          </a:xfrm>
          <a:prstGeom prst="rect">
            <a:avLst/>
          </a:prstGeom>
        </p:spPr>
        <p:txBody>
          <a:bodyPr wrap="none" fromWordArt="1">
            <a:prstTxWarp prst="textWave1">
              <a:avLst>
                <a:gd name="adj1" fmla="val 13005"/>
                <a:gd name="adj2" fmla="val 0"/>
              </a:avLst>
            </a:prstTxWarp>
          </a:bodyPr>
          <a:lstStyle/>
          <a:p>
            <a:pPr algn="ctr"/>
            <a:r>
              <a:rPr lang="en-US" sz="4000" b="1" kern="10">
                <a:ln w="9525">
                  <a:noFill/>
                  <a:round/>
                  <a:headEnd/>
                  <a:tailEnd/>
                </a:ln>
                <a:solidFill>
                  <a:srgbClr val="FF0000"/>
                </a:solidFill>
                <a:effectLst>
                  <a:outerShdw dist="53882" dir="2700000" algn="ctr" rotWithShape="0">
                    <a:srgbClr val="C0C0C0">
                      <a:alpha val="79999"/>
                    </a:srgbClr>
                  </a:outerShdw>
                </a:effectLst>
                <a:latin typeface="Arial"/>
                <a:cs typeface="Arial"/>
              </a:rPr>
              <a:t>Thảo luận nhóm</a:t>
            </a:r>
          </a:p>
        </p:txBody>
      </p:sp>
      <p:pic>
        <p:nvPicPr>
          <p:cNvPr id="20484" name="Picture 24" descr="Thao luan nhon"/>
          <p:cNvPicPr>
            <a:picLocks noChangeAspect="1" noChangeArrowheads="1"/>
          </p:cNvPicPr>
          <p:nvPr/>
        </p:nvPicPr>
        <p:blipFill>
          <a:blip r:embed="rId4"/>
          <a:srcRect/>
          <a:stretch>
            <a:fillRect/>
          </a:stretch>
        </p:blipFill>
        <p:spPr bwMode="auto">
          <a:xfrm>
            <a:off x="0" y="0"/>
            <a:ext cx="1930400" cy="969963"/>
          </a:xfrm>
          <a:prstGeom prst="rect">
            <a:avLst/>
          </a:prstGeom>
          <a:noFill/>
          <a:ln w="9525">
            <a:noFill/>
            <a:miter lim="800000"/>
            <a:headEnd/>
            <a:tailEnd/>
          </a:ln>
        </p:spPr>
      </p:pic>
      <p:sp>
        <p:nvSpPr>
          <p:cNvPr id="20485" name="Rectangle 2"/>
          <p:cNvSpPr txBox="1">
            <a:spLocks noChangeArrowheads="1"/>
          </p:cNvSpPr>
          <p:nvPr/>
        </p:nvSpPr>
        <p:spPr bwMode="auto">
          <a:xfrm>
            <a:off x="152400" y="2133600"/>
            <a:ext cx="8585200" cy="3657600"/>
          </a:xfrm>
          <a:prstGeom prst="rect">
            <a:avLst/>
          </a:prstGeom>
          <a:noFill/>
          <a:ln w="9525">
            <a:noFill/>
            <a:miter lim="800000"/>
            <a:headEnd/>
            <a:tailEnd/>
          </a:ln>
        </p:spPr>
        <p:txBody>
          <a:bodyPr anchor="ctr"/>
          <a:lstStyle/>
          <a:p>
            <a:pPr indent="228600"/>
            <a:r>
              <a:rPr lang="en-US" sz="4800" b="1">
                <a:solidFill>
                  <a:srgbClr val="0000FF"/>
                </a:solidFill>
                <a:cs typeface="Arial" charset="0"/>
              </a:rPr>
              <a:t>Cùng đọc toàn bài thơ và tìm những chi tiết nào trong bài thơ bộc lộ tình yêu thương sâu sắc của bạn nhỏ đối với mẹ ?</a:t>
            </a:r>
          </a:p>
        </p:txBody>
      </p:sp>
      <p:pic>
        <p:nvPicPr>
          <p:cNvPr id="20486" name="Picture 24" descr="Thao luan nhon"/>
          <p:cNvPicPr>
            <a:picLocks noChangeAspect="1" noChangeArrowheads="1"/>
          </p:cNvPicPr>
          <p:nvPr/>
        </p:nvPicPr>
        <p:blipFill>
          <a:blip r:embed="rId4"/>
          <a:srcRect/>
          <a:stretch>
            <a:fillRect/>
          </a:stretch>
        </p:blipFill>
        <p:spPr bwMode="auto">
          <a:xfrm>
            <a:off x="6934200" y="152400"/>
            <a:ext cx="1930400" cy="969963"/>
          </a:xfrm>
          <a:prstGeom prst="rect">
            <a:avLst/>
          </a:prstGeom>
          <a:noFill/>
          <a:ln w="9525">
            <a:noFill/>
            <a:miter lim="800000"/>
            <a:headEnd/>
            <a:tailEnd/>
          </a:ln>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52400" y="2514600"/>
            <a:ext cx="9601200" cy="2895600"/>
          </a:xfrm>
          <a:prstGeom prst="rect">
            <a:avLst/>
          </a:prstGeom>
          <a:noFill/>
          <a:ln w="9525">
            <a:noFill/>
            <a:miter lim="800000"/>
            <a:headEnd/>
            <a:tailEnd/>
          </a:ln>
          <a:effectLst/>
        </p:spPr>
        <p:txBody>
          <a:bodyPr anchor="ctr"/>
          <a:lstStyle/>
          <a:p>
            <a:pPr algn="ctr">
              <a:defRPr/>
            </a:pPr>
            <a:r>
              <a:rPr lang="en-US" sz="4000" b="1" kern="0" dirty="0" err="1">
                <a:solidFill>
                  <a:srgbClr val="0000FF"/>
                </a:solidFill>
                <a:latin typeface="Arial"/>
                <a:cs typeface="Arial" pitchFamily="34" charset="0"/>
              </a:rPr>
              <a:t>Nắng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mưa</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từ</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những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ngày</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xưa</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Lặn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trong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đời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đến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giờ</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chưa</a:t>
            </a:r>
            <a:r>
              <a:rPr lang="en-US" sz="4000" b="1" kern="0" dirty="0">
                <a:solidFill>
                  <a:srgbClr val="0000FF"/>
                </a:solidFill>
                <a:latin typeface="Arial"/>
                <a:cs typeface="Arial" pitchFamily="34" charset="0"/>
              </a:rPr>
              <a:t> tan.</a:t>
            </a:r>
          </a:p>
          <a:p>
            <a:pPr algn="ctr">
              <a:defRPr/>
            </a:pPr>
            <a:r>
              <a:rPr lang="en-US" sz="4000" b="1" kern="0" dirty="0" err="1">
                <a:solidFill>
                  <a:srgbClr val="0000FF"/>
                </a:solidFill>
                <a:latin typeface="Arial"/>
                <a:cs typeface="Arial" pitchFamily="34" charset="0"/>
              </a:rPr>
              <a:t>Cả</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đời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gió</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sương</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Bây</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giờ</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lại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lần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giường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tập</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a:t>
            </a:r>
          </a:p>
          <a:p>
            <a:pPr algn="ctr">
              <a:defRPr/>
            </a:pPr>
            <a:r>
              <a:rPr lang="en-US" sz="4000" b="1" kern="0" dirty="0" err="1">
                <a:solidFill>
                  <a:srgbClr val="0000FF"/>
                </a:solidFill>
                <a:latin typeface="Arial"/>
                <a:cs typeface="Arial" pitchFamily="34" charset="0"/>
              </a:rPr>
              <a:t>Vì</a:t>
            </a:r>
            <a:r>
              <a:rPr lang="en-US" sz="4000" b="1" kern="0" dirty="0">
                <a:solidFill>
                  <a:srgbClr val="0000FF"/>
                </a:solidFill>
                <a:latin typeface="Arial"/>
                <a:cs typeface="Arial" pitchFamily="34" charset="0"/>
              </a:rPr>
              <a:t> con,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khổ</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đủ</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điều</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Quanh</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đôi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mắt</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đã</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nhiều</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nếp</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nhăn</a:t>
            </a:r>
            <a:r>
              <a:rPr lang="en-US" sz="4000" b="1" kern="0" dirty="0">
                <a:solidFill>
                  <a:srgbClr val="0000FF"/>
                </a:solidFill>
                <a:latin typeface="Arial"/>
                <a:cs typeface="Arial" pitchFamily="34" charset="0"/>
              </a:rPr>
              <a:t>.</a:t>
            </a:r>
          </a:p>
        </p:txBody>
      </p:sp>
      <p:sp>
        <p:nvSpPr>
          <p:cNvPr id="6" name="Rectangle 2"/>
          <p:cNvSpPr txBox="1">
            <a:spLocks noChangeArrowheads="1"/>
          </p:cNvSpPr>
          <p:nvPr/>
        </p:nvSpPr>
        <p:spPr bwMode="auto">
          <a:xfrm>
            <a:off x="0" y="152400"/>
            <a:ext cx="9144000" cy="1371600"/>
          </a:xfrm>
          <a:prstGeom prst="rect">
            <a:avLst/>
          </a:prstGeom>
          <a:noFill/>
          <a:ln w="9525">
            <a:noFill/>
            <a:miter lim="800000"/>
            <a:headEnd/>
            <a:tailEnd/>
          </a:ln>
          <a:effectLst/>
        </p:spPr>
        <p:txBody>
          <a:bodyPr anchor="ctr"/>
          <a:lstStyle/>
          <a:p>
            <a:pPr marL="0" lvl="1" indent="228600">
              <a:buFont typeface="Arial" pitchFamily="34" charset="0"/>
              <a:buChar char="•"/>
              <a:defRPr/>
            </a:pPr>
            <a:r>
              <a:rPr lang="en-US" sz="5400" b="1" kern="0" dirty="0" err="1">
                <a:latin typeface="Arial"/>
                <a:ea typeface="+mj-ea"/>
                <a:cs typeface="Arial" pitchFamily="34" charset="0"/>
              </a:rPr>
              <a:t>Bạn</a:t>
            </a:r>
            <a:r>
              <a:rPr lang="en-US" sz="5400" b="1" kern="0" dirty="0">
                <a:latin typeface="Arial"/>
                <a:ea typeface="+mj-ea"/>
                <a:cs typeface="Arial" pitchFamily="34" charset="0"/>
              </a:rPr>
              <a:t> </a:t>
            </a:r>
            <a:r>
              <a:rPr lang="en-US" sz="5400" b="1" kern="0" dirty="0" err="1">
                <a:latin typeface="Arial"/>
                <a:ea typeface="+mj-ea"/>
                <a:cs typeface="Arial" pitchFamily="34" charset="0"/>
              </a:rPr>
              <a:t>nhỏ</a:t>
            </a:r>
            <a:r>
              <a:rPr lang="en-US" sz="5400" b="1" kern="0" dirty="0">
                <a:latin typeface="Arial"/>
                <a:ea typeface="+mj-ea"/>
                <a:cs typeface="Arial" pitchFamily="34" charset="0"/>
              </a:rPr>
              <a:t> </a:t>
            </a:r>
            <a:r>
              <a:rPr lang="en-US" sz="5400" b="1" kern="0" dirty="0" err="1">
                <a:latin typeface="Arial"/>
                <a:ea typeface="+mj-ea"/>
                <a:cs typeface="Arial" pitchFamily="34" charset="0"/>
              </a:rPr>
              <a:t>xót</a:t>
            </a:r>
            <a:r>
              <a:rPr lang="en-US" sz="5400" b="1" kern="0" dirty="0">
                <a:latin typeface="Arial"/>
                <a:ea typeface="+mj-ea"/>
                <a:cs typeface="Arial" pitchFamily="34" charset="0"/>
              </a:rPr>
              <a:t> </a:t>
            </a:r>
            <a:r>
              <a:rPr lang="en-US" sz="5400" b="1" kern="0" dirty="0" err="1">
                <a:latin typeface="Arial"/>
                <a:ea typeface="+mj-ea"/>
                <a:cs typeface="Arial" pitchFamily="34" charset="0"/>
              </a:rPr>
              <a:t>thương</a:t>
            </a:r>
            <a:r>
              <a:rPr lang="en-US" sz="5400" b="1" kern="0" dirty="0">
                <a:latin typeface="Arial"/>
                <a:ea typeface="+mj-ea"/>
                <a:cs typeface="Arial" pitchFamily="34" charset="0"/>
              </a:rPr>
              <a:t> </a:t>
            </a:r>
            <a:r>
              <a:rPr lang="en-US" sz="5400" b="1" kern="0" dirty="0" err="1">
                <a:latin typeface="Arial"/>
                <a:ea typeface="+mj-ea"/>
                <a:cs typeface="Arial" pitchFamily="34" charset="0"/>
              </a:rPr>
              <a:t>mẹ</a:t>
            </a:r>
            <a:r>
              <a:rPr lang="en-US" sz="5400" b="1" kern="0" dirty="0">
                <a:latin typeface="Arial"/>
                <a:ea typeface="+mj-ea"/>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345141" y="2671482"/>
            <a:ext cx="8763000" cy="1311275"/>
          </a:xfrm>
          <a:prstGeom prst="rect">
            <a:avLst/>
          </a:prstGeom>
          <a:noFill/>
          <a:ln w="9525">
            <a:noFill/>
            <a:miter lim="800000"/>
            <a:headEnd/>
            <a:tailEnd/>
          </a:ln>
        </p:spPr>
        <p:txBody>
          <a:bodyPr>
            <a:spAutoFit/>
          </a:bodyPr>
          <a:lstStyle/>
          <a:p>
            <a:pPr algn="just"/>
            <a:r>
              <a:rPr lang="en-US" sz="4000" b="1" dirty="0">
                <a:cs typeface="Times New Roman" pitchFamily="18" charset="0"/>
              </a:rPr>
              <a:t>+ </a:t>
            </a:r>
            <a:r>
              <a:rPr lang="en-US" sz="4000" b="1" dirty="0" err="1">
                <a:cs typeface="Times New Roman" pitchFamily="18" charset="0"/>
              </a:rPr>
              <a:t>Tìm</a:t>
            </a:r>
            <a:r>
              <a:rPr lang="en-US" sz="4000" b="1" dirty="0">
                <a:cs typeface="Times New Roman" pitchFamily="18" charset="0"/>
              </a:rPr>
              <a:t> </a:t>
            </a:r>
            <a:r>
              <a:rPr lang="en-US" sz="4000" b="1" dirty="0" err="1">
                <a:cs typeface="Times New Roman" pitchFamily="18" charset="0"/>
              </a:rPr>
              <a:t>những</a:t>
            </a:r>
            <a:r>
              <a:rPr lang="en-US" sz="4000" b="1" dirty="0">
                <a:cs typeface="Times New Roman" pitchFamily="18" charset="0"/>
              </a:rPr>
              <a:t> chi </a:t>
            </a:r>
            <a:r>
              <a:rPr lang="en-US" sz="4000" b="1" dirty="0" err="1">
                <a:cs typeface="Times New Roman" pitchFamily="18" charset="0"/>
              </a:rPr>
              <a:t>tiết</a:t>
            </a:r>
            <a:r>
              <a:rPr lang="en-US" sz="4000" b="1" dirty="0">
                <a:cs typeface="Times New Roman" pitchFamily="18" charset="0"/>
              </a:rPr>
              <a:t> </a:t>
            </a:r>
            <a:r>
              <a:rPr lang="en-US" sz="4000" b="1" dirty="0" err="1">
                <a:cs typeface="Times New Roman" pitchFamily="18" charset="0"/>
              </a:rPr>
              <a:t>cho</a:t>
            </a:r>
            <a:r>
              <a:rPr lang="en-US" sz="4000" b="1" dirty="0">
                <a:cs typeface="Times New Roman" pitchFamily="18" charset="0"/>
              </a:rPr>
              <a:t> </a:t>
            </a:r>
            <a:r>
              <a:rPr lang="en-US" sz="4000" b="1" dirty="0" err="1">
                <a:cs typeface="Times New Roman" pitchFamily="18" charset="0"/>
              </a:rPr>
              <a:t>thấy</a:t>
            </a:r>
            <a:r>
              <a:rPr lang="en-US" sz="4000" b="1" dirty="0">
                <a:cs typeface="Times New Roman" pitchFamily="18" charset="0"/>
              </a:rPr>
              <a:t> </a:t>
            </a:r>
            <a:r>
              <a:rPr lang="en-US" sz="4000" b="1" dirty="0" err="1">
                <a:cs typeface="Times New Roman" pitchFamily="18" charset="0"/>
              </a:rPr>
              <a:t>chị</a:t>
            </a:r>
            <a:r>
              <a:rPr lang="en-US" sz="4000" b="1" dirty="0">
                <a:cs typeface="Times New Roman" pitchFamily="18" charset="0"/>
              </a:rPr>
              <a:t> </a:t>
            </a:r>
            <a:r>
              <a:rPr lang="en-US" sz="4000" b="1" dirty="0" err="1">
                <a:cs typeface="Times New Roman" pitchFamily="18" charset="0"/>
              </a:rPr>
              <a:t>Nhà</a:t>
            </a:r>
            <a:r>
              <a:rPr lang="en-US" sz="4000" b="1" dirty="0">
                <a:cs typeface="Times New Roman" pitchFamily="18" charset="0"/>
              </a:rPr>
              <a:t> </a:t>
            </a:r>
            <a:r>
              <a:rPr lang="en-US" sz="4000" b="1" dirty="0" err="1">
                <a:cs typeface="Times New Roman" pitchFamily="18" charset="0"/>
              </a:rPr>
              <a:t>Trò</a:t>
            </a:r>
            <a:r>
              <a:rPr lang="en-US" sz="4000" b="1" dirty="0">
                <a:cs typeface="Times New Roman" pitchFamily="18" charset="0"/>
              </a:rPr>
              <a:t> </a:t>
            </a:r>
            <a:r>
              <a:rPr lang="en-US" sz="4000" b="1" dirty="0" err="1">
                <a:cs typeface="Times New Roman" pitchFamily="18" charset="0"/>
              </a:rPr>
              <a:t>rất</a:t>
            </a:r>
            <a:r>
              <a:rPr lang="en-US" sz="4000" b="1" dirty="0">
                <a:cs typeface="Times New Roman" pitchFamily="18" charset="0"/>
              </a:rPr>
              <a:t> </a:t>
            </a:r>
            <a:r>
              <a:rPr lang="en-US" sz="4000" b="1" dirty="0" err="1">
                <a:cs typeface="Times New Roman" pitchFamily="18" charset="0"/>
              </a:rPr>
              <a:t>yếu</a:t>
            </a:r>
            <a:r>
              <a:rPr lang="en-US" sz="4000" b="1" dirty="0">
                <a:cs typeface="Times New Roman" pitchFamily="18" charset="0"/>
              </a:rPr>
              <a:t> </a:t>
            </a:r>
            <a:r>
              <a:rPr lang="en-US" sz="4000" b="1" dirty="0" err="1">
                <a:cs typeface="Times New Roman" pitchFamily="18" charset="0"/>
              </a:rPr>
              <a:t>ớt</a:t>
            </a:r>
            <a:r>
              <a:rPr lang="en-US" sz="4000" b="1" dirty="0">
                <a:cs typeface="Times New Roman" pitchFamily="18" charset="0"/>
              </a:rPr>
              <a:t>?</a:t>
            </a:r>
          </a:p>
        </p:txBody>
      </p:sp>
      <p:sp>
        <p:nvSpPr>
          <p:cNvPr id="5" name="TextBox 4">
            <a:extLst>
              <a:ext uri="{FF2B5EF4-FFF2-40B4-BE49-F238E27FC236}">
                <a16:creationId xmlns:a16="http://schemas.microsoft.com/office/drawing/2014/main" id="{F72D2FF0-9DA6-1E49-90B2-C4E9A190B435}"/>
              </a:ext>
            </a:extLst>
          </p:cNvPr>
          <p:cNvSpPr txBox="1">
            <a:spLocks noChangeArrowheads="1"/>
          </p:cNvSpPr>
          <p:nvPr/>
        </p:nvSpPr>
        <p:spPr bwMode="auto">
          <a:xfrm>
            <a:off x="381000" y="4191000"/>
            <a:ext cx="8382000" cy="762000"/>
          </a:xfrm>
          <a:prstGeom prst="rect">
            <a:avLst/>
          </a:prstGeom>
          <a:noFill/>
          <a:ln w="9525">
            <a:noFill/>
            <a:miter lim="800000"/>
            <a:headEnd/>
            <a:tailEnd/>
          </a:ln>
        </p:spPr>
        <p:txBody>
          <a:bodyPr>
            <a:spAutoFit/>
          </a:bodyPr>
          <a:lstStyle/>
          <a:p>
            <a:r>
              <a:rPr lang="en-US" sz="4400" b="1" dirty="0">
                <a:cs typeface="Times New Roman" pitchFamily="18" charset="0"/>
              </a:rPr>
              <a:t>+ </a:t>
            </a:r>
            <a:r>
              <a:rPr lang="en-US" sz="4400" b="1" dirty="0" err="1">
                <a:cs typeface="Times New Roman" pitchFamily="18" charset="0"/>
              </a:rPr>
              <a:t>Nêu</a:t>
            </a:r>
            <a:r>
              <a:rPr lang="en-US" sz="4400" b="1" dirty="0">
                <a:cs typeface="Times New Roman" pitchFamily="18" charset="0"/>
              </a:rPr>
              <a:t> </a:t>
            </a:r>
            <a:r>
              <a:rPr lang="en-US" sz="4400" b="1" dirty="0" err="1">
                <a:cs typeface="Times New Roman" pitchFamily="18" charset="0"/>
              </a:rPr>
              <a:t>nội</a:t>
            </a:r>
            <a:r>
              <a:rPr lang="en-US" sz="4400" b="1" dirty="0">
                <a:cs typeface="Times New Roman" pitchFamily="18" charset="0"/>
              </a:rPr>
              <a:t> dung </a:t>
            </a:r>
            <a:r>
              <a:rPr lang="en-US" sz="4400" b="1" dirty="0" err="1">
                <a:cs typeface="Times New Roman" pitchFamily="18" charset="0"/>
              </a:rPr>
              <a:t>chính</a:t>
            </a:r>
            <a:r>
              <a:rPr lang="en-US" sz="4400" b="1" dirty="0">
                <a:cs typeface="Times New Roman" pitchFamily="18" charset="0"/>
              </a:rPr>
              <a:t> </a:t>
            </a:r>
            <a:r>
              <a:rPr lang="en-US" sz="4400" b="1" dirty="0" err="1">
                <a:cs typeface="Times New Roman" pitchFamily="18" charset="0"/>
              </a:rPr>
              <a:t>của</a:t>
            </a:r>
            <a:r>
              <a:rPr lang="en-US" sz="4400" b="1" dirty="0">
                <a:cs typeface="Times New Roman" pitchFamily="18" charset="0"/>
              </a:rPr>
              <a:t> </a:t>
            </a:r>
            <a:r>
              <a:rPr lang="en-US" sz="4400" b="1" dirty="0" err="1">
                <a:cs typeface="Times New Roman" pitchFamily="18" charset="0"/>
              </a:rPr>
              <a:t>bài</a:t>
            </a:r>
            <a:r>
              <a:rPr lang="en-US" sz="4400" b="1" dirty="0">
                <a:cs typeface="Times New Roman" pitchFamily="18" charset="0"/>
              </a:rPr>
              <a:t>?</a:t>
            </a:r>
          </a:p>
        </p:txBody>
      </p:sp>
      <p:sp>
        <p:nvSpPr>
          <p:cNvPr id="2" name="TextBox 1">
            <a:extLst>
              <a:ext uri="{FF2B5EF4-FFF2-40B4-BE49-F238E27FC236}">
                <a16:creationId xmlns:a16="http://schemas.microsoft.com/office/drawing/2014/main" id="{E0DF7103-9ED7-494E-89B1-6F016506FED7}"/>
              </a:ext>
            </a:extLst>
          </p:cNvPr>
          <p:cNvSpPr txBox="1"/>
          <p:nvPr/>
        </p:nvSpPr>
        <p:spPr>
          <a:xfrm>
            <a:off x="744071" y="860612"/>
            <a:ext cx="3749744" cy="707886"/>
          </a:xfrm>
          <a:prstGeom prst="rect">
            <a:avLst/>
          </a:prstGeom>
          <a:noFill/>
        </p:spPr>
        <p:txBody>
          <a:bodyPr wrap="none" rtlCol="0">
            <a:spAutoFit/>
          </a:bodyPr>
          <a:lstStyle/>
          <a:p>
            <a:r>
              <a:rPr lang="en-US" sz="4000" dirty="0"/>
              <a:t>K</a:t>
            </a:r>
            <a:r>
              <a:rPr lang="en-VN" sz="4000" dirty="0"/>
              <a:t>iểm tra 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xit" presetSubtype="10" fill="hold" grpId="1" nodeType="clickEffect">
                                  <p:stCondLst>
                                    <p:cond delay="0"/>
                                  </p:stCondLst>
                                  <p:childTnLst>
                                    <p:animEffect transition="out" filter="blinds(horizontal)">
                                      <p:cBhvr>
                                        <p:cTn id="13" dur="500"/>
                                        <p:tgtEl>
                                          <p:spTgt spid="7"/>
                                        </p:tgtEl>
                                      </p:cBhvr>
                                    </p:animEffect>
                                    <p:set>
                                      <p:cBhvr>
                                        <p:cTn id="14" dur="1" fill="hold">
                                          <p:stCondLst>
                                            <p:cond delay="499"/>
                                          </p:stCondLst>
                                        </p:cTn>
                                        <p:tgtEl>
                                          <p:spTgt spid="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xit" presetSubtype="10" fill="hold" grpId="1" nodeType="clickEffect">
                                  <p:stCondLst>
                                    <p:cond delay="0"/>
                                  </p:stCondLst>
                                  <p:childTnLst>
                                    <p:animEffect transition="out" filter="checkerboard(across)">
                                      <p:cBhvr>
                                        <p:cTn id="25" dur="500"/>
                                        <p:tgtEl>
                                          <p:spTgt spid="5"/>
                                        </p:tgtEl>
                                      </p:cBhvr>
                                    </p:animEffect>
                                    <p:set>
                                      <p:cBhvr>
                                        <p:cTn id="26"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p:bldP spid="5"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04800" y="990600"/>
            <a:ext cx="8686800" cy="701675"/>
          </a:xfrm>
          <a:prstGeom prst="rect">
            <a:avLst/>
          </a:prstGeom>
          <a:noFill/>
          <a:ln w="9525">
            <a:noFill/>
            <a:miter lim="800000"/>
            <a:headEnd/>
            <a:tailEnd/>
          </a:ln>
        </p:spPr>
        <p:txBody>
          <a:bodyPr>
            <a:spAutoFit/>
          </a:bodyPr>
          <a:lstStyle/>
          <a:p>
            <a:pPr algn="ctr"/>
            <a:r>
              <a:rPr lang="en-US" sz="4000" b="1">
                <a:solidFill>
                  <a:srgbClr val="C00000"/>
                </a:solidFill>
                <a:cs typeface="Arial" charset="0"/>
              </a:rPr>
              <a:t>Con mong mẹ khỏe dần dần</a:t>
            </a:r>
          </a:p>
        </p:txBody>
      </p:sp>
      <p:sp>
        <p:nvSpPr>
          <p:cNvPr id="4" name="Rectangle 3"/>
          <p:cNvSpPr/>
          <p:nvPr/>
        </p:nvSpPr>
        <p:spPr>
          <a:xfrm>
            <a:off x="84138" y="2971800"/>
            <a:ext cx="9059862" cy="1754188"/>
          </a:xfrm>
          <a:prstGeom prst="rect">
            <a:avLst/>
          </a:prstGeom>
        </p:spPr>
        <p:txBody>
          <a:bodyPr>
            <a:spAutoFit/>
          </a:bodyPr>
          <a:lstStyle/>
          <a:p>
            <a:pPr algn="ctr">
              <a:defRPr/>
            </a:pPr>
            <a:r>
              <a:rPr lang="en-US" sz="3600" b="1" kern="0" dirty="0" err="1">
                <a:solidFill>
                  <a:srgbClr val="C00000"/>
                </a:solidFill>
                <a:latin typeface="Arial"/>
                <a:cs typeface="Arial" pitchFamily="34" charset="0"/>
              </a:rPr>
              <a:t>Mẹ</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vui</a:t>
            </a:r>
            <a:r>
              <a:rPr lang="en-US" sz="3600" b="1" kern="0" dirty="0">
                <a:solidFill>
                  <a:srgbClr val="C00000"/>
                </a:solidFill>
                <a:latin typeface="Arial"/>
                <a:cs typeface="Arial" pitchFamily="34" charset="0"/>
              </a:rPr>
              <a:t>, con </a:t>
            </a:r>
            <a:r>
              <a:rPr lang="en-US" sz="3600" b="1" kern="0" dirty="0" err="1">
                <a:solidFill>
                  <a:srgbClr val="C00000"/>
                </a:solidFill>
                <a:latin typeface="Arial"/>
                <a:cs typeface="Arial" pitchFamily="34" charset="0"/>
              </a:rPr>
              <a:t>có</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quản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gì</a:t>
            </a:r>
            <a:endParaRPr lang="en-US" sz="3600" b="1" kern="0" dirty="0">
              <a:solidFill>
                <a:srgbClr val="C00000"/>
              </a:solidFill>
              <a:latin typeface="Arial"/>
              <a:cs typeface="Arial" pitchFamily="34" charset="0"/>
            </a:endParaRPr>
          </a:p>
          <a:p>
            <a:pPr algn="ctr">
              <a:defRPr/>
            </a:pPr>
            <a:r>
              <a:rPr lang="en-US" sz="3600" b="1" kern="0" dirty="0" err="1">
                <a:solidFill>
                  <a:srgbClr val="C00000"/>
                </a:solidFill>
                <a:latin typeface="Arial"/>
                <a:cs typeface="Arial" pitchFamily="34" charset="0"/>
              </a:rPr>
              <a:t>Ngâm</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thơ</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kể</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chuyện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rồi</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thì</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múa</a:t>
            </a:r>
            <a:r>
              <a:rPr lang="en-US" sz="3600" b="1" kern="0" dirty="0">
                <a:solidFill>
                  <a:srgbClr val="C00000"/>
                </a:solidFill>
                <a:latin typeface="Arial"/>
                <a:cs typeface="Arial" pitchFamily="34" charset="0"/>
              </a:rPr>
              <a:t> ca.</a:t>
            </a:r>
          </a:p>
          <a:p>
            <a:pPr algn="ctr">
              <a:defRPr/>
            </a:pPr>
            <a:r>
              <a:rPr lang="en-US" sz="3600" b="1" kern="0" dirty="0" err="1">
                <a:solidFill>
                  <a:srgbClr val="C00000"/>
                </a:solidFill>
                <a:latin typeface="Arial"/>
                <a:cs typeface="Arial" pitchFamily="34" charset="0"/>
              </a:rPr>
              <a:t>Rồi</a:t>
            </a:r>
            <a:r>
              <a:rPr lang="en-US" sz="3600" b="1" kern="0" dirty="0">
                <a:solidFill>
                  <a:srgbClr val="C00000"/>
                </a:solidFill>
                <a:latin typeface="Arial"/>
                <a:cs typeface="Arial" pitchFamily="34" charset="0"/>
              </a:rPr>
              <a:t> con </a:t>
            </a:r>
            <a:r>
              <a:rPr lang="en-US" sz="3600" b="1" kern="0" dirty="0" err="1">
                <a:solidFill>
                  <a:srgbClr val="C00000"/>
                </a:solidFill>
                <a:latin typeface="Arial"/>
                <a:cs typeface="Arial" pitchFamily="34" charset="0"/>
              </a:rPr>
              <a:t>diễn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kịch</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giữa</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nhà</a:t>
            </a:r>
            <a:endParaRPr lang="en-US" sz="3600" b="1" kern="0" dirty="0">
              <a:solidFill>
                <a:srgbClr val="C00000"/>
              </a:solidFill>
              <a:latin typeface="Arial"/>
              <a:cs typeface="Arial" pitchFamily="34" charset="0"/>
            </a:endParaRPr>
          </a:p>
        </p:txBody>
      </p:sp>
      <p:sp>
        <p:nvSpPr>
          <p:cNvPr id="5" name="Rectangle 4"/>
          <p:cNvSpPr/>
          <p:nvPr/>
        </p:nvSpPr>
        <p:spPr>
          <a:xfrm>
            <a:off x="304800" y="6029325"/>
            <a:ext cx="8839200" cy="647700"/>
          </a:xfrm>
          <a:prstGeom prst="rect">
            <a:avLst/>
          </a:prstGeom>
        </p:spPr>
        <p:txBody>
          <a:bodyPr>
            <a:spAutoFit/>
          </a:bodyPr>
          <a:lstStyle/>
          <a:p>
            <a:pPr marL="228600" indent="-228600" algn="ctr">
              <a:defRPr/>
            </a:pPr>
            <a:r>
              <a:rPr lang="en-US" sz="3600" b="1" kern="0" dirty="0" err="1">
                <a:solidFill>
                  <a:srgbClr val="C00000"/>
                </a:solidFill>
                <a:latin typeface="Arial"/>
                <a:cs typeface="Arial" pitchFamily="34" charset="0"/>
              </a:rPr>
              <a:t>Mẹ</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là</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đất</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nước</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tháng</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ngày</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của</a:t>
            </a:r>
            <a:r>
              <a:rPr lang="en-US" sz="3600" b="1" kern="0" dirty="0">
                <a:solidFill>
                  <a:srgbClr val="C00000"/>
                </a:solidFill>
                <a:latin typeface="Arial"/>
                <a:cs typeface="Arial" pitchFamily="34" charset="0"/>
              </a:rPr>
              <a:t> con… </a:t>
            </a:r>
          </a:p>
        </p:txBody>
      </p:sp>
      <p:sp>
        <p:nvSpPr>
          <p:cNvPr id="6" name="Rectangle 5"/>
          <p:cNvSpPr/>
          <p:nvPr/>
        </p:nvSpPr>
        <p:spPr>
          <a:xfrm>
            <a:off x="0" y="0"/>
            <a:ext cx="9144000" cy="708025"/>
          </a:xfrm>
          <a:prstGeom prst="rect">
            <a:avLst/>
          </a:prstGeom>
        </p:spPr>
        <p:txBody>
          <a:bodyPr>
            <a:spAutoFit/>
          </a:bodyPr>
          <a:lstStyle/>
          <a:p>
            <a:pPr indent="228600" algn="just">
              <a:defRPr/>
            </a:pPr>
            <a:r>
              <a:rPr lang="en-US" sz="6000" b="1" kern="0" baseline="-25000" dirty="0" err="1">
                <a:latin typeface="Arial"/>
                <a:cs typeface="Arial" pitchFamily="34" charset="0"/>
              </a:rPr>
              <a:t>Bạn</a:t>
            </a:r>
            <a:r>
              <a:rPr lang="en-US" sz="6000" b="1" kern="0" baseline="-25000" dirty="0">
                <a:latin typeface="Arial"/>
                <a:cs typeface="Arial" pitchFamily="34" charset="0"/>
              </a:rPr>
              <a:t> </a:t>
            </a:r>
            <a:r>
              <a:rPr lang="en-US" sz="6000" b="1" kern="0" baseline="-25000" dirty="0" err="1">
                <a:latin typeface="Arial"/>
                <a:cs typeface="Arial" pitchFamily="34" charset="0"/>
              </a:rPr>
              <a:t>nhỏ</a:t>
            </a:r>
            <a:r>
              <a:rPr lang="en-US" sz="6000" b="1" kern="0" baseline="-25000" dirty="0">
                <a:latin typeface="Arial"/>
                <a:cs typeface="Arial" pitchFamily="34" charset="0"/>
              </a:rPr>
              <a:t> </a:t>
            </a:r>
            <a:r>
              <a:rPr lang="en-US" sz="6000" b="1" kern="0" baseline="-25000" dirty="0" err="1">
                <a:latin typeface="Arial"/>
                <a:cs typeface="Arial" pitchFamily="34" charset="0"/>
              </a:rPr>
              <a:t>mong</a:t>
            </a:r>
            <a:r>
              <a:rPr lang="en-US" sz="6000" b="1" kern="0" baseline="-25000" dirty="0">
                <a:latin typeface="Arial"/>
                <a:cs typeface="Arial" pitchFamily="34" charset="0"/>
              </a:rPr>
              <a:t> </a:t>
            </a:r>
            <a:r>
              <a:rPr lang="en-US" sz="6000" b="1" kern="0" baseline="-25000" dirty="0" err="1">
                <a:latin typeface="Arial"/>
                <a:cs typeface="Arial" pitchFamily="34" charset="0"/>
              </a:rPr>
              <a:t>mẹ</a:t>
            </a:r>
            <a:r>
              <a:rPr lang="en-US" sz="6000" b="1" kern="0" baseline="-25000" dirty="0">
                <a:latin typeface="Arial"/>
                <a:cs typeface="Arial" pitchFamily="34" charset="0"/>
              </a:rPr>
              <a:t> </a:t>
            </a:r>
            <a:r>
              <a:rPr lang="en-US" sz="6000" b="1" kern="0" baseline="-25000" dirty="0" err="1">
                <a:latin typeface="Arial"/>
                <a:cs typeface="Arial" pitchFamily="34" charset="0"/>
              </a:rPr>
              <a:t>mau</a:t>
            </a:r>
            <a:r>
              <a:rPr lang="en-US" sz="6000" b="1" kern="0" baseline="-25000" dirty="0">
                <a:latin typeface="Arial"/>
                <a:cs typeface="Arial" pitchFamily="34" charset="0"/>
              </a:rPr>
              <a:t> </a:t>
            </a:r>
            <a:r>
              <a:rPr lang="en-US" sz="6000" b="1" kern="0" baseline="-25000" dirty="0" err="1">
                <a:latin typeface="Arial"/>
                <a:cs typeface="Arial" pitchFamily="34" charset="0"/>
              </a:rPr>
              <a:t>khỏi</a:t>
            </a:r>
            <a:r>
              <a:rPr lang="en-US" sz="6000" b="1" kern="0" baseline="-25000" dirty="0">
                <a:latin typeface="Arial"/>
                <a:cs typeface="Arial" pitchFamily="34" charset="0"/>
              </a:rPr>
              <a:t> </a:t>
            </a:r>
            <a:r>
              <a:rPr lang="en-US" sz="6000" b="1" kern="0" baseline="-25000" dirty="0" err="1">
                <a:latin typeface="Arial"/>
                <a:cs typeface="Arial" pitchFamily="34" charset="0"/>
              </a:rPr>
              <a:t>bệnh</a:t>
            </a:r>
            <a:r>
              <a:rPr lang="en-US" sz="6000" b="1" kern="0" baseline="-25000" dirty="0">
                <a:latin typeface="Arial"/>
                <a:cs typeface="Arial" pitchFamily="34" charset="0"/>
              </a:rPr>
              <a:t>: </a:t>
            </a:r>
          </a:p>
        </p:txBody>
      </p:sp>
      <p:sp>
        <p:nvSpPr>
          <p:cNvPr id="7" name="Rectangle 6"/>
          <p:cNvSpPr/>
          <p:nvPr/>
        </p:nvSpPr>
        <p:spPr>
          <a:xfrm>
            <a:off x="0" y="1968500"/>
            <a:ext cx="9144000" cy="1200150"/>
          </a:xfrm>
          <a:prstGeom prst="rect">
            <a:avLst/>
          </a:prstGeom>
        </p:spPr>
        <p:txBody>
          <a:bodyPr>
            <a:spAutoFit/>
          </a:bodyPr>
          <a:lstStyle/>
          <a:p>
            <a:pPr indent="228600" algn="just">
              <a:defRPr/>
            </a:pPr>
            <a:r>
              <a:rPr lang="en-US" sz="3600" b="1" kern="0" dirty="0" err="1">
                <a:latin typeface="Arial"/>
                <a:cs typeface="Arial" pitchFamily="34" charset="0"/>
              </a:rPr>
              <a:t>Bạn</a:t>
            </a:r>
            <a:r>
              <a:rPr lang="en-US" sz="3600" b="1" kern="0" dirty="0">
                <a:latin typeface="Arial"/>
                <a:cs typeface="Arial" pitchFamily="34" charset="0"/>
              </a:rPr>
              <a:t> </a:t>
            </a:r>
            <a:r>
              <a:rPr lang="en-US" sz="3600" b="1" kern="0" dirty="0" err="1">
                <a:latin typeface="Arial"/>
                <a:cs typeface="Arial" pitchFamily="34" charset="0"/>
              </a:rPr>
              <a:t>nhỏ</a:t>
            </a:r>
            <a:r>
              <a:rPr lang="en-US" sz="3600" b="1" kern="0" dirty="0">
                <a:latin typeface="Arial"/>
                <a:cs typeface="Arial" pitchFamily="34" charset="0"/>
              </a:rPr>
              <a:t> </a:t>
            </a:r>
            <a:r>
              <a:rPr lang="en-US" sz="3600" b="1" kern="0" dirty="0" err="1">
                <a:latin typeface="Arial"/>
                <a:cs typeface="Arial" pitchFamily="34" charset="0"/>
              </a:rPr>
              <a:t>không</a:t>
            </a:r>
            <a:r>
              <a:rPr lang="en-US" sz="3600" b="1" kern="0" dirty="0">
                <a:latin typeface="Arial"/>
                <a:cs typeface="Arial" pitchFamily="34" charset="0"/>
              </a:rPr>
              <a:t> </a:t>
            </a:r>
            <a:r>
              <a:rPr lang="en-US" sz="3600" b="1" kern="0" dirty="0" err="1">
                <a:latin typeface="Arial"/>
                <a:cs typeface="Arial" pitchFamily="34" charset="0"/>
              </a:rPr>
              <a:t>quản</a:t>
            </a:r>
            <a:r>
              <a:rPr lang="en-US" sz="3600" b="1" kern="0" dirty="0">
                <a:latin typeface="Arial"/>
                <a:cs typeface="Arial" pitchFamily="34" charset="0"/>
              </a:rPr>
              <a:t> </a:t>
            </a:r>
            <a:r>
              <a:rPr lang="en-US" sz="3600" b="1" kern="0" dirty="0" err="1">
                <a:latin typeface="Arial"/>
                <a:cs typeface="Arial" pitchFamily="34" charset="0"/>
              </a:rPr>
              <a:t>ngại</a:t>
            </a:r>
            <a:r>
              <a:rPr lang="en-US" sz="3600" b="1" kern="0" dirty="0">
                <a:latin typeface="Arial"/>
                <a:cs typeface="Arial" pitchFamily="34" charset="0"/>
              </a:rPr>
              <a:t>, </a:t>
            </a:r>
            <a:r>
              <a:rPr lang="en-US" sz="3600" b="1" kern="0" dirty="0" err="1">
                <a:latin typeface="Arial"/>
                <a:cs typeface="Arial" pitchFamily="34" charset="0"/>
              </a:rPr>
              <a:t>làm</a:t>
            </a:r>
            <a:r>
              <a:rPr lang="en-US" sz="3600" b="1" kern="0" dirty="0">
                <a:latin typeface="Arial"/>
                <a:cs typeface="Arial" pitchFamily="34" charset="0"/>
              </a:rPr>
              <a:t> </a:t>
            </a:r>
            <a:r>
              <a:rPr lang="en-US" sz="3600" b="1" kern="0" dirty="0" err="1">
                <a:latin typeface="Arial"/>
                <a:cs typeface="Arial" pitchFamily="34" charset="0"/>
              </a:rPr>
              <a:t>mọi</a:t>
            </a:r>
            <a:r>
              <a:rPr lang="en-US" sz="3600" b="1" kern="0" dirty="0">
                <a:latin typeface="Arial"/>
                <a:cs typeface="Arial" pitchFamily="34" charset="0"/>
              </a:rPr>
              <a:t> </a:t>
            </a:r>
            <a:r>
              <a:rPr lang="en-US" sz="3600" b="1" kern="0" dirty="0" err="1">
                <a:latin typeface="Arial"/>
                <a:cs typeface="Arial" pitchFamily="34" charset="0"/>
              </a:rPr>
              <a:t>việc</a:t>
            </a:r>
            <a:r>
              <a:rPr lang="en-US" sz="3600" b="1" kern="0" dirty="0">
                <a:latin typeface="Arial"/>
                <a:cs typeface="Arial" pitchFamily="34" charset="0"/>
              </a:rPr>
              <a:t> </a:t>
            </a:r>
            <a:r>
              <a:rPr lang="en-US" sz="3600" b="1" kern="0" dirty="0" err="1">
                <a:latin typeface="Arial"/>
                <a:cs typeface="Arial" pitchFamily="34" charset="0"/>
              </a:rPr>
              <a:t>để</a:t>
            </a:r>
            <a:r>
              <a:rPr lang="en-US" sz="3600" b="1" kern="0" dirty="0">
                <a:latin typeface="Arial"/>
                <a:cs typeface="Arial" pitchFamily="34" charset="0"/>
              </a:rPr>
              <a:t> </a:t>
            </a:r>
            <a:r>
              <a:rPr lang="en-US" sz="3600" b="1" kern="0" dirty="0" err="1">
                <a:latin typeface="Arial"/>
                <a:cs typeface="Arial" pitchFamily="34" charset="0"/>
              </a:rPr>
              <a:t>mẹ</a:t>
            </a:r>
            <a:r>
              <a:rPr lang="en-US" sz="3600" b="1" kern="0" dirty="0">
                <a:latin typeface="Arial"/>
                <a:cs typeface="Arial" pitchFamily="34" charset="0"/>
              </a:rPr>
              <a:t> </a:t>
            </a:r>
            <a:r>
              <a:rPr lang="en-US" sz="3600" b="1" kern="0" dirty="0" err="1">
                <a:latin typeface="Arial"/>
                <a:cs typeface="Arial" pitchFamily="34" charset="0"/>
              </a:rPr>
              <a:t>vui</a:t>
            </a:r>
            <a:r>
              <a:rPr lang="en-US" sz="3600" b="1" kern="0" dirty="0">
                <a:latin typeface="Arial"/>
                <a:cs typeface="Arial" pitchFamily="34" charset="0"/>
              </a:rPr>
              <a:t>:</a:t>
            </a:r>
          </a:p>
        </p:txBody>
      </p:sp>
      <p:sp>
        <p:nvSpPr>
          <p:cNvPr id="8" name="Rectangle 7"/>
          <p:cNvSpPr/>
          <p:nvPr/>
        </p:nvSpPr>
        <p:spPr>
          <a:xfrm>
            <a:off x="0" y="4743450"/>
            <a:ext cx="9144000" cy="1200150"/>
          </a:xfrm>
          <a:prstGeom prst="rect">
            <a:avLst/>
          </a:prstGeom>
        </p:spPr>
        <p:txBody>
          <a:bodyPr>
            <a:spAutoFit/>
          </a:bodyPr>
          <a:lstStyle/>
          <a:p>
            <a:pPr marL="228600" indent="-228600" algn="just">
              <a:defRPr/>
            </a:pPr>
            <a:r>
              <a:rPr lang="en-US" sz="3600" b="1" kern="0" dirty="0" err="1">
                <a:latin typeface="Arial"/>
                <a:cs typeface="Arial" pitchFamily="34" charset="0"/>
              </a:rPr>
              <a:t>Bạn</a:t>
            </a:r>
            <a:r>
              <a:rPr lang="en-US" sz="3600" b="1" kern="0" dirty="0">
                <a:latin typeface="Arial"/>
                <a:cs typeface="Arial" pitchFamily="34" charset="0"/>
              </a:rPr>
              <a:t> </a:t>
            </a:r>
            <a:r>
              <a:rPr lang="en-US" sz="3600" b="1" kern="0" dirty="0" err="1">
                <a:latin typeface="Arial"/>
                <a:cs typeface="Arial" pitchFamily="34" charset="0"/>
              </a:rPr>
              <a:t>nhỏ</a:t>
            </a:r>
            <a:r>
              <a:rPr lang="en-US" sz="3600" b="1" kern="0" dirty="0">
                <a:latin typeface="Arial"/>
                <a:cs typeface="Arial" pitchFamily="34" charset="0"/>
              </a:rPr>
              <a:t> </a:t>
            </a:r>
            <a:r>
              <a:rPr lang="en-US" sz="3600" b="1" kern="0" dirty="0" err="1">
                <a:latin typeface="Arial"/>
                <a:cs typeface="Arial" pitchFamily="34" charset="0"/>
              </a:rPr>
              <a:t>thấy</a:t>
            </a:r>
            <a:r>
              <a:rPr lang="en-US" sz="3600" b="1" kern="0" dirty="0">
                <a:latin typeface="Arial"/>
                <a:cs typeface="Arial" pitchFamily="34" charset="0"/>
              </a:rPr>
              <a:t> </a:t>
            </a:r>
            <a:r>
              <a:rPr lang="en-US" sz="3600" b="1" kern="0" dirty="0" err="1">
                <a:latin typeface="Arial"/>
                <a:cs typeface="Arial" pitchFamily="34" charset="0"/>
              </a:rPr>
              <a:t>mẹ</a:t>
            </a:r>
            <a:r>
              <a:rPr lang="en-US" sz="3600" b="1" kern="0" dirty="0">
                <a:latin typeface="Arial"/>
                <a:cs typeface="Arial" pitchFamily="34" charset="0"/>
              </a:rPr>
              <a:t> </a:t>
            </a:r>
            <a:r>
              <a:rPr lang="en-US" sz="3600" b="1" kern="0" dirty="0" err="1">
                <a:latin typeface="Arial"/>
                <a:cs typeface="Arial" pitchFamily="34" charset="0"/>
              </a:rPr>
              <a:t>là</a:t>
            </a:r>
            <a:r>
              <a:rPr lang="en-US" sz="3600" b="1" kern="0" dirty="0">
                <a:latin typeface="Arial"/>
                <a:cs typeface="Arial" pitchFamily="34" charset="0"/>
              </a:rPr>
              <a:t> </a:t>
            </a:r>
            <a:r>
              <a:rPr lang="en-US" sz="3600" b="1" kern="0" dirty="0" err="1">
                <a:latin typeface="Arial"/>
                <a:cs typeface="Arial" pitchFamily="34" charset="0"/>
              </a:rPr>
              <a:t>người</a:t>
            </a:r>
            <a:r>
              <a:rPr lang="en-US" sz="3600" b="1" kern="0" dirty="0">
                <a:latin typeface="Arial"/>
                <a:cs typeface="Arial" pitchFamily="34" charset="0"/>
              </a:rPr>
              <a:t> </a:t>
            </a:r>
            <a:r>
              <a:rPr lang="en-US" sz="3600" b="1" kern="0" dirty="0" err="1">
                <a:latin typeface="Arial"/>
                <a:cs typeface="Arial" pitchFamily="34" charset="0"/>
              </a:rPr>
              <a:t>có</a:t>
            </a:r>
            <a:r>
              <a:rPr lang="en-US" sz="3600" b="1" kern="0" dirty="0">
                <a:latin typeface="Arial"/>
                <a:cs typeface="Arial" pitchFamily="34" charset="0"/>
              </a:rPr>
              <a:t> ý </a:t>
            </a:r>
            <a:r>
              <a:rPr lang="en-US" sz="3600" b="1" kern="0" dirty="0" err="1">
                <a:latin typeface="Arial"/>
                <a:cs typeface="Arial" pitchFamily="34" charset="0"/>
              </a:rPr>
              <a:t>nghĩa</a:t>
            </a:r>
            <a:r>
              <a:rPr lang="en-US" sz="3600" b="1" kern="0" dirty="0">
                <a:latin typeface="Arial"/>
                <a:cs typeface="Arial" pitchFamily="34" charset="0"/>
              </a:rPr>
              <a:t> to </a:t>
            </a:r>
            <a:r>
              <a:rPr lang="en-US" sz="3600" b="1" kern="0" dirty="0" err="1">
                <a:latin typeface="Arial"/>
                <a:cs typeface="Arial" pitchFamily="34" charset="0"/>
              </a:rPr>
              <a:t>lớn</a:t>
            </a:r>
            <a:r>
              <a:rPr lang="en-US" sz="3600" b="1" kern="0" dirty="0">
                <a:latin typeface="Arial"/>
                <a:cs typeface="Arial" pitchFamily="34" charset="0"/>
              </a:rPr>
              <a:t> </a:t>
            </a:r>
            <a:r>
              <a:rPr lang="en-US" sz="3600" b="1" kern="0" dirty="0" err="1">
                <a:latin typeface="Arial"/>
                <a:cs typeface="Arial" pitchFamily="34" charset="0"/>
              </a:rPr>
              <a:t>đối</a:t>
            </a:r>
            <a:r>
              <a:rPr lang="en-US" sz="3600" b="1" kern="0" dirty="0">
                <a:latin typeface="Arial"/>
                <a:cs typeface="Arial" pitchFamily="34" charset="0"/>
              </a:rPr>
              <a:t> </a:t>
            </a:r>
            <a:r>
              <a:rPr lang="en-US" sz="3600" b="1" kern="0" dirty="0" err="1">
                <a:latin typeface="Arial"/>
                <a:cs typeface="Arial" pitchFamily="34" charset="0"/>
              </a:rPr>
              <a:t>với</a:t>
            </a:r>
            <a:r>
              <a:rPr lang="en-US" sz="3600" b="1" kern="0" dirty="0">
                <a:latin typeface="Arial"/>
                <a:cs typeface="Arial" pitchFamily="34" charset="0"/>
              </a:rPr>
              <a:t> </a:t>
            </a:r>
            <a:r>
              <a:rPr lang="en-US" sz="3600" b="1" kern="0" dirty="0" err="1">
                <a:latin typeface="Arial"/>
                <a:cs typeface="Arial" pitchFamily="34" charset="0"/>
              </a:rPr>
              <a:t>mình</a:t>
            </a:r>
            <a:r>
              <a:rPr lang="en-US" sz="3600" b="1" kern="0" dirty="0">
                <a:latin typeface="Arial"/>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ox(in)">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idx="4294967295"/>
          </p:nvPr>
        </p:nvSpPr>
        <p:spPr>
          <a:xfrm>
            <a:off x="685800" y="685800"/>
            <a:ext cx="8077200" cy="1600200"/>
          </a:xfrm>
        </p:spPr>
        <p:txBody>
          <a:bodyPr lIns="0" rIns="0" bIns="0" anchor="b"/>
          <a:lstStyle/>
          <a:p>
            <a:pPr algn="just" eaLnBrk="1" hangingPunct="1"/>
            <a:r>
              <a:rPr lang="en-US" sz="4000" b="1">
                <a:solidFill>
                  <a:srgbClr val="0000FF"/>
                </a:solidFill>
                <a:cs typeface="Arial" charset="0"/>
              </a:rPr>
              <a:t>  Bài thơ thể hiện tình cảm của bạn nhỏ đối với mẹ như thế nào?</a:t>
            </a:r>
            <a:endParaRPr lang="vi-VN" sz="4000" b="1">
              <a:solidFill>
                <a:srgbClr val="0000FF"/>
              </a:solidFill>
              <a:cs typeface="Arial"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04800" y="1306513"/>
            <a:ext cx="8458200" cy="3786187"/>
          </a:xfrm>
          <a:prstGeom prst="rect">
            <a:avLst/>
          </a:prstGeom>
          <a:noFill/>
          <a:ln w="9525">
            <a:noFill/>
            <a:miter lim="800000"/>
            <a:headEnd/>
            <a:tailEnd/>
          </a:ln>
        </p:spPr>
        <p:txBody>
          <a:bodyPr>
            <a:spAutoFit/>
          </a:bodyPr>
          <a:lstStyle/>
          <a:p>
            <a:pPr>
              <a:spcBef>
                <a:spcPct val="50000"/>
              </a:spcBef>
            </a:pPr>
            <a:r>
              <a:rPr lang="en-US" sz="4800">
                <a:cs typeface="Times New Roman" pitchFamily="18" charset="0"/>
              </a:rPr>
              <a:t>     </a:t>
            </a:r>
            <a:r>
              <a:rPr lang="en-US" sz="4800" b="1">
                <a:cs typeface="Times New Roman" pitchFamily="18" charset="0"/>
              </a:rPr>
              <a:t>Bài thơ thể hiện tình cảm yêu thương sâu sắc và tấm lòng hiếu thảo biết ơn của bạn nhỏ với người mẹ bị ốm. </a:t>
            </a:r>
          </a:p>
        </p:txBody>
      </p:sp>
      <p:sp>
        <p:nvSpPr>
          <p:cNvPr id="21507" name="WordArt 3"/>
          <p:cNvSpPr>
            <a:spLocks noChangeArrowheads="1" noChangeShapeType="1" noTextEdit="1"/>
          </p:cNvSpPr>
          <p:nvPr/>
        </p:nvSpPr>
        <p:spPr bwMode="auto">
          <a:xfrm>
            <a:off x="1600200" y="228600"/>
            <a:ext cx="5715000" cy="1047750"/>
          </a:xfrm>
          <a:prstGeom prst="rect">
            <a:avLst/>
          </a:prstGeom>
        </p:spPr>
        <p:txBody>
          <a:bodyPr wrap="none" fromWordArt="1">
            <a:prstTxWarp prst="textPlain">
              <a:avLst>
                <a:gd name="adj" fmla="val 50000"/>
              </a:avLst>
            </a:prstTxWarp>
          </a:bodyPr>
          <a:lstStyle/>
          <a:p>
            <a:pPr algn="ctr"/>
            <a:r>
              <a:rPr lang="en-US" sz="3600" kern="10">
                <a:ln w="9525">
                  <a:solidFill>
                    <a:srgbClr val="CC99FF"/>
                  </a:solidFill>
                  <a:round/>
                  <a:headEnd/>
                  <a:tailEnd/>
                </a:ln>
                <a:solidFill>
                  <a:srgbClr val="FF0000"/>
                </a:solidFill>
                <a:effectLst>
                  <a:outerShdw dist="45791" dir="2021404" algn="ctr" rotWithShape="0">
                    <a:srgbClr val="B2B2B2">
                      <a:alpha val="79999"/>
                    </a:srgbClr>
                  </a:outerShdw>
                </a:effectLst>
                <a:latin typeface="Arial"/>
                <a:cs typeface="Arial"/>
              </a:rPr>
              <a:t>Nội dung bài</a:t>
            </a:r>
          </a:p>
        </p:txBody>
      </p:sp>
      <p:sp>
        <p:nvSpPr>
          <p:cNvPr id="24580" name="Rectangle 4"/>
          <p:cNvSpPr>
            <a:spLocks noChangeArrowheads="1"/>
          </p:cNvSpPr>
          <p:nvPr/>
        </p:nvSpPr>
        <p:spPr bwMode="auto">
          <a:xfrm>
            <a:off x="0" y="0"/>
            <a:ext cx="9144000" cy="6858000"/>
          </a:xfrm>
          <a:prstGeom prst="rect">
            <a:avLst/>
          </a:prstGeom>
          <a:noFill/>
          <a:ln w="57150" cmpd="thinThick">
            <a:solidFill>
              <a:srgbClr val="00FF00"/>
            </a:solidFill>
            <a:miter lim="800000"/>
            <a:headEnd/>
            <a:tailEnd/>
          </a:ln>
        </p:spPr>
        <p:txBody>
          <a:bodyPr wrap="none" anchor="ctr"/>
          <a:lstStyle/>
          <a:p>
            <a:endParaRPr lang="en-US" sz="200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downLeft)">
                                      <p:cBhvr>
                                        <p:cTn id="7" dur="1000"/>
                                        <p:tgtEl>
                                          <p:spTgt spid="21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dissolve">
                                      <p:cBhvr>
                                        <p:cTn id="12"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304800" y="419100"/>
            <a:ext cx="8610600" cy="5448300"/>
          </a:xfrm>
          <a:prstGeom prst="flowChartAlternateProcess">
            <a:avLst/>
          </a:prstGeom>
          <a:solidFill>
            <a:srgbClr val="FFCCFF">
              <a:alpha val="84000"/>
            </a:srgbClr>
          </a:solidFill>
          <a:ln w="9525">
            <a:solidFill>
              <a:srgbClr val="FFCCFF"/>
            </a:solidFill>
            <a:miter lim="800000"/>
            <a:headEnd/>
            <a:tailEnd/>
          </a:ln>
          <a:effectLst/>
        </p:spPr>
        <p:txBody>
          <a:bodyPr wrap="none" anchor="ctr">
            <a:prstTxWarp prst="textChevronInverted">
              <a:avLst/>
            </a:prstTxWarp>
          </a:bodyPr>
          <a:lstStyle/>
          <a:p>
            <a:pPr algn="ctr">
              <a:defRPr/>
            </a:pPr>
            <a:r>
              <a:rPr lang="en-US" sz="6600" b="1">
                <a:ln>
                  <a:solidFill>
                    <a:schemeClr val="tx1"/>
                  </a:solidFill>
                </a:ln>
                <a:latin typeface="Arial"/>
              </a:rPr>
              <a:t>LUYỆN  ĐỌC DIỄN CẢM </a:t>
            </a:r>
            <a:endParaRPr lang="en-US" sz="6600" b="1" dirty="0">
              <a:ln>
                <a:solidFill>
                  <a:schemeClr val="tx1"/>
                </a:solidFill>
              </a:ln>
              <a:latin typeface="Aria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626" name="Picture 2" descr="http://blogs.davenportlibrary.com/kids/wp-content/readbug.jpg"/>
          <p:cNvPicPr>
            <a:picLocks noChangeAspect="1" noChangeArrowheads="1"/>
          </p:cNvPicPr>
          <p:nvPr/>
        </p:nvPicPr>
        <p:blipFill>
          <a:blip r:embed="rId3"/>
          <a:srcRect l="2760" r="1990" b="3874"/>
          <a:stretch>
            <a:fillRect/>
          </a:stretch>
        </p:blipFill>
        <p:spPr bwMode="auto">
          <a:xfrm>
            <a:off x="3556000" y="4989513"/>
            <a:ext cx="3759200" cy="1868487"/>
          </a:xfrm>
          <a:prstGeom prst="rect">
            <a:avLst/>
          </a:prstGeom>
          <a:noFill/>
          <a:ln w="9525">
            <a:noFill/>
            <a:miter lim="800000"/>
            <a:headEnd/>
            <a:tailEnd/>
          </a:ln>
        </p:spPr>
      </p:pic>
      <p:sp>
        <p:nvSpPr>
          <p:cNvPr id="15" name="TextBox 14"/>
          <p:cNvSpPr txBox="1">
            <a:spLocks noChangeArrowheads="1"/>
          </p:cNvSpPr>
          <p:nvPr/>
        </p:nvSpPr>
        <p:spPr bwMode="auto">
          <a:xfrm>
            <a:off x="0" y="-4763"/>
            <a:ext cx="9372600" cy="7478713"/>
          </a:xfrm>
          <a:prstGeom prst="rect">
            <a:avLst/>
          </a:prstGeom>
          <a:solidFill>
            <a:schemeClr val="tx2"/>
          </a:solidFill>
          <a:ln w="9525">
            <a:noFill/>
            <a:miter lim="800000"/>
            <a:headEnd/>
            <a:tailEnd/>
          </a:ln>
        </p:spPr>
        <p:txBody>
          <a:bodyPr>
            <a:spAutoFit/>
          </a:bodyPr>
          <a:lstStyle/>
          <a:p>
            <a:pPr algn="ctr"/>
            <a:r>
              <a:rPr lang="en-US" sz="4000" b="1" i="1">
                <a:solidFill>
                  <a:srgbClr val="FFFF00"/>
                </a:solidFill>
                <a:cs typeface="Times New Roman" pitchFamily="18" charset="0"/>
              </a:rPr>
              <a:t>Sáng nay trời đổ mưa rào </a:t>
            </a:r>
          </a:p>
          <a:p>
            <a:r>
              <a:rPr lang="en-US" sz="4000" b="1" i="1">
                <a:solidFill>
                  <a:srgbClr val="FFFF00"/>
                </a:solidFill>
                <a:cs typeface="Times New Roman" pitchFamily="18" charset="0"/>
              </a:rPr>
              <a:t> Nắng trong trái chín ngọt ngào bay hương</a:t>
            </a:r>
          </a:p>
          <a:p>
            <a:pPr algn="ctr"/>
            <a:r>
              <a:rPr lang="en-US" sz="4000" b="1" i="1">
                <a:solidFill>
                  <a:srgbClr val="FFFF00"/>
                </a:solidFill>
                <a:cs typeface="Times New Roman" pitchFamily="18" charset="0"/>
              </a:rPr>
              <a:t>Cả đời đi gió đi sương</a:t>
            </a:r>
          </a:p>
          <a:p>
            <a:r>
              <a:rPr lang="en-US" sz="4000" b="1" i="1">
                <a:solidFill>
                  <a:srgbClr val="FFFF00"/>
                </a:solidFill>
                <a:cs typeface="Times New Roman" pitchFamily="18" charset="0"/>
              </a:rPr>
              <a:t> Bây giờ mẹ lại lần giường tập đi</a:t>
            </a:r>
          </a:p>
          <a:p>
            <a:endParaRPr lang="en-US" sz="4000" b="1" i="1">
              <a:solidFill>
                <a:srgbClr val="FFFF00"/>
              </a:solidFill>
              <a:cs typeface="Times New Roman" pitchFamily="18" charset="0"/>
            </a:endParaRPr>
          </a:p>
          <a:p>
            <a:pPr algn="ctr"/>
            <a:r>
              <a:rPr lang="en-US" sz="4000" b="1" i="1">
                <a:solidFill>
                  <a:srgbClr val="FFFF00"/>
                </a:solidFill>
                <a:cs typeface="Times New Roman" pitchFamily="18" charset="0"/>
              </a:rPr>
              <a:t>Mẹ vui con có quản gì</a:t>
            </a:r>
          </a:p>
          <a:p>
            <a:r>
              <a:rPr lang="en-US" sz="4000" b="1" i="1">
                <a:solidFill>
                  <a:srgbClr val="FFFF00"/>
                </a:solidFill>
                <a:cs typeface="Times New Roman" pitchFamily="18" charset="0"/>
              </a:rPr>
              <a:t> Ngâm thơ, kể chuyện rồi thì múa ca</a:t>
            </a:r>
          </a:p>
          <a:p>
            <a:pPr algn="ctr"/>
            <a:r>
              <a:rPr lang="en-US" sz="4000" b="1" i="1">
                <a:solidFill>
                  <a:srgbClr val="FFFF00"/>
                </a:solidFill>
                <a:cs typeface="Times New Roman" pitchFamily="18" charset="0"/>
              </a:rPr>
              <a:t>Rồi con diễn kịch giữa nhà</a:t>
            </a:r>
          </a:p>
          <a:p>
            <a:r>
              <a:rPr lang="en-US" sz="4000" b="1" i="1">
                <a:solidFill>
                  <a:srgbClr val="FFFF00"/>
                </a:solidFill>
                <a:cs typeface="Times New Roman" pitchFamily="18" charset="0"/>
              </a:rPr>
              <a:t> Một mình con sắm cả ba vai chèo.</a:t>
            </a:r>
          </a:p>
          <a:p>
            <a:endParaRPr lang="en-US" sz="4000" b="1" i="1">
              <a:solidFill>
                <a:srgbClr val="FFFF00"/>
              </a:solidFill>
              <a:cs typeface="Times New Roman" pitchFamily="18" charset="0"/>
            </a:endParaRPr>
          </a:p>
          <a:p>
            <a:endParaRPr lang="en-US" sz="4000" b="1" i="1">
              <a:solidFill>
                <a:srgbClr val="FFFF00"/>
              </a:solidFill>
              <a:cs typeface="Times New Roman" pitchFamily="18" charset="0"/>
            </a:endParaRPr>
          </a:p>
        </p:txBody>
      </p:sp>
      <p:cxnSp>
        <p:nvCxnSpPr>
          <p:cNvPr id="22" name="Straight Connector 21"/>
          <p:cNvCxnSpPr/>
          <p:nvPr/>
        </p:nvCxnSpPr>
        <p:spPr>
          <a:xfrm rot="5400000">
            <a:off x="4800600" y="1524000"/>
            <a:ext cx="533400" cy="228600"/>
          </a:xfrm>
          <a:prstGeom prst="line">
            <a:avLst/>
          </a:prstGeom>
          <a:ln w="57150">
            <a:solidFill>
              <a:srgbClr val="FF00FF"/>
            </a:solidFill>
          </a:ln>
        </p:spPr>
        <p:style>
          <a:lnRef idx="1">
            <a:schemeClr val="accent1"/>
          </a:lnRef>
          <a:fillRef idx="0">
            <a:schemeClr val="accent1"/>
          </a:fillRef>
          <a:effectRef idx="0">
            <a:schemeClr val="accent1"/>
          </a:effectRef>
          <a:fontRef idx="minor">
            <a:schemeClr val="tx1"/>
          </a:fontRef>
        </p:style>
      </p:cxnSp>
      <p:sp>
        <p:nvSpPr>
          <p:cNvPr id="24" name="Rectangle 23"/>
          <p:cNvSpPr>
            <a:spLocks noChangeArrowheads="1"/>
          </p:cNvSpPr>
          <p:nvPr/>
        </p:nvSpPr>
        <p:spPr bwMode="auto">
          <a:xfrm>
            <a:off x="4597400" y="609600"/>
            <a:ext cx="2801938"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ngọt ngào </a:t>
            </a:r>
            <a:endParaRPr lang="en-US" sz="4000">
              <a:solidFill>
                <a:srgbClr val="FF00FF"/>
              </a:solidFill>
              <a:cs typeface="Arial" charset="0"/>
            </a:endParaRPr>
          </a:p>
        </p:txBody>
      </p:sp>
      <p:sp>
        <p:nvSpPr>
          <p:cNvPr id="25" name="Rectangle 24"/>
          <p:cNvSpPr>
            <a:spLocks noChangeArrowheads="1"/>
          </p:cNvSpPr>
          <p:nvPr/>
        </p:nvSpPr>
        <p:spPr bwMode="auto">
          <a:xfrm>
            <a:off x="3263900" y="1828800"/>
            <a:ext cx="2859088"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lần giường</a:t>
            </a:r>
            <a:endParaRPr lang="en-US" sz="4000">
              <a:solidFill>
                <a:srgbClr val="FF00FF"/>
              </a:solidFill>
              <a:cs typeface="Arial" charset="0"/>
            </a:endParaRPr>
          </a:p>
        </p:txBody>
      </p:sp>
      <p:sp>
        <p:nvSpPr>
          <p:cNvPr id="26" name="Rectangle 25"/>
          <p:cNvSpPr>
            <a:spLocks noChangeArrowheads="1"/>
          </p:cNvSpPr>
          <p:nvPr/>
        </p:nvSpPr>
        <p:spPr bwMode="auto">
          <a:xfrm>
            <a:off x="127000" y="3632200"/>
            <a:ext cx="258127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Ngâm thơ</a:t>
            </a:r>
            <a:endParaRPr lang="en-US" sz="4000">
              <a:solidFill>
                <a:srgbClr val="FF00FF"/>
              </a:solidFill>
              <a:cs typeface="Arial" charset="0"/>
            </a:endParaRPr>
          </a:p>
        </p:txBody>
      </p:sp>
      <p:sp>
        <p:nvSpPr>
          <p:cNvPr id="27" name="Rectangle 26"/>
          <p:cNvSpPr>
            <a:spLocks noChangeArrowheads="1"/>
          </p:cNvSpPr>
          <p:nvPr/>
        </p:nvSpPr>
        <p:spPr bwMode="auto">
          <a:xfrm>
            <a:off x="2463800" y="3657600"/>
            <a:ext cx="2692400"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kể chuyện</a:t>
            </a:r>
            <a:endParaRPr lang="en-US" sz="4000">
              <a:solidFill>
                <a:srgbClr val="FF00FF"/>
              </a:solidFill>
              <a:cs typeface="Arial" charset="0"/>
            </a:endParaRPr>
          </a:p>
        </p:txBody>
      </p:sp>
      <p:sp>
        <p:nvSpPr>
          <p:cNvPr id="28" name="Rectangle 27"/>
          <p:cNvSpPr>
            <a:spLocks noChangeArrowheads="1"/>
          </p:cNvSpPr>
          <p:nvPr/>
        </p:nvSpPr>
        <p:spPr bwMode="auto">
          <a:xfrm>
            <a:off x="6134100" y="3632200"/>
            <a:ext cx="195262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múa ca</a:t>
            </a:r>
            <a:endParaRPr lang="en-US" sz="4000">
              <a:solidFill>
                <a:srgbClr val="FF00FF"/>
              </a:solidFill>
              <a:cs typeface="Arial" charset="0"/>
            </a:endParaRPr>
          </a:p>
        </p:txBody>
      </p:sp>
      <p:sp>
        <p:nvSpPr>
          <p:cNvPr id="29" name="Rectangle 28"/>
          <p:cNvSpPr>
            <a:spLocks noChangeArrowheads="1"/>
          </p:cNvSpPr>
          <p:nvPr/>
        </p:nvSpPr>
        <p:spPr bwMode="auto">
          <a:xfrm>
            <a:off x="3479800" y="4267200"/>
            <a:ext cx="2406650"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diễn kịch</a:t>
            </a:r>
            <a:endParaRPr lang="en-US" sz="4000">
              <a:solidFill>
                <a:srgbClr val="FF00FF"/>
              </a:solidFill>
              <a:cs typeface="Arial" charset="0"/>
            </a:endParaRPr>
          </a:p>
        </p:txBody>
      </p:sp>
      <p:sp>
        <p:nvSpPr>
          <p:cNvPr id="30" name="Rectangle 29"/>
          <p:cNvSpPr>
            <a:spLocks noChangeArrowheads="1"/>
          </p:cNvSpPr>
          <p:nvPr/>
        </p:nvSpPr>
        <p:spPr bwMode="auto">
          <a:xfrm>
            <a:off x="4191000" y="4851400"/>
            <a:ext cx="149542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cả ba</a:t>
            </a:r>
            <a:endParaRPr lang="en-US" sz="4000">
              <a:solidFill>
                <a:srgbClr val="FF00FF"/>
              </a:solidFill>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500"/>
                                        <p:tgtEl>
                                          <p:spTgt spid="15"/>
                                        </p:tgtEl>
                                      </p:cBhvr>
                                    </p:animEffect>
                                  </p:childTnLst>
                                </p:cTn>
                              </p:par>
                              <p:par>
                                <p:cTn id="8" presetID="18" presetClass="entr" presetSubtype="12"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trips(downLeft)">
                                      <p:cBhvr>
                                        <p:cTn id="10" dur="500"/>
                                        <p:tgtEl>
                                          <p:spTgt spid="2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box(in)">
                                      <p:cBhvr>
                                        <p:cTn id="13" dur="500"/>
                                        <p:tgtEl>
                                          <p:spTgt spid="24"/>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box(in)">
                                      <p:cBhvr>
                                        <p:cTn id="16" dur="500"/>
                                        <p:tgtEl>
                                          <p:spTgt spid="25"/>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box(in)">
                                      <p:cBhvr>
                                        <p:cTn id="19" dur="500"/>
                                        <p:tgtEl>
                                          <p:spTgt spid="26"/>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ox(in)">
                                      <p:cBhvr>
                                        <p:cTn id="22" dur="500"/>
                                        <p:tgtEl>
                                          <p:spTgt spid="27"/>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box(in)">
                                      <p:cBhvr>
                                        <p:cTn id="25" dur="500"/>
                                        <p:tgtEl>
                                          <p:spTgt spid="28"/>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ox(in)">
                                      <p:cBhvr>
                                        <p:cTn id="28" dur="500"/>
                                        <p:tgtEl>
                                          <p:spTgt spid="29"/>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box(in)">
                                      <p:cBhvr>
                                        <p:cTn id="3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4" grpId="0"/>
      <p:bldP spid="25" grpId="0"/>
      <p:bldP spid="26" grpId="0"/>
      <p:bldP spid="27" grpId="0"/>
      <p:bldP spid="28" grpId="0"/>
      <p:bldP spid="29" grpId="0"/>
      <p:bldP spid="3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685800" y="1676400"/>
            <a:ext cx="7696200" cy="2286000"/>
          </a:xfrm>
          <a:prstGeom prst="rect">
            <a:avLst/>
          </a:prstGeom>
        </p:spPr>
        <p:txBody>
          <a:bodyPr spcFirstLastPara="1" wrap="none" fromWordArt="1">
            <a:prstTxWarp prst="textArchUp">
              <a:avLst>
                <a:gd name="adj" fmla="val 10800004"/>
              </a:avLst>
            </a:prstTxWarp>
          </a:bodyPr>
          <a:lstStyle/>
          <a:p>
            <a:pPr algn="ctr"/>
            <a:r>
              <a:rPr lang="vi-VN" sz="3600" kern="10" spc="-360">
                <a:ln w="12700">
                  <a:solidFill>
                    <a:srgbClr val="000099"/>
                  </a:solidFill>
                  <a:round/>
                  <a:headEnd/>
                  <a:tailEnd/>
                </a:ln>
                <a:solidFill>
                  <a:srgbClr val="33CCFF"/>
                </a:solidFill>
                <a:latin typeface="Arial"/>
                <a:cs typeface="Arial"/>
              </a:rPr>
              <a:t>Học thuộc lòng bài thơ</a:t>
            </a:r>
            <a:endParaRPr lang="en-US" sz="3600" kern="10" spc="-360">
              <a:ln w="12700">
                <a:solidFill>
                  <a:srgbClr val="000099"/>
                </a:solidFill>
                <a:round/>
                <a:headEnd/>
                <a:tailEnd/>
              </a:ln>
              <a:solidFill>
                <a:srgbClr val="33CCFF"/>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0" descr="h"/>
          <p:cNvPicPr>
            <a:picLocks noChangeAspect="1" noChangeArrowheads="1" noCrop="1"/>
          </p:cNvPicPr>
          <p:nvPr/>
        </p:nvPicPr>
        <p:blipFill>
          <a:blip r:embed="rId2"/>
          <a:srcRect/>
          <a:stretch>
            <a:fillRect/>
          </a:stretch>
        </p:blipFill>
        <p:spPr bwMode="auto">
          <a:xfrm>
            <a:off x="1524000" y="609600"/>
            <a:ext cx="990600" cy="1181100"/>
          </a:xfrm>
          <a:prstGeom prst="rect">
            <a:avLst/>
          </a:prstGeom>
          <a:noFill/>
          <a:ln w="9525">
            <a:noFill/>
            <a:miter lim="800000"/>
            <a:headEnd/>
            <a:tailEnd/>
          </a:ln>
        </p:spPr>
      </p:pic>
      <p:pic>
        <p:nvPicPr>
          <p:cNvPr id="28675" name="Picture 13" descr="i"/>
          <p:cNvPicPr>
            <a:picLocks noChangeAspect="1" noChangeArrowheads="1" noCrop="1"/>
          </p:cNvPicPr>
          <p:nvPr/>
        </p:nvPicPr>
        <p:blipFill>
          <a:blip r:embed="rId3"/>
          <a:srcRect/>
          <a:stretch>
            <a:fillRect/>
          </a:stretch>
        </p:blipFill>
        <p:spPr bwMode="auto">
          <a:xfrm>
            <a:off x="3429000" y="381000"/>
            <a:ext cx="457200" cy="1333500"/>
          </a:xfrm>
          <a:prstGeom prst="rect">
            <a:avLst/>
          </a:prstGeom>
          <a:noFill/>
          <a:ln w="9525">
            <a:noFill/>
            <a:miter lim="800000"/>
            <a:headEnd/>
            <a:tailEnd/>
          </a:ln>
        </p:spPr>
      </p:pic>
      <p:pic>
        <p:nvPicPr>
          <p:cNvPr id="28676" name="Picture 16" descr="o"/>
          <p:cNvPicPr>
            <a:picLocks noChangeAspect="1" noChangeArrowheads="1" noCrop="1"/>
          </p:cNvPicPr>
          <p:nvPr/>
        </p:nvPicPr>
        <p:blipFill>
          <a:blip r:embed="rId4"/>
          <a:srcRect/>
          <a:stretch>
            <a:fillRect/>
          </a:stretch>
        </p:blipFill>
        <p:spPr bwMode="auto">
          <a:xfrm>
            <a:off x="2514600" y="533400"/>
            <a:ext cx="914400" cy="1257300"/>
          </a:xfrm>
          <a:prstGeom prst="rect">
            <a:avLst/>
          </a:prstGeom>
          <a:noFill/>
          <a:ln w="9525">
            <a:noFill/>
            <a:miter lim="800000"/>
            <a:headEnd/>
            <a:tailEnd/>
          </a:ln>
        </p:spPr>
      </p:pic>
      <p:pic>
        <p:nvPicPr>
          <p:cNvPr id="28677" name="Picture 17" descr="t"/>
          <p:cNvPicPr>
            <a:picLocks noChangeAspect="1" noChangeArrowheads="1" noCrop="1"/>
          </p:cNvPicPr>
          <p:nvPr/>
        </p:nvPicPr>
        <p:blipFill>
          <a:blip r:embed="rId5"/>
          <a:srcRect/>
          <a:stretch>
            <a:fillRect/>
          </a:stretch>
        </p:blipFill>
        <p:spPr bwMode="auto">
          <a:xfrm>
            <a:off x="4419600" y="609600"/>
            <a:ext cx="685800" cy="1143000"/>
          </a:xfrm>
          <a:prstGeom prst="rect">
            <a:avLst/>
          </a:prstGeom>
          <a:noFill/>
          <a:ln w="9525">
            <a:noFill/>
            <a:miter lim="800000"/>
            <a:headEnd/>
            <a:tailEnd/>
          </a:ln>
        </p:spPr>
      </p:pic>
      <p:pic>
        <p:nvPicPr>
          <p:cNvPr id="28678" name="Picture 20" descr="h"/>
          <p:cNvPicPr>
            <a:picLocks noChangeAspect="1" noChangeArrowheads="1" noCrop="1"/>
          </p:cNvPicPr>
          <p:nvPr/>
        </p:nvPicPr>
        <p:blipFill>
          <a:blip r:embed="rId2"/>
          <a:srcRect/>
          <a:stretch>
            <a:fillRect/>
          </a:stretch>
        </p:blipFill>
        <p:spPr bwMode="auto">
          <a:xfrm>
            <a:off x="5029200" y="609600"/>
            <a:ext cx="838200" cy="1181100"/>
          </a:xfrm>
          <a:prstGeom prst="rect">
            <a:avLst/>
          </a:prstGeom>
          <a:noFill/>
          <a:ln w="9525">
            <a:noFill/>
            <a:miter lim="800000"/>
            <a:headEnd/>
            <a:tailEnd/>
          </a:ln>
        </p:spPr>
      </p:pic>
      <p:pic>
        <p:nvPicPr>
          <p:cNvPr id="28679" name="Picture 21" descr="i"/>
          <p:cNvPicPr>
            <a:picLocks noChangeAspect="1" noChangeArrowheads="1" noCrop="1"/>
          </p:cNvPicPr>
          <p:nvPr/>
        </p:nvPicPr>
        <p:blipFill>
          <a:blip r:embed="rId3"/>
          <a:srcRect/>
          <a:stretch>
            <a:fillRect/>
          </a:stretch>
        </p:blipFill>
        <p:spPr bwMode="auto">
          <a:xfrm>
            <a:off x="5943600" y="457200"/>
            <a:ext cx="457200" cy="1257300"/>
          </a:xfrm>
          <a:prstGeom prst="rect">
            <a:avLst/>
          </a:prstGeom>
          <a:noFill/>
          <a:ln w="9525">
            <a:noFill/>
            <a:miter lim="800000"/>
            <a:headEnd/>
            <a:tailEnd/>
          </a:ln>
        </p:spPr>
      </p:pic>
      <p:pic>
        <p:nvPicPr>
          <p:cNvPr id="28680" name="Picture 25" descr="v"/>
          <p:cNvPicPr>
            <a:picLocks noChangeAspect="1" noChangeArrowheads="1" noCrop="1"/>
          </p:cNvPicPr>
          <p:nvPr/>
        </p:nvPicPr>
        <p:blipFill>
          <a:blip r:embed="rId6"/>
          <a:srcRect/>
          <a:stretch>
            <a:fillRect/>
          </a:stretch>
        </p:blipFill>
        <p:spPr bwMode="auto">
          <a:xfrm rot="10800000">
            <a:off x="2590800" y="304800"/>
            <a:ext cx="755650" cy="433388"/>
          </a:xfrm>
          <a:prstGeom prst="rect">
            <a:avLst/>
          </a:prstGeom>
          <a:noFill/>
          <a:ln w="9525">
            <a:noFill/>
            <a:miter lim="800000"/>
            <a:headEnd/>
            <a:tailEnd/>
          </a:ln>
        </p:spPr>
      </p:pic>
      <p:pic>
        <p:nvPicPr>
          <p:cNvPr id="28681" name="Picture 24" descr="o"/>
          <p:cNvPicPr>
            <a:picLocks noChangeAspect="1" noChangeArrowheads="1" noCrop="1"/>
          </p:cNvPicPr>
          <p:nvPr/>
        </p:nvPicPr>
        <p:blipFill>
          <a:blip r:embed="rId7"/>
          <a:srcRect/>
          <a:stretch>
            <a:fillRect/>
          </a:stretch>
        </p:blipFill>
        <p:spPr bwMode="auto">
          <a:xfrm>
            <a:off x="6019800" y="228600"/>
            <a:ext cx="304800" cy="279400"/>
          </a:xfrm>
          <a:prstGeom prst="rect">
            <a:avLst/>
          </a:prstGeom>
          <a:noFill/>
          <a:ln w="9525">
            <a:noFill/>
            <a:miter lim="800000"/>
            <a:headEnd/>
            <a:tailEnd/>
          </a:ln>
        </p:spPr>
      </p:pic>
      <p:pic>
        <p:nvPicPr>
          <p:cNvPr id="28682" name="Picture 48" descr="trophy1"/>
          <p:cNvPicPr>
            <a:picLocks noGrp="1" noChangeAspect="1" noChangeArrowheads="1" noCrop="1"/>
          </p:cNvPicPr>
          <p:nvPr/>
        </p:nvPicPr>
        <p:blipFill>
          <a:blip r:embed="rId8"/>
          <a:srcRect/>
          <a:stretch>
            <a:fillRect/>
          </a:stretch>
        </p:blipFill>
        <p:spPr bwMode="auto">
          <a:xfrm>
            <a:off x="3454400" y="4743450"/>
            <a:ext cx="2032000" cy="1276350"/>
          </a:xfrm>
          <a:prstGeom prst="rect">
            <a:avLst/>
          </a:prstGeom>
          <a:noFill/>
          <a:ln w="9525">
            <a:noFill/>
            <a:miter lim="800000"/>
            <a:headEnd/>
            <a:tailEnd/>
          </a:ln>
        </p:spPr>
      </p:pic>
      <p:pic>
        <p:nvPicPr>
          <p:cNvPr id="28683" name="Picture 22" descr="o"/>
          <p:cNvPicPr>
            <a:picLocks noChangeAspect="1" noChangeArrowheads="1" noCrop="1"/>
          </p:cNvPicPr>
          <p:nvPr/>
        </p:nvPicPr>
        <p:blipFill>
          <a:blip r:embed="rId7"/>
          <a:srcRect/>
          <a:stretch>
            <a:fillRect/>
          </a:stretch>
        </p:blipFill>
        <p:spPr bwMode="auto">
          <a:xfrm>
            <a:off x="2743200" y="1752600"/>
            <a:ext cx="304800" cy="279400"/>
          </a:xfrm>
          <a:prstGeom prst="rect">
            <a:avLst/>
          </a:prstGeom>
          <a:noFill/>
          <a:ln w="9525">
            <a:noFill/>
            <a:miter lim="800000"/>
            <a:headEnd/>
            <a:tailEnd/>
          </a:ln>
        </p:spPr>
      </p:pic>
      <p:pic>
        <p:nvPicPr>
          <p:cNvPr id="28684" name="Picture 42" descr="Bellcoll"/>
          <p:cNvPicPr>
            <a:picLocks noChangeAspect="1" noChangeArrowheads="1" noCrop="1"/>
          </p:cNvPicPr>
          <p:nvPr/>
        </p:nvPicPr>
        <p:blipFill>
          <a:blip r:embed="rId9"/>
          <a:srcRect/>
          <a:stretch>
            <a:fillRect/>
          </a:stretch>
        </p:blipFill>
        <p:spPr bwMode="auto">
          <a:xfrm>
            <a:off x="0" y="0"/>
            <a:ext cx="1066800" cy="1371600"/>
          </a:xfrm>
          <a:prstGeom prst="rect">
            <a:avLst/>
          </a:prstGeom>
          <a:noFill/>
          <a:ln w="9525">
            <a:noFill/>
            <a:miter lim="800000"/>
            <a:headEnd/>
            <a:tailEnd/>
          </a:ln>
        </p:spPr>
      </p:pic>
      <p:pic>
        <p:nvPicPr>
          <p:cNvPr id="28685" name="Picture 43" descr="Bellcoll"/>
          <p:cNvPicPr>
            <a:picLocks noChangeAspect="1" noChangeArrowheads="1" noCrop="1"/>
          </p:cNvPicPr>
          <p:nvPr/>
        </p:nvPicPr>
        <p:blipFill>
          <a:blip r:embed="rId9"/>
          <a:srcRect/>
          <a:stretch>
            <a:fillRect/>
          </a:stretch>
        </p:blipFill>
        <p:spPr bwMode="auto">
          <a:xfrm>
            <a:off x="7848600" y="0"/>
            <a:ext cx="1066800" cy="1371600"/>
          </a:xfrm>
          <a:prstGeom prst="rect">
            <a:avLst/>
          </a:prstGeom>
          <a:noFill/>
          <a:ln w="9525">
            <a:noFill/>
            <a:miter lim="800000"/>
            <a:headEnd/>
            <a:tailEnd/>
          </a:ln>
        </p:spPr>
      </p:pic>
      <p:pic>
        <p:nvPicPr>
          <p:cNvPr id="28686" name="Picture 46" descr="flower2DivWHT[1]"/>
          <p:cNvPicPr>
            <a:picLocks noChangeAspect="1" noChangeArrowheads="1" noCrop="1"/>
          </p:cNvPicPr>
          <p:nvPr/>
        </p:nvPicPr>
        <p:blipFill>
          <a:blip r:embed="rId10"/>
          <a:srcRect/>
          <a:stretch>
            <a:fillRect/>
          </a:stretch>
        </p:blipFill>
        <p:spPr bwMode="auto">
          <a:xfrm rot="10800000">
            <a:off x="0" y="6096000"/>
            <a:ext cx="9144000" cy="762000"/>
          </a:xfrm>
          <a:prstGeom prst="rect">
            <a:avLst/>
          </a:prstGeom>
          <a:noFill/>
          <a:ln w="9525">
            <a:noFill/>
            <a:miter lim="800000"/>
            <a:headEnd/>
            <a:tailEnd/>
          </a:ln>
        </p:spPr>
      </p:pic>
      <p:sp>
        <p:nvSpPr>
          <p:cNvPr id="28687" name="WordArt 5"/>
          <p:cNvSpPr>
            <a:spLocks noChangeArrowheads="1" noChangeShapeType="1" noTextEdit="1"/>
          </p:cNvSpPr>
          <p:nvPr/>
        </p:nvSpPr>
        <p:spPr bwMode="auto">
          <a:xfrm>
            <a:off x="609600" y="1981200"/>
            <a:ext cx="8001000" cy="2495550"/>
          </a:xfrm>
          <a:prstGeom prst="rect">
            <a:avLst/>
          </a:prstGeom>
        </p:spPr>
        <p:txBody>
          <a:bodyPr wrap="none" fromWordArt="1">
            <a:prstTxWarp prst="textPlain">
              <a:avLst>
                <a:gd name="adj" fmla="val 50000"/>
              </a:avLst>
            </a:prstTxWarp>
          </a:bodyPr>
          <a:lstStyle/>
          <a:p>
            <a:pPr algn="ctr"/>
            <a:r>
              <a:rPr lang="vi-VN"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rPr>
              <a:t>ĐỌC DIỄN CẢM</a:t>
            </a:r>
          </a:p>
          <a:p>
            <a:pPr algn="ctr"/>
            <a:r>
              <a:rPr lang="vi-VN"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rPr>
              <a:t>THUỘC LÒNG BÀI THƠ</a:t>
            </a:r>
            <a:endParaRPr lang="en-US"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04800" y="1306513"/>
            <a:ext cx="8458200" cy="3786187"/>
          </a:xfrm>
          <a:prstGeom prst="rect">
            <a:avLst/>
          </a:prstGeom>
          <a:noFill/>
          <a:ln w="9525">
            <a:noFill/>
            <a:miter lim="800000"/>
            <a:headEnd/>
            <a:tailEnd/>
          </a:ln>
        </p:spPr>
        <p:txBody>
          <a:bodyPr>
            <a:spAutoFit/>
          </a:bodyPr>
          <a:lstStyle/>
          <a:p>
            <a:pPr>
              <a:spcBef>
                <a:spcPct val="50000"/>
              </a:spcBef>
            </a:pPr>
            <a:r>
              <a:rPr lang="en-US" sz="4800">
                <a:cs typeface="Times New Roman" pitchFamily="18" charset="0"/>
              </a:rPr>
              <a:t>     </a:t>
            </a:r>
            <a:r>
              <a:rPr lang="en-US" sz="4800" b="1">
                <a:cs typeface="Times New Roman" pitchFamily="18" charset="0"/>
              </a:rPr>
              <a:t>Bài thơ thể hiện tình cảm yêu thương sâu sắc và tấm lòng hiếu thảo biết ơn của bạn nhỏ với người mẹ bị ốm. </a:t>
            </a:r>
          </a:p>
        </p:txBody>
      </p:sp>
      <p:sp>
        <p:nvSpPr>
          <p:cNvPr id="21507" name="WordArt 3"/>
          <p:cNvSpPr>
            <a:spLocks noChangeArrowheads="1" noChangeShapeType="1" noTextEdit="1"/>
          </p:cNvSpPr>
          <p:nvPr/>
        </p:nvSpPr>
        <p:spPr bwMode="auto">
          <a:xfrm>
            <a:off x="1600200" y="228600"/>
            <a:ext cx="5715000" cy="1047750"/>
          </a:xfrm>
          <a:prstGeom prst="rect">
            <a:avLst/>
          </a:prstGeom>
        </p:spPr>
        <p:txBody>
          <a:bodyPr wrap="none" fromWordArt="1">
            <a:prstTxWarp prst="textPlain">
              <a:avLst>
                <a:gd name="adj" fmla="val 50000"/>
              </a:avLst>
            </a:prstTxWarp>
          </a:bodyPr>
          <a:lstStyle/>
          <a:p>
            <a:pPr algn="ctr"/>
            <a:r>
              <a:rPr lang="en-US" sz="3600" kern="10">
                <a:ln w="9525">
                  <a:solidFill>
                    <a:srgbClr val="CC99FF"/>
                  </a:solidFill>
                  <a:round/>
                  <a:headEnd/>
                  <a:tailEnd/>
                </a:ln>
                <a:solidFill>
                  <a:srgbClr val="FF0000"/>
                </a:solidFill>
                <a:effectLst>
                  <a:outerShdw dist="45791" dir="2021404" algn="ctr" rotWithShape="0">
                    <a:srgbClr val="B2B2B2">
                      <a:alpha val="79999"/>
                    </a:srgbClr>
                  </a:outerShdw>
                </a:effectLst>
                <a:latin typeface="Arial"/>
                <a:cs typeface="Arial"/>
              </a:rPr>
              <a:t>Nội dung bài</a:t>
            </a:r>
          </a:p>
        </p:txBody>
      </p:sp>
      <p:sp>
        <p:nvSpPr>
          <p:cNvPr id="29700" name="Rectangle 4"/>
          <p:cNvSpPr>
            <a:spLocks noChangeArrowheads="1"/>
          </p:cNvSpPr>
          <p:nvPr/>
        </p:nvSpPr>
        <p:spPr bwMode="auto">
          <a:xfrm>
            <a:off x="0" y="0"/>
            <a:ext cx="9144000" cy="6858000"/>
          </a:xfrm>
          <a:prstGeom prst="rect">
            <a:avLst/>
          </a:prstGeom>
          <a:noFill/>
          <a:ln w="57150" cmpd="thinThick">
            <a:solidFill>
              <a:srgbClr val="00FF00"/>
            </a:solidFill>
            <a:miter lim="800000"/>
            <a:headEnd/>
            <a:tailEnd/>
          </a:ln>
        </p:spPr>
        <p:txBody>
          <a:bodyPr wrap="none" anchor="ctr"/>
          <a:lstStyle/>
          <a:p>
            <a:endParaRPr lang="en-US" sz="200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downLeft)">
                                      <p:cBhvr>
                                        <p:cTn id="7" dur="1000"/>
                                        <p:tgtEl>
                                          <p:spTgt spid="21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dissolve">
                                      <p:cBhvr>
                                        <p:cTn id="12"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5" descr="mẹ yêu của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30723" name="Oval 3"/>
          <p:cNvSpPr>
            <a:spLocks noChangeArrowheads="1"/>
          </p:cNvSpPr>
          <p:nvPr/>
        </p:nvSpPr>
        <p:spPr bwMode="auto">
          <a:xfrm>
            <a:off x="2590800" y="304800"/>
            <a:ext cx="4038600" cy="1524000"/>
          </a:xfrm>
          <a:prstGeom prst="ellipse">
            <a:avLst/>
          </a:prstGeom>
          <a:gradFill rotWithShape="1">
            <a:gsLst>
              <a:gs pos="0">
                <a:srgbClr val="FFEBFA"/>
              </a:gs>
              <a:gs pos="30000">
                <a:srgbClr val="C4D6EB"/>
              </a:gs>
              <a:gs pos="60001">
                <a:srgbClr val="85C2FF"/>
              </a:gs>
              <a:gs pos="100000">
                <a:srgbClr val="5E9EFF"/>
              </a:gs>
            </a:gsLst>
            <a:path path="shape">
              <a:fillToRect l="50000" t="50000" r="50000" b="50000"/>
            </a:path>
          </a:gradFill>
          <a:ln w="9525" algn="ctr">
            <a:noFill/>
            <a:round/>
            <a:headEnd/>
            <a:tailEnd/>
          </a:ln>
          <a:effectLst>
            <a:outerShdw dist="107763" dir="8100000" algn="ctr" rotWithShape="0">
              <a:srgbClr val="FF3737">
                <a:alpha val="50000"/>
              </a:srgbClr>
            </a:outerShdw>
          </a:effectLst>
        </p:spPr>
        <p:txBody>
          <a:bodyPr wrap="none" anchor="ctr"/>
          <a:lstStyle/>
          <a:p>
            <a:pPr algn="ctr">
              <a:defRPr/>
            </a:pPr>
            <a:r>
              <a:rPr lang="en-US" sz="4000" b="1">
                <a:solidFill>
                  <a:srgbClr val="FF0000"/>
                </a:solidFill>
                <a:cs typeface="Arial" charset="0"/>
              </a:rPr>
              <a:t>DẶN DÒ</a:t>
            </a:r>
          </a:p>
        </p:txBody>
      </p:sp>
      <p:pic>
        <p:nvPicPr>
          <p:cNvPr id="30724" name="Picture 2" descr="hinh"/>
          <p:cNvPicPr>
            <a:picLocks noChangeAspect="1" noChangeArrowheads="1" noCrop="1"/>
          </p:cNvPicPr>
          <p:nvPr/>
        </p:nvPicPr>
        <p:blipFill>
          <a:blip r:embed="rId4"/>
          <a:srcRect/>
          <a:stretch>
            <a:fillRect/>
          </a:stretch>
        </p:blipFill>
        <p:spPr bwMode="auto">
          <a:xfrm>
            <a:off x="-228600" y="1885950"/>
            <a:ext cx="9372600" cy="4667250"/>
          </a:xfrm>
          <a:prstGeom prst="rect">
            <a:avLst/>
          </a:prstGeom>
          <a:noFill/>
          <a:ln w="9525">
            <a:noFill/>
            <a:miter lim="800000"/>
            <a:headEnd/>
            <a:tailEnd/>
          </a:ln>
        </p:spPr>
      </p:pic>
      <p:sp>
        <p:nvSpPr>
          <p:cNvPr id="30725" name="Rectangle 5"/>
          <p:cNvSpPr>
            <a:spLocks noGrp="1" noChangeArrowheads="1"/>
          </p:cNvSpPr>
          <p:nvPr>
            <p:ph idx="4294967295"/>
          </p:nvPr>
        </p:nvSpPr>
        <p:spPr>
          <a:xfrm>
            <a:off x="1981200" y="2492375"/>
            <a:ext cx="5638800" cy="3241675"/>
          </a:xfrm>
        </p:spPr>
        <p:txBody>
          <a:bodyPr/>
          <a:lstStyle/>
          <a:p>
            <a:pPr marL="273050" indent="-273050" eaLnBrk="1" hangingPunct="1">
              <a:buFont typeface="Wingdings" pitchFamily="2" charset="2"/>
              <a:buNone/>
            </a:pPr>
            <a:r>
              <a:rPr lang="en-US" sz="4400" b="1">
                <a:cs typeface="Arial" charset="0"/>
              </a:rPr>
              <a:t>Học thuộc lòng bài thơ: Mẹ ốm</a:t>
            </a:r>
          </a:p>
          <a:p>
            <a:pPr marL="273050" indent="-273050" eaLnBrk="1" hangingPunct="1">
              <a:buFont typeface="Wingdings" pitchFamily="2" charset="2"/>
              <a:buNone/>
            </a:pPr>
            <a:r>
              <a:rPr lang="en-US" sz="4400" b="1">
                <a:cs typeface="Arial" charset="0"/>
              </a:rPr>
              <a:t>Chuẩn bị: Dế Mèn bênh vực kẻ yếu </a:t>
            </a:r>
            <a:r>
              <a:rPr lang="en-US" sz="3600" b="1">
                <a:cs typeface="Arial" charset="0"/>
              </a:rPr>
              <a:t>(ti</a:t>
            </a:r>
            <a:r>
              <a:rPr lang="en-US" sz="3600" b="1"/>
              <a:t>ếp theo</a:t>
            </a:r>
            <a:r>
              <a:rPr lang="en-US" sz="3600" b="1">
                <a:cs typeface="Arial" charset="0"/>
              </a:rPr>
              <a:t>)</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3"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5123" name="Text Box 25"/>
          <p:cNvSpPr txBox="1">
            <a:spLocks noChangeArrowheads="1"/>
          </p:cNvSpPr>
          <p:nvPr/>
        </p:nvSpPr>
        <p:spPr bwMode="auto">
          <a:xfrm>
            <a:off x="914400" y="0"/>
            <a:ext cx="6850063" cy="769938"/>
          </a:xfrm>
          <a:prstGeom prst="rect">
            <a:avLst/>
          </a:prstGeom>
          <a:noFill/>
          <a:ln w="9525">
            <a:noFill/>
            <a:miter lim="800000"/>
            <a:headEnd/>
            <a:tailEnd/>
          </a:ln>
        </p:spPr>
        <p:txBody>
          <a:bodyPr>
            <a:spAutoFit/>
          </a:bodyPr>
          <a:lstStyle/>
          <a:p>
            <a:pPr algn="ctr">
              <a:spcBef>
                <a:spcPct val="50000"/>
              </a:spcBef>
            </a:pPr>
            <a:r>
              <a:rPr lang="en-US" sz="4400" b="1">
                <a:cs typeface="Arial" charset="0"/>
              </a:rPr>
              <a:t>Bài thơ chia làm 7 khổ:</a:t>
            </a:r>
            <a:endParaRPr lang="vi-VN" sz="4400" b="1">
              <a:cs typeface="Arial" charset="0"/>
            </a:endParaRPr>
          </a:p>
        </p:txBody>
      </p:sp>
      <p:sp>
        <p:nvSpPr>
          <p:cNvPr id="5124" name="Text Box 25"/>
          <p:cNvSpPr txBox="1">
            <a:spLocks noChangeArrowheads="1"/>
          </p:cNvSpPr>
          <p:nvPr/>
        </p:nvSpPr>
        <p:spPr bwMode="auto">
          <a:xfrm>
            <a:off x="-338138" y="838200"/>
            <a:ext cx="7532688"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1: Một hôm…bấy nay.</a:t>
            </a:r>
            <a:endParaRPr lang="vi-VN" sz="4000" b="1">
              <a:cs typeface="Arial" charset="0"/>
            </a:endParaRPr>
          </a:p>
        </p:txBody>
      </p:sp>
      <p:sp>
        <p:nvSpPr>
          <p:cNvPr id="5125" name="Text Box 25"/>
          <p:cNvSpPr txBox="1">
            <a:spLocks noChangeArrowheads="1"/>
          </p:cNvSpPr>
          <p:nvPr/>
        </p:nvSpPr>
        <p:spPr bwMode="auto">
          <a:xfrm>
            <a:off x="63500" y="1676400"/>
            <a:ext cx="7673975"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2: Cánh màn….. chưa tan.</a:t>
            </a:r>
            <a:endParaRPr lang="vi-VN" sz="4000" b="1">
              <a:cs typeface="Arial" charset="0"/>
            </a:endParaRPr>
          </a:p>
        </p:txBody>
      </p:sp>
      <p:sp>
        <p:nvSpPr>
          <p:cNvPr id="5126" name="Text Box 25"/>
          <p:cNvSpPr txBox="1">
            <a:spLocks noChangeArrowheads="1"/>
          </p:cNvSpPr>
          <p:nvPr/>
        </p:nvSpPr>
        <p:spPr bwMode="auto">
          <a:xfrm>
            <a:off x="71438" y="2590800"/>
            <a:ext cx="9377362"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3: Khắp người…mang thuốc vào.</a:t>
            </a:r>
            <a:endParaRPr lang="vi-VN" sz="4000" b="1">
              <a:cs typeface="Arial" charset="0"/>
            </a:endParaRPr>
          </a:p>
        </p:txBody>
      </p:sp>
      <p:sp>
        <p:nvSpPr>
          <p:cNvPr id="5127" name="Text Box 25"/>
          <p:cNvSpPr txBox="1">
            <a:spLocks noChangeArrowheads="1"/>
          </p:cNvSpPr>
          <p:nvPr/>
        </p:nvSpPr>
        <p:spPr bwMode="auto">
          <a:xfrm>
            <a:off x="-76200" y="3429000"/>
            <a:ext cx="64706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4: Sáng nay…tập đi.</a:t>
            </a:r>
            <a:endParaRPr lang="vi-VN" sz="4000" b="1">
              <a:cs typeface="Arial" charset="0"/>
            </a:endParaRPr>
          </a:p>
        </p:txBody>
      </p:sp>
      <p:sp>
        <p:nvSpPr>
          <p:cNvPr id="5128" name="Text Box 25"/>
          <p:cNvSpPr txBox="1">
            <a:spLocks noChangeArrowheads="1"/>
          </p:cNvSpPr>
          <p:nvPr/>
        </p:nvSpPr>
        <p:spPr bwMode="auto">
          <a:xfrm>
            <a:off x="-685800" y="4244975"/>
            <a:ext cx="85788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5: Mẹ vui….ba vai chèo.</a:t>
            </a:r>
            <a:endParaRPr lang="vi-VN" sz="4000" b="1">
              <a:cs typeface="Arial" charset="0"/>
            </a:endParaRPr>
          </a:p>
        </p:txBody>
      </p:sp>
      <p:sp>
        <p:nvSpPr>
          <p:cNvPr id="5129" name="Text Box 25"/>
          <p:cNvSpPr txBox="1">
            <a:spLocks noChangeArrowheads="1"/>
          </p:cNvSpPr>
          <p:nvPr/>
        </p:nvSpPr>
        <p:spPr bwMode="auto">
          <a:xfrm>
            <a:off x="-1066800" y="5159375"/>
            <a:ext cx="8416925"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6: Vì con….ngủ say.</a:t>
            </a:r>
            <a:endParaRPr lang="vi-VN" sz="4000" b="1">
              <a:cs typeface="Arial" charset="0"/>
            </a:endParaRPr>
          </a:p>
        </p:txBody>
      </p:sp>
      <p:sp>
        <p:nvSpPr>
          <p:cNvPr id="5130" name="Text Box 25"/>
          <p:cNvSpPr txBox="1">
            <a:spLocks noChangeArrowheads="1"/>
          </p:cNvSpPr>
          <p:nvPr/>
        </p:nvSpPr>
        <p:spPr bwMode="auto">
          <a:xfrm>
            <a:off x="-603250" y="5997575"/>
            <a:ext cx="64706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7: Phần còn lại.</a:t>
            </a:r>
            <a:endParaRPr lang="vi-VN" sz="4000" b="1">
              <a:cs typeface="Arial"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066800" y="0"/>
            <a:ext cx="6629400" cy="1295400"/>
          </a:xfrm>
        </p:spPr>
        <p:txBody>
          <a:bodyPr lIns="0" rIns="0" bIns="0" anchor="b"/>
          <a:lstStyle/>
          <a:p>
            <a:pPr eaLnBrk="1" hangingPunct="1"/>
            <a:r>
              <a:rPr lang="en-US" sz="4000" b="1">
                <a:cs typeface="Arial" charset="0"/>
              </a:rPr>
              <a:t>Luyện đọc</a:t>
            </a:r>
          </a:p>
        </p:txBody>
      </p:sp>
      <p:sp>
        <p:nvSpPr>
          <p:cNvPr id="8" name="TextBox 7"/>
          <p:cNvSpPr txBox="1">
            <a:spLocks noChangeArrowheads="1"/>
          </p:cNvSpPr>
          <p:nvPr/>
        </p:nvSpPr>
        <p:spPr bwMode="auto">
          <a:xfrm>
            <a:off x="914400" y="1219200"/>
            <a:ext cx="6629400" cy="823913"/>
          </a:xfrm>
          <a:prstGeom prst="rect">
            <a:avLst/>
          </a:prstGeom>
          <a:noFill/>
          <a:ln w="9525">
            <a:noFill/>
            <a:miter lim="800000"/>
            <a:headEnd/>
            <a:tailEnd/>
          </a:ln>
        </p:spPr>
        <p:txBody>
          <a:bodyPr>
            <a:spAutoFit/>
          </a:bodyPr>
          <a:lstStyle/>
          <a:p>
            <a:r>
              <a:rPr lang="en-US" sz="4800" b="1">
                <a:cs typeface="Times New Roman" pitchFamily="18" charset="0"/>
              </a:rPr>
              <a:t>- Cánh màn</a:t>
            </a:r>
          </a:p>
        </p:txBody>
      </p:sp>
      <p:sp>
        <p:nvSpPr>
          <p:cNvPr id="9" name="Rectangle 8"/>
          <p:cNvSpPr>
            <a:spLocks noChangeArrowheads="1"/>
          </p:cNvSpPr>
          <p:nvPr/>
        </p:nvSpPr>
        <p:spPr bwMode="auto">
          <a:xfrm>
            <a:off x="3352800" y="1206500"/>
            <a:ext cx="2101850"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àn</a:t>
            </a:r>
            <a:endParaRPr lang="en-US" sz="4800" b="1">
              <a:solidFill>
                <a:srgbClr val="FF0000"/>
              </a:solidFill>
              <a:cs typeface="Arial" charset="0"/>
            </a:endParaRPr>
          </a:p>
        </p:txBody>
      </p:sp>
      <p:sp>
        <p:nvSpPr>
          <p:cNvPr id="10" name="TextBox 9"/>
          <p:cNvSpPr txBox="1">
            <a:spLocks noChangeArrowheads="1"/>
          </p:cNvSpPr>
          <p:nvPr/>
        </p:nvSpPr>
        <p:spPr bwMode="auto">
          <a:xfrm>
            <a:off x="914400" y="2590800"/>
            <a:ext cx="3352800" cy="823913"/>
          </a:xfrm>
          <a:prstGeom prst="rect">
            <a:avLst/>
          </a:prstGeom>
          <a:noFill/>
          <a:ln w="9525">
            <a:noFill/>
            <a:miter lim="800000"/>
            <a:headEnd/>
            <a:tailEnd/>
          </a:ln>
        </p:spPr>
        <p:txBody>
          <a:bodyPr>
            <a:spAutoFit/>
          </a:bodyPr>
          <a:lstStyle/>
          <a:p>
            <a:r>
              <a:rPr lang="en-US" sz="4800" b="1">
                <a:cs typeface="Times New Roman" pitchFamily="18" charset="0"/>
              </a:rPr>
              <a:t>- Đau buốt</a:t>
            </a:r>
          </a:p>
        </p:txBody>
      </p:sp>
      <p:sp>
        <p:nvSpPr>
          <p:cNvPr id="11" name="Rectangle 10"/>
          <p:cNvSpPr>
            <a:spLocks noChangeArrowheads="1"/>
          </p:cNvSpPr>
          <p:nvPr/>
        </p:nvSpPr>
        <p:spPr bwMode="auto">
          <a:xfrm>
            <a:off x="2844800" y="2565400"/>
            <a:ext cx="2659063"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uốt</a:t>
            </a:r>
            <a:endParaRPr lang="en-US" sz="4800" b="1">
              <a:solidFill>
                <a:srgbClr val="FF0000"/>
              </a:solidFill>
              <a:cs typeface="Arial" charset="0"/>
            </a:endParaRPr>
          </a:p>
        </p:txBody>
      </p:sp>
      <p:sp>
        <p:nvSpPr>
          <p:cNvPr id="12" name="TextBox 11"/>
          <p:cNvSpPr txBox="1">
            <a:spLocks noChangeArrowheads="1"/>
          </p:cNvSpPr>
          <p:nvPr/>
        </p:nvSpPr>
        <p:spPr bwMode="auto">
          <a:xfrm>
            <a:off x="914400" y="3763963"/>
            <a:ext cx="3429000" cy="823912"/>
          </a:xfrm>
          <a:prstGeom prst="rect">
            <a:avLst/>
          </a:prstGeom>
          <a:noFill/>
          <a:ln w="9525">
            <a:noFill/>
            <a:miter lim="800000"/>
            <a:headEnd/>
            <a:tailEnd/>
          </a:ln>
        </p:spPr>
        <p:txBody>
          <a:bodyPr>
            <a:spAutoFit/>
          </a:bodyPr>
          <a:lstStyle/>
          <a:p>
            <a:r>
              <a:rPr lang="en-US" sz="4800" b="1">
                <a:cs typeface="Times New Roman" pitchFamily="18" charset="0"/>
              </a:rPr>
              <a:t>- Nóng ran</a:t>
            </a:r>
          </a:p>
        </p:txBody>
      </p:sp>
      <p:sp>
        <p:nvSpPr>
          <p:cNvPr id="14" name="Rectangle 13"/>
          <p:cNvSpPr>
            <a:spLocks noChangeArrowheads="1"/>
          </p:cNvSpPr>
          <p:nvPr/>
        </p:nvSpPr>
        <p:spPr bwMode="auto">
          <a:xfrm>
            <a:off x="3048000" y="3733800"/>
            <a:ext cx="2101850"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an</a:t>
            </a:r>
            <a:endParaRPr lang="en-US" sz="4800" b="1">
              <a:solidFill>
                <a:srgbClr val="FF0000"/>
              </a:solidFill>
              <a:cs typeface="Arial" charset="0"/>
            </a:endParaRPr>
          </a:p>
        </p:txBody>
      </p:sp>
      <p:sp>
        <p:nvSpPr>
          <p:cNvPr id="15" name="TextBox 14"/>
          <p:cNvSpPr txBox="1">
            <a:spLocks noChangeArrowheads="1"/>
          </p:cNvSpPr>
          <p:nvPr/>
        </p:nvSpPr>
        <p:spPr bwMode="auto">
          <a:xfrm>
            <a:off x="990600" y="4983163"/>
            <a:ext cx="6629400" cy="823912"/>
          </a:xfrm>
          <a:prstGeom prst="rect">
            <a:avLst/>
          </a:prstGeom>
          <a:noFill/>
          <a:ln w="9525">
            <a:noFill/>
            <a:miter lim="800000"/>
            <a:headEnd/>
            <a:tailEnd/>
          </a:ln>
        </p:spPr>
        <p:txBody>
          <a:bodyPr>
            <a:spAutoFit/>
          </a:bodyPr>
          <a:lstStyle/>
          <a:p>
            <a:r>
              <a:rPr lang="en-US" sz="4800" b="1">
                <a:cs typeface="Times New Roman" pitchFamily="18" charset="0"/>
              </a:rPr>
              <a:t>- Ngọt ngào</a:t>
            </a:r>
          </a:p>
        </p:txBody>
      </p:sp>
      <p:sp>
        <p:nvSpPr>
          <p:cNvPr id="16" name="Rectangle 15"/>
          <p:cNvSpPr>
            <a:spLocks noChangeArrowheads="1"/>
          </p:cNvSpPr>
          <p:nvPr/>
        </p:nvSpPr>
        <p:spPr bwMode="auto">
          <a:xfrm>
            <a:off x="2082800" y="4953000"/>
            <a:ext cx="1728788"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ọt</a:t>
            </a:r>
            <a:endParaRPr lang="en-US" sz="4800" b="1">
              <a:solidFill>
                <a:srgbClr val="FF0000"/>
              </a:solidFill>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amond(in)">
                                      <p:cBhvr>
                                        <p:cTn id="12" dur="20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p:cTn id="32" dur="500" fill="hold"/>
                                        <p:tgtEl>
                                          <p:spTgt spid="14"/>
                                        </p:tgtEl>
                                        <p:attrNameLst>
                                          <p:attrName>ppt_w</p:attrName>
                                        </p:attrNameLst>
                                      </p:cBhvr>
                                      <p:tavLst>
                                        <p:tav tm="0">
                                          <p:val>
                                            <p:fltVal val="0"/>
                                          </p:val>
                                        </p:tav>
                                        <p:tav tm="100000">
                                          <p:val>
                                            <p:strVal val="#ppt_w"/>
                                          </p:val>
                                        </p:tav>
                                      </p:tavLst>
                                    </p:anim>
                                    <p:anim calcmode="lin" valueType="num">
                                      <p:cBhvr>
                                        <p:cTn id="33" dur="500" fill="hold"/>
                                        <p:tgtEl>
                                          <p:spTgt spid="14"/>
                                        </p:tgtEl>
                                        <p:attrNameLst>
                                          <p:attrName>ppt_h</p:attrName>
                                        </p:attrNameLst>
                                      </p:cBhvr>
                                      <p:tavLst>
                                        <p:tav tm="0">
                                          <p:val>
                                            <p:fltVal val="0"/>
                                          </p:val>
                                        </p:tav>
                                        <p:tav tm="100000">
                                          <p:val>
                                            <p:strVal val="#ppt_h"/>
                                          </p:val>
                                        </p:tav>
                                      </p:tavLst>
                                    </p:anim>
                                    <p:animEffect transition="in" filter="fade">
                                      <p:cBhvr>
                                        <p:cTn id="34" dur="500"/>
                                        <p:tgtEl>
                                          <p:spTgt spid="1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linds(horizontal)">
                                      <p:cBhvr>
                                        <p:cTn id="39" dur="500"/>
                                        <p:tgtEl>
                                          <p:spTgt spid="1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blinds(horizontal)">
                                      <p:cBhvr>
                                        <p:cTn id="4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1066800" y="-457200"/>
            <a:ext cx="6629400" cy="1295400"/>
          </a:xfrm>
        </p:spPr>
        <p:txBody>
          <a:bodyPr lIns="0" rIns="0" bIns="0" anchor="b"/>
          <a:lstStyle/>
          <a:p>
            <a:pPr eaLnBrk="1" hangingPunct="1"/>
            <a:r>
              <a:rPr lang="en-US" sz="4800" b="1" u="sng">
                <a:solidFill>
                  <a:schemeClr val="tx1"/>
                </a:solidFill>
                <a:cs typeface="Arial" charset="0"/>
              </a:rPr>
              <a:t>Luyện đọc câu</a:t>
            </a:r>
          </a:p>
        </p:txBody>
      </p:sp>
      <p:sp>
        <p:nvSpPr>
          <p:cNvPr id="7171" name="TextBox 5"/>
          <p:cNvSpPr txBox="1">
            <a:spLocks noChangeArrowheads="1"/>
          </p:cNvSpPr>
          <p:nvPr/>
        </p:nvSpPr>
        <p:spPr bwMode="auto">
          <a:xfrm>
            <a:off x="76200" y="1143000"/>
            <a:ext cx="9448800" cy="5632450"/>
          </a:xfrm>
          <a:prstGeom prst="rect">
            <a:avLst/>
          </a:prstGeom>
          <a:noFill/>
          <a:ln w="9525">
            <a:noFill/>
            <a:miter lim="800000"/>
            <a:headEnd/>
            <a:tailEnd/>
          </a:ln>
        </p:spPr>
        <p:txBody>
          <a:bodyPr>
            <a:spAutoFit/>
          </a:bodyPr>
          <a:lstStyle/>
          <a:p>
            <a:pPr algn="ctr"/>
            <a:r>
              <a:rPr lang="en-US" sz="3600" b="1">
                <a:solidFill>
                  <a:srgbClr val="000099"/>
                </a:solidFill>
                <a:cs typeface="Times New Roman" pitchFamily="18" charset="0"/>
              </a:rPr>
              <a:t>Lá trầu  khô giữa cơi trầu </a:t>
            </a:r>
          </a:p>
          <a:p>
            <a:r>
              <a:rPr lang="en-US" sz="3600" b="1">
                <a:solidFill>
                  <a:srgbClr val="000099"/>
                </a:solidFill>
                <a:cs typeface="Times New Roman" pitchFamily="18" charset="0"/>
              </a:rPr>
              <a:t>Truyện Kiều gấp lại trên đầu bấy nay </a:t>
            </a:r>
          </a:p>
          <a:p>
            <a:endParaRPr lang="en-US" sz="3600" b="1">
              <a:solidFill>
                <a:srgbClr val="000099"/>
              </a:solidFill>
              <a:cs typeface="Times New Roman" pitchFamily="18" charset="0"/>
            </a:endParaRPr>
          </a:p>
          <a:p>
            <a:pPr algn="ctr"/>
            <a:r>
              <a:rPr lang="en-US" sz="3600" b="1">
                <a:solidFill>
                  <a:srgbClr val="000099"/>
                </a:solidFill>
                <a:cs typeface="Times New Roman" pitchFamily="18" charset="0"/>
              </a:rPr>
              <a:t>Cánh màn  khép lỏng cả ngày</a:t>
            </a:r>
          </a:p>
          <a:p>
            <a:r>
              <a:rPr lang="en-US" sz="3600" b="1">
                <a:solidFill>
                  <a:srgbClr val="000099"/>
                </a:solidFill>
                <a:cs typeface="Times New Roman" pitchFamily="18" charset="0"/>
              </a:rPr>
              <a:t>Ruộng vườn vắng mẹ cuốc cày sớm trưa</a:t>
            </a:r>
          </a:p>
          <a:p>
            <a:endParaRPr lang="en-US" sz="3600" b="1">
              <a:solidFill>
                <a:srgbClr val="000099"/>
              </a:solidFill>
              <a:cs typeface="Times New Roman" pitchFamily="18" charset="0"/>
            </a:endParaRPr>
          </a:p>
          <a:p>
            <a:endParaRPr lang="en-US" sz="3600" b="1">
              <a:solidFill>
                <a:srgbClr val="000099"/>
              </a:solidFill>
              <a:cs typeface="Times New Roman" pitchFamily="18" charset="0"/>
            </a:endParaRPr>
          </a:p>
          <a:p>
            <a:pPr algn="ctr"/>
            <a:r>
              <a:rPr lang="en-US" sz="3600" b="1">
                <a:solidFill>
                  <a:srgbClr val="000099"/>
                </a:solidFill>
                <a:cs typeface="Times New Roman" pitchFamily="18" charset="0"/>
              </a:rPr>
              <a:t>Sáng nay trời đổ mưa rào</a:t>
            </a:r>
          </a:p>
          <a:p>
            <a:r>
              <a:rPr lang="en-US" sz="3600" b="1">
                <a:solidFill>
                  <a:srgbClr val="000099"/>
                </a:solidFill>
                <a:cs typeface="Times New Roman" pitchFamily="18" charset="0"/>
              </a:rPr>
              <a:t>Nắng rong trái chín ngọt ngào bay hương</a:t>
            </a:r>
          </a:p>
          <a:p>
            <a:endParaRPr lang="en-US" sz="3600" b="1">
              <a:solidFill>
                <a:srgbClr val="000099"/>
              </a:solidFill>
              <a:cs typeface="Times New Roman" pitchFamily="18" charset="0"/>
            </a:endParaRPr>
          </a:p>
        </p:txBody>
      </p:sp>
      <p:cxnSp>
        <p:nvCxnSpPr>
          <p:cNvPr id="8" name="Straight Connector 7"/>
          <p:cNvCxnSpPr/>
          <p:nvPr/>
        </p:nvCxnSpPr>
        <p:spPr>
          <a:xfrm rot="5400000">
            <a:off x="3467100" y="1333500"/>
            <a:ext cx="7620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781300" y="20955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771900" y="32385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05100" y="394335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29100" y="63627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5"/>
          <p:cNvSpPr>
            <a:spLocks noChangeArrowheads="1" noChangeShapeType="1" noTextEdit="1"/>
          </p:cNvSpPr>
          <p:nvPr/>
        </p:nvSpPr>
        <p:spPr bwMode="auto">
          <a:xfrm>
            <a:off x="609600" y="1600200"/>
            <a:ext cx="7924800" cy="3581400"/>
          </a:xfrm>
          <a:prstGeom prst="rect">
            <a:avLst/>
          </a:prstGeom>
        </p:spPr>
        <p:txBody>
          <a:bodyPr wrap="none" fromWordArt="1">
            <a:prstTxWarp prst="textPlain">
              <a:avLst>
                <a:gd name="adj" fmla="val 50000"/>
              </a:avLst>
            </a:prstTxWarp>
          </a:bodyPr>
          <a:lstStyle/>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LUYỆN ĐỌC</a:t>
            </a:r>
          </a:p>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Lượt 2</a:t>
            </a:r>
            <a:endPar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5"/>
          <p:cNvSpPr txBox="1">
            <a:spLocks noChangeArrowheads="1"/>
          </p:cNvSpPr>
          <p:nvPr/>
        </p:nvSpPr>
        <p:spPr bwMode="auto">
          <a:xfrm>
            <a:off x="1066800" y="2286000"/>
            <a:ext cx="6248400" cy="1569660"/>
          </a:xfrm>
          <a:prstGeom prst="rect">
            <a:avLst/>
          </a:prstGeom>
          <a:noFill/>
          <a:ln w="9525">
            <a:noFill/>
            <a:miter lim="800000"/>
            <a:headEnd/>
            <a:tailEnd/>
          </a:ln>
        </p:spPr>
        <p:txBody>
          <a:bodyPr spcFirstLastPara="1">
            <a:prstTxWarp prst="textArchUp">
              <a:avLst/>
            </a:prstTxWarp>
            <a:spAutoFit/>
          </a:bodyPr>
          <a:lstStyle/>
          <a:p>
            <a:pPr algn="ctr">
              <a:spcBef>
                <a:spcPct val="50000"/>
              </a:spcBef>
              <a:defRPr/>
            </a:pPr>
            <a:r>
              <a:rPr lang="en-US" sz="9600" b="1" dirty="0">
                <a:solidFill>
                  <a:srgbClr val="000099"/>
                </a:solidFill>
                <a:latin typeface="Arial"/>
                <a:cs typeface="Arial" pitchFamily="34" charset="0"/>
              </a:rPr>
              <a:t>TỪ NGỮ:</a:t>
            </a:r>
            <a:endParaRPr lang="vi-VN" sz="9600" b="1" dirty="0">
              <a:solidFill>
                <a:srgbClr val="000099"/>
              </a:solidFill>
              <a:latin typeface="Arial"/>
              <a:cs typeface="Arial"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mẹ con cánh cụt.jpg"/>
          <p:cNvPicPr>
            <a:picLocks noChangeAspect="1"/>
          </p:cNvPicPr>
          <p:nvPr/>
        </p:nvPicPr>
        <p:blipFill>
          <a:blip r:embed="rId2">
            <a:duotone>
              <a:schemeClr val="bg2">
                <a:shade val="45000"/>
                <a:satMod val="135000"/>
              </a:schemeClr>
              <a:prstClr val="white"/>
            </a:duotone>
          </a:blip>
          <a:srcRect t="13333"/>
          <a:stretch>
            <a:fillRect/>
          </a:stretch>
        </p:blipFill>
        <p:spPr>
          <a:xfrm>
            <a:off x="0" y="0"/>
            <a:ext cx="9144000" cy="6858000"/>
          </a:xfrm>
          <a:prstGeom prst="rect">
            <a:avLst/>
          </a:prstGeom>
        </p:spPr>
      </p:pic>
      <p:pic>
        <p:nvPicPr>
          <p:cNvPr id="7" name="Picture 6" descr="Cơi trầu.jpg"/>
          <p:cNvPicPr>
            <a:picLocks noChangeAspect="1"/>
          </p:cNvPicPr>
          <p:nvPr/>
        </p:nvPicPr>
        <p:blipFill>
          <a:blip r:embed="rId3"/>
          <a:stretch>
            <a:fillRect/>
          </a:stretch>
        </p:blipFill>
        <p:spPr>
          <a:xfrm>
            <a:off x="762000" y="1447800"/>
            <a:ext cx="7921356" cy="5181600"/>
          </a:xfrm>
          <a:prstGeom prst="ellipse">
            <a:avLst/>
          </a:prstGeom>
          <a:ln>
            <a:noFill/>
          </a:ln>
          <a:effectLst>
            <a:softEdge rad="112500"/>
          </a:effectLst>
        </p:spPr>
      </p:pic>
      <p:sp>
        <p:nvSpPr>
          <p:cNvPr id="10244" name="Text Box 25"/>
          <p:cNvSpPr txBox="1">
            <a:spLocks noChangeArrowheads="1"/>
          </p:cNvSpPr>
          <p:nvPr/>
        </p:nvSpPr>
        <p:spPr bwMode="auto">
          <a:xfrm>
            <a:off x="304800" y="381000"/>
            <a:ext cx="5715000" cy="1108075"/>
          </a:xfrm>
          <a:prstGeom prst="rect">
            <a:avLst/>
          </a:prstGeom>
          <a:noFill/>
          <a:ln w="9525">
            <a:noFill/>
            <a:miter lim="800000"/>
            <a:headEnd/>
            <a:tailEnd/>
          </a:ln>
        </p:spPr>
        <p:txBody>
          <a:bodyPr>
            <a:spAutoFit/>
          </a:bodyPr>
          <a:lstStyle/>
          <a:p>
            <a:pPr algn="ctr">
              <a:spcBef>
                <a:spcPct val="50000"/>
              </a:spcBef>
            </a:pPr>
            <a:r>
              <a:rPr lang="en-US" sz="6600" b="1">
                <a:cs typeface="Arial" charset="0"/>
              </a:rPr>
              <a:t>Cơi trầu</a:t>
            </a:r>
            <a:endParaRPr lang="vi-VN" sz="6600" b="1">
              <a:cs typeface="Arial"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1267" name="Text Box 25"/>
          <p:cNvSpPr txBox="1">
            <a:spLocks noChangeArrowheads="1"/>
          </p:cNvSpPr>
          <p:nvPr/>
        </p:nvSpPr>
        <p:spPr bwMode="auto">
          <a:xfrm>
            <a:off x="2590800" y="-180975"/>
            <a:ext cx="3149600" cy="1323975"/>
          </a:xfrm>
          <a:prstGeom prst="rect">
            <a:avLst/>
          </a:prstGeom>
          <a:noFill/>
          <a:ln w="9525">
            <a:noFill/>
            <a:miter lim="800000"/>
            <a:headEnd/>
            <a:tailEnd/>
          </a:ln>
        </p:spPr>
        <p:txBody>
          <a:bodyPr>
            <a:spAutoFit/>
          </a:bodyPr>
          <a:lstStyle/>
          <a:p>
            <a:pPr algn="ctr">
              <a:spcBef>
                <a:spcPct val="50000"/>
              </a:spcBef>
            </a:pPr>
            <a:r>
              <a:rPr lang="en-US" sz="8000" b="1">
                <a:cs typeface="Arial" charset="0"/>
              </a:rPr>
              <a:t>Y sĩ</a:t>
            </a:r>
            <a:endParaRPr lang="vi-VN" sz="8000" b="1">
              <a:cs typeface="Arial" charset="0"/>
            </a:endParaRPr>
          </a:p>
        </p:txBody>
      </p:sp>
      <p:pic>
        <p:nvPicPr>
          <p:cNvPr id="5" name="Picture 4" descr="Y sĩ đang khám bệnh.jpg"/>
          <p:cNvPicPr>
            <a:picLocks noChangeAspect="1"/>
          </p:cNvPicPr>
          <p:nvPr/>
        </p:nvPicPr>
        <p:blipFill>
          <a:blip r:embed="rId3"/>
          <a:stretch>
            <a:fillRect/>
          </a:stretch>
        </p:blipFill>
        <p:spPr>
          <a:xfrm>
            <a:off x="914401" y="1042990"/>
            <a:ext cx="7552267" cy="543401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844</Words>
  <Application>Microsoft Macintosh PowerPoint</Application>
  <PresentationFormat>On-screen Show (4:3)</PresentationFormat>
  <Paragraphs>114</Paragraphs>
  <Slides>28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Wingdings</vt:lpstr>
      <vt:lpstr>Default Design</vt:lpstr>
      <vt:lpstr>PowerPoint Presentation</vt:lpstr>
      <vt:lpstr>PowerPoint Presentation</vt:lpstr>
      <vt:lpstr>PowerPoint Presentation</vt:lpstr>
      <vt:lpstr>Luyện đọc</vt:lpstr>
      <vt:lpstr>Luyện đọc câu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 ĐỌC THEO NHÓM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Bài thơ thể hiện tình cảm của bạn nhỏ đối với mẹ như thế nào?</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Dung Dung</cp:lastModifiedBy>
  <cp:revision>10</cp:revision>
  <dcterms:created xsi:type="dcterms:W3CDTF">2002-01-02T21:05:36Z</dcterms:created>
  <dcterms:modified xsi:type="dcterms:W3CDTF">2021-02-20T12:15:47Z</dcterms:modified>
</cp:coreProperties>
</file>