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39" r:id="rId4"/>
    <p:sldId id="302" r:id="rId6"/>
    <p:sldId id="294" r:id="rId7"/>
    <p:sldId id="330" r:id="rId8"/>
    <p:sldId id="332" r:id="rId9"/>
    <p:sldId id="316" r:id="rId10"/>
    <p:sldId id="331" r:id="rId11"/>
    <p:sldId id="318" r:id="rId12"/>
    <p:sldId id="333" r:id="rId13"/>
    <p:sldId id="317" r:id="rId14"/>
    <p:sldId id="261" r:id="rId15"/>
    <p:sldId id="34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66"/>
    <a:srgbClr val="FF0066"/>
    <a:srgbClr val="FFFF66"/>
    <a:srgbClr val="FFCC99"/>
    <a:srgbClr val="3333CC"/>
    <a:srgbClr val="FF3300"/>
    <a:srgbClr val="FFCCCC"/>
    <a:srgbClr val="004EEA"/>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p:scale>
          <a:sx n="76" d="100"/>
          <a:sy n="76" d="100"/>
        </p:scale>
        <p:origin x="-122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38F03-0EAB-498C-A4C8-2915EA41D859}"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A3821-A0E8-4FBC-A402-9755306A735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16387"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16388" name="Rectangle 2"/>
          <p:cNvSpPr>
            <a:spLocks noRot="1" noTextEdit="1"/>
          </p:cNvSpPr>
          <p:nvPr>
            <p:ph type="sldImg"/>
          </p:nvPr>
        </p:nvSpPr>
        <p:spPr/>
      </p:sp>
      <p:sp>
        <p:nvSpPr>
          <p:cNvPr id="16389"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442467-ABA7-476D-BFF4-23CE0C43359B}" type="slidenum">
              <a:rPr lang="en-US">
                <a:cs typeface="Arial" panose="020B0604020202020204" pitchFamily="34" charset="0"/>
              </a:rPr>
            </a:fld>
            <a:endParaRPr lang="en-US">
              <a:cs typeface="Arial" panose="020B0604020202020204" pitchFamily="34" charset="0"/>
            </a:endParaRPr>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8CADF9-E620-4991-80F3-67BAC34450D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8CADF9-E620-4991-80F3-67BAC34450D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8CADF9-E620-4991-80F3-67BAC34450D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8CADF9-E620-4991-80F3-67BAC34450D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8CADF9-E620-4991-80F3-67BAC34450D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38CADF9-E620-4991-80F3-67BAC34450D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38CADF9-E620-4991-80F3-67BAC34450D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8CADF9-E620-4991-80F3-67BAC34450D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CADF9-E620-4991-80F3-67BAC34450D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8CADF9-E620-4991-80F3-67BAC34450D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8CADF9-E620-4991-80F3-67BAC34450D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CADF9-E620-4991-80F3-67BAC34450D8}"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44B5A-7A40-40EE-A50E-42C662DAF8C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79000">
              <a:srgbClr val="F9FBFA"/>
            </a:gs>
            <a:gs pos="100000">
              <a:srgbClr val="F8CBD3"/>
            </a:gs>
          </a:gsLst>
          <a:lin ang="5400000" scaled="0"/>
        </a:gra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614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4" name="Rectangle 3"/>
          <p:cNvSpPr/>
          <p:nvPr/>
        </p:nvSpPr>
        <p:spPr>
          <a:xfrm>
            <a:off x="0" y="3810000"/>
            <a:ext cx="8534400" cy="519113"/>
          </a:xfrm>
          <a:prstGeom prst="rect">
            <a:avLst/>
          </a:prstGeom>
          <a:noFill/>
          <a:ln w="9525">
            <a:noFill/>
          </a:ln>
        </p:spPr>
        <p:txBody>
          <a:bodyPr>
            <a:spAutoFit/>
          </a:bodyPr>
          <a:p>
            <a:endParaRPr lang="vi-VN" altLang="x-none" sz="2800" i="1" dirty="0">
              <a:solidFill>
                <a:srgbClr val="A50021"/>
              </a:solidFill>
              <a:latin typeface="Arial" panose="020B0604020202020204" pitchFamily="34" charset="0"/>
            </a:endParaRPr>
          </a:p>
        </p:txBody>
      </p:sp>
      <p:pic>
        <p:nvPicPr>
          <p:cNvPr id="3" name="Picture 2" descr="paper-template-kids-schoolbus-illustration-89110053"/>
          <p:cNvPicPr>
            <a:picLocks noChangeAspect="1"/>
          </p:cNvPicPr>
          <p:nvPr/>
        </p:nvPicPr>
        <p:blipFill>
          <a:blip r:embed="rId1"/>
          <a:srcRect b="9665"/>
          <a:stretch>
            <a:fillRect/>
          </a:stretch>
        </p:blipFill>
        <p:spPr>
          <a:xfrm>
            <a:off x="0" y="0"/>
            <a:ext cx="9181465" cy="6901180"/>
          </a:xfrm>
          <a:prstGeom prst="rect">
            <a:avLst/>
          </a:prstGeom>
        </p:spPr>
      </p:pic>
      <p:sp>
        <p:nvSpPr>
          <p:cNvPr id="3075" name="TextBox 4"/>
          <p:cNvSpPr txBox="1"/>
          <p:nvPr/>
        </p:nvSpPr>
        <p:spPr>
          <a:xfrm>
            <a:off x="2514600" y="609600"/>
            <a:ext cx="4822825" cy="461963"/>
          </a:xfrm>
          <a:prstGeom prst="rect">
            <a:avLst/>
          </a:prstGeom>
          <a:noFill/>
          <a:ln w="9525">
            <a:noFill/>
          </a:ln>
        </p:spPr>
        <p:txBody>
          <a:bodyPr wrap="none" anchor="t" anchorCtr="0">
            <a:spAutoFit/>
          </a:bodyPr>
          <a:p>
            <a:pPr algn="ctr"/>
            <a:r>
              <a:rPr lang="en-US" sz="2400" b="1" dirty="0">
                <a:latin typeface="Arial" panose="020B0604020202020204" pitchFamily="34" charset="0"/>
              </a:rPr>
              <a:t>TRƯỜNG TIỂU HỌC ĐOÀN KẾT</a:t>
            </a:r>
            <a:endParaRPr lang="en-GB" altLang="x-none" sz="2400" b="1" dirty="0">
              <a:latin typeface="Arial" panose="020B0604020202020204" pitchFamily="34" charset="0"/>
              <a:ea typeface="Times New Roman" panose="02020603050405020304" pitchFamily="18" charset="0"/>
            </a:endParaRPr>
          </a:p>
        </p:txBody>
      </p:sp>
      <p:sp>
        <p:nvSpPr>
          <p:cNvPr id="6" name="Rectangle 3"/>
          <p:cNvSpPr/>
          <p:nvPr/>
        </p:nvSpPr>
        <p:spPr>
          <a:xfrm>
            <a:off x="1447862" y="2286000"/>
            <a:ext cx="6705869" cy="3733800"/>
          </a:xfrm>
          <a:prstGeom prst="rect">
            <a:avLst/>
          </a:prstGeom>
          <a:noFill/>
        </p:spPr>
        <p:txBody>
          <a:bodyPr spcFirstLastPara="1" wrap="none" numCol="1">
            <a:prstTxWarp prst="textArchUp">
              <a:avLst/>
            </a:prstTxWarp>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6000" b="1" i="0" u="none" strike="noStrike" kern="1200" cap="none" spc="0" normalizeH="0" baseline="0" noProof="0" dirty="0">
                <a:ln w="22225">
                  <a:solidFill>
                    <a:schemeClr val="accent2"/>
                  </a:solidFill>
                  <a:prstDash val="solid"/>
                </a:ln>
                <a:solidFill>
                  <a:srgbClr val="FF9933"/>
                </a:solidFill>
                <a:effectLst/>
                <a:uLnTx/>
                <a:uFillTx/>
                <a:latin typeface="Arial" panose="020B0604020202020204" pitchFamily="34" charset="0"/>
                <a:ea typeface="+mn-ea"/>
                <a:cs typeface="+mn-cs"/>
              </a:rPr>
              <a:t>CHÀO MỪNG QUÝ THẦY CÔ VÀ </a:t>
            </a:r>
            <a:endParaRPr kumimoji="0" lang="en-US" sz="6000" b="1" i="0" u="none" strike="noStrike" kern="1200" cap="none" spc="0" normalizeH="0" baseline="0" noProof="0" dirty="0">
              <a:ln w="22225">
                <a:solidFill>
                  <a:schemeClr val="accent2"/>
                </a:solidFill>
                <a:prstDash val="solid"/>
              </a:ln>
              <a:solidFill>
                <a:srgbClr val="FF9933"/>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6000" b="1" i="0" u="none" strike="noStrike" kern="1200" cap="none" spc="0" normalizeH="0" baseline="0" noProof="0" dirty="0">
                <a:ln w="22225">
                  <a:solidFill>
                    <a:schemeClr val="accent2"/>
                  </a:solidFill>
                  <a:prstDash val="solid"/>
                </a:ln>
                <a:solidFill>
                  <a:srgbClr val="FF9933"/>
                </a:solidFill>
                <a:effectLst/>
                <a:uLnTx/>
                <a:uFillTx/>
                <a:latin typeface="Arial" panose="020B0604020202020204" pitchFamily="34" charset="0"/>
                <a:ea typeface="+mn-ea"/>
                <a:cs typeface="+mn-cs"/>
              </a:rPr>
              <a:t>CÁC EM HỌC SINH</a:t>
            </a:r>
            <a:endParaRPr kumimoji="0" lang="en-US" sz="6000" b="1" i="0" u="none" strike="noStrike" kern="1200" cap="none" spc="0" normalizeH="0" baseline="0" noProof="0" dirty="0">
              <a:ln w="22225">
                <a:solidFill>
                  <a:schemeClr val="accent2"/>
                </a:solidFill>
                <a:prstDash val="solid"/>
              </a:ln>
              <a:solidFill>
                <a:srgbClr val="FF9933"/>
              </a:solidFill>
              <a:effectLst/>
              <a:uLnTx/>
              <a:uFillTx/>
              <a:latin typeface="Arial" panose="020B0604020202020204" pitchFamily="34" charset="0"/>
              <a:ea typeface="+mn-ea"/>
              <a:cs typeface="+mn-cs"/>
            </a:endParaRPr>
          </a:p>
        </p:txBody>
      </p:sp>
      <p:sp>
        <p:nvSpPr>
          <p:cNvPr id="4" name="Text Box 42"/>
          <p:cNvSpPr txBox="1"/>
          <p:nvPr/>
        </p:nvSpPr>
        <p:spPr>
          <a:xfrm>
            <a:off x="925195" y="3124200"/>
            <a:ext cx="7608888" cy="1553210"/>
          </a:xfrm>
          <a:prstGeom prst="rect">
            <a:avLst/>
          </a:prstGeom>
          <a:noFill/>
          <a:ln w="9525">
            <a:noFill/>
          </a:ln>
        </p:spPr>
        <p:txBody>
          <a:bodyPr anchor="t" anchorCtr="0">
            <a:spAutoFit/>
          </a:bodyPr>
          <a:p>
            <a:pPr algn="ctr">
              <a:spcBef>
                <a:spcPct val="50000"/>
              </a:spcBef>
            </a:pPr>
            <a:r>
              <a:rPr lang="en-US" altLang="en-US" sz="3800" b="1" dirty="0">
                <a:solidFill>
                  <a:srgbClr val="D84681"/>
                </a:solidFill>
                <a:latin typeface="Arial" panose="020B0604020202020204" pitchFamily="34" charset="0"/>
              </a:rPr>
              <a:t>Môn: </a:t>
            </a:r>
            <a:r>
              <a:rPr lang="en-SG" altLang="en-US" sz="3800" b="1" dirty="0">
                <a:solidFill>
                  <a:srgbClr val="D84681"/>
                </a:solidFill>
                <a:latin typeface="Arial" panose="020B0604020202020204" pitchFamily="34" charset="0"/>
              </a:rPr>
              <a:t>LUY</a:t>
            </a:r>
            <a:r>
              <a:rPr lang="vi-VN" altLang="en-SG" sz="3800" b="1" dirty="0">
                <a:solidFill>
                  <a:srgbClr val="D84681"/>
                </a:solidFill>
                <a:latin typeface="Arial" panose="020B0604020202020204" pitchFamily="34" charset="0"/>
              </a:rPr>
              <a:t>ỆN TỪ VÀ CÂU</a:t>
            </a:r>
            <a:endParaRPr lang="en-US" altLang="en-US" sz="3800" b="1" dirty="0">
              <a:solidFill>
                <a:srgbClr val="D84681"/>
              </a:solidFill>
              <a:latin typeface="Arial" panose="020B0604020202020204" pitchFamily="34" charset="0"/>
            </a:endParaRPr>
          </a:p>
          <a:p>
            <a:pPr algn="ctr">
              <a:spcBef>
                <a:spcPct val="50000"/>
              </a:spcBef>
            </a:pPr>
            <a:r>
              <a:rPr lang="en-US" altLang="en-US" sz="3800" b="1" dirty="0">
                <a:solidFill>
                  <a:srgbClr val="D84681"/>
                </a:solidFill>
                <a:latin typeface="Arial" panose="020B0604020202020204" pitchFamily="34" charset="0"/>
              </a:rPr>
              <a:t>Lớp 4</a:t>
            </a:r>
            <a:endParaRPr lang="en-US" altLang="en-US" sz="3800" b="1" dirty="0">
              <a:solidFill>
                <a:srgbClr val="D84681"/>
              </a:solidFill>
              <a:latin typeface="Arial" panose="020B0604020202020204" pitchFamily="34" charset="0"/>
            </a:endParaRPr>
          </a:p>
        </p:txBody>
      </p:sp>
    </p:spTree>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404664"/>
            <a:ext cx="8640960" cy="1815882"/>
          </a:xfrm>
          <a:prstGeom prst="rect">
            <a:avLst/>
          </a:prstGeom>
        </p:spPr>
        <p:txBody>
          <a:bodyPr wrap="square">
            <a:spAutoFit/>
          </a:bodyPr>
          <a:lstStyle/>
          <a:p>
            <a:pPr algn="just"/>
            <a:r>
              <a:rPr lang="en-US" sz="2800" b="1" dirty="0">
                <a:solidFill>
                  <a:srgbClr val="3333CC"/>
                </a:solidFill>
                <a:latin typeface="Times New Roman" panose="02020603050405020304" pitchFamily="18" charset="0"/>
                <a:cs typeface="Times New Roman" panose="02020603050405020304" pitchFamily="18" charset="0"/>
              </a:rPr>
              <a:t>4. </a:t>
            </a:r>
            <a:r>
              <a:rPr lang="en-US" sz="2800" i="1" dirty="0" err="1">
                <a:solidFill>
                  <a:srgbClr val="3333CC"/>
                </a:solidFill>
                <a:latin typeface="Times New Roman" panose="02020603050405020304" pitchFamily="18" charset="0"/>
                <a:cs typeface="Times New Roman" panose="02020603050405020304" pitchFamily="18" charset="0"/>
              </a:rPr>
              <a:t>Viết</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một</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đoạn</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văn</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theo</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truyện</a:t>
            </a:r>
            <a:r>
              <a:rPr lang="en-US" sz="2800" i="1" dirty="0">
                <a:solidFill>
                  <a:srgbClr val="3333CC"/>
                </a:solidFill>
                <a:latin typeface="Times New Roman" panose="02020603050405020304" pitchFamily="18" charset="0"/>
                <a:cs typeface="Times New Roman" panose="02020603050405020304" pitchFamily="18" charset="0"/>
              </a:rPr>
              <a:t> </a:t>
            </a:r>
            <a:r>
              <a:rPr lang="en-US" sz="2800" b="1" i="1" dirty="0" err="1">
                <a:solidFill>
                  <a:srgbClr val="3333CC"/>
                </a:solidFill>
                <a:latin typeface="Times New Roman" panose="02020603050405020304" pitchFamily="18" charset="0"/>
                <a:cs typeface="Times New Roman" panose="02020603050405020304" pitchFamily="18" charset="0"/>
              </a:rPr>
              <a:t>Nàng</a:t>
            </a:r>
            <a:r>
              <a:rPr lang="en-US" sz="2800" b="1" i="1" dirty="0">
                <a:solidFill>
                  <a:srgbClr val="3333CC"/>
                </a:solidFill>
                <a:latin typeface="Times New Roman" panose="02020603050405020304" pitchFamily="18" charset="0"/>
                <a:cs typeface="Times New Roman" panose="02020603050405020304" pitchFamily="18" charset="0"/>
              </a:rPr>
              <a:t> </a:t>
            </a:r>
            <a:r>
              <a:rPr lang="en-US" sz="2800" b="1" i="1" dirty="0" err="1">
                <a:solidFill>
                  <a:srgbClr val="3333CC"/>
                </a:solidFill>
                <a:latin typeface="Times New Roman" panose="02020603050405020304" pitchFamily="18" charset="0"/>
                <a:cs typeface="Times New Roman" panose="02020603050405020304" pitchFamily="18" charset="0"/>
              </a:rPr>
              <a:t>tiên</a:t>
            </a:r>
            <a:r>
              <a:rPr lang="en-US" sz="2800" b="1" i="1" dirty="0">
                <a:solidFill>
                  <a:srgbClr val="3333CC"/>
                </a:solidFill>
                <a:latin typeface="Times New Roman" panose="02020603050405020304" pitchFamily="18" charset="0"/>
                <a:cs typeface="Times New Roman" panose="02020603050405020304" pitchFamily="18" charset="0"/>
              </a:rPr>
              <a:t> </a:t>
            </a:r>
            <a:r>
              <a:rPr lang="en-US" sz="2800" b="1" i="1" dirty="0" err="1">
                <a:solidFill>
                  <a:srgbClr val="3333CC"/>
                </a:solidFill>
                <a:latin typeface="Times New Roman" panose="02020603050405020304" pitchFamily="18" charset="0"/>
                <a:cs typeface="Times New Roman" panose="02020603050405020304" pitchFamily="18" charset="0"/>
              </a:rPr>
              <a:t>ốc</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trong</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đó</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có</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ít</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nhất</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hai</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lần</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dùng</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dấu</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hai</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chấm</a:t>
            </a:r>
            <a:r>
              <a:rPr lang="en-US" sz="2800" i="1" dirty="0">
                <a:solidFill>
                  <a:srgbClr val="3333CC"/>
                </a:solidFill>
                <a:latin typeface="Times New Roman" panose="02020603050405020304" pitchFamily="18" charset="0"/>
                <a:cs typeface="Times New Roman" panose="02020603050405020304" pitchFamily="18" charset="0"/>
              </a:rPr>
              <a:t>:</a:t>
            </a:r>
            <a:endParaRPr lang="en-US" sz="2800" i="1" dirty="0">
              <a:solidFill>
                <a:srgbClr val="3333CC"/>
              </a:solidFill>
              <a:latin typeface="Times New Roman" panose="02020603050405020304" pitchFamily="18" charset="0"/>
              <a:cs typeface="Times New Roman" panose="02020603050405020304" pitchFamily="18" charset="0"/>
            </a:endParaRPr>
          </a:p>
          <a:p>
            <a:pPr algn="just"/>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Một</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lần</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dấu</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hai</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chấm</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dùng</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để</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giải</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thích</a:t>
            </a:r>
            <a:r>
              <a:rPr lang="en-US" sz="2800" i="1" dirty="0">
                <a:solidFill>
                  <a:srgbClr val="3333CC"/>
                </a:solidFill>
                <a:latin typeface="Times New Roman" panose="02020603050405020304" pitchFamily="18" charset="0"/>
                <a:cs typeface="Times New Roman" panose="02020603050405020304" pitchFamily="18" charset="0"/>
              </a:rPr>
              <a:t>.</a:t>
            </a:r>
            <a:endParaRPr lang="en-US" sz="2800" i="1" dirty="0">
              <a:solidFill>
                <a:srgbClr val="3333CC"/>
              </a:solidFill>
              <a:latin typeface="Times New Roman" panose="02020603050405020304" pitchFamily="18" charset="0"/>
              <a:cs typeface="Times New Roman" panose="02020603050405020304" pitchFamily="18" charset="0"/>
            </a:endParaRPr>
          </a:p>
          <a:p>
            <a:pPr algn="just"/>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Một</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lần</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dấu</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hai</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chấm</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dùng</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để</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dẫn</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lời</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nhân</a:t>
            </a:r>
            <a:r>
              <a:rPr lang="en-US" sz="2800" i="1" dirty="0">
                <a:solidFill>
                  <a:srgbClr val="3333CC"/>
                </a:solidFill>
                <a:latin typeface="Times New Roman" panose="020206030504050203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cs typeface="Times New Roman" panose="02020603050405020304" pitchFamily="18" charset="0"/>
              </a:rPr>
              <a:t>vật</a:t>
            </a:r>
            <a:r>
              <a:rPr lang="en-US" sz="2800" i="1" dirty="0">
                <a:solidFill>
                  <a:srgbClr val="3333CC"/>
                </a:solidFill>
                <a:latin typeface="Times New Roman" panose="02020603050405020304" pitchFamily="18" charset="0"/>
                <a:cs typeface="Times New Roman" panose="02020603050405020304" pitchFamily="18" charset="0"/>
              </a:rPr>
              <a:t>. </a:t>
            </a:r>
            <a:endParaRPr lang="en-US" sz="2800" i="1" dirty="0">
              <a:solidFill>
                <a:srgbClr val="33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9089" y="2520407"/>
            <a:ext cx="8784976" cy="4154984"/>
          </a:xfrm>
          <a:prstGeom prst="rect">
            <a:avLst/>
          </a:prstGeom>
          <a:solidFill>
            <a:srgbClr val="FFCC66"/>
          </a:solidFill>
        </p:spPr>
        <p:txBody>
          <a:bodyPr wrap="square">
            <a:spAutoFit/>
          </a:bodyPr>
          <a:lstStyle/>
          <a:p>
            <a:pPr algn="just"/>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Bà lão nhẹ nhàng bước nhanh đến chum nước cầm chiếc vỏ ốc lên và đập vỡ.</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Nàng tiên ốc giật mình, định chạy nhanh đến chum nước nhưng </a:t>
            </a:r>
            <a:r>
              <a:rPr lang="vi-VN" sz="2400" dirty="0" err="1">
                <a:latin typeface="Times New Roman" panose="02020603050405020304" pitchFamily="18" charset="0"/>
                <a:cs typeface="Times New Roman" panose="02020603050405020304" pitchFamily="18" charset="0"/>
              </a:rPr>
              <a:t>đã</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muộn</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vỏ ốc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đã vỡ. Bà lão ôm lấy nàng dịu dàng nói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Con hãy ở đây với mẹ!</a:t>
            </a: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a:buChar char="à"/>
            </a:pPr>
            <a:r>
              <a:rPr lang="vi-VN" sz="2400" b="1" i="1" dirty="0">
                <a:latin typeface="Times New Roman" panose="02020603050405020304" pitchFamily="18" charset="0"/>
                <a:cs typeface="Times New Roman" panose="02020603050405020304" pitchFamily="18" charset="0"/>
              </a:rPr>
              <a:t>Dấu hai chấm đầu </a:t>
            </a:r>
            <a:r>
              <a:rPr lang="en-US" sz="2400" b="1" i="1" dirty="0" err="1">
                <a:latin typeface="Times New Roman" panose="02020603050405020304" pitchFamily="18" charset="0"/>
                <a:cs typeface="Times New Roman" panose="02020603050405020304" pitchFamily="18" charset="0"/>
              </a:rPr>
              <a:t>báo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lời</a:t>
            </a: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giải thích cho bộ phận đứng trước </a:t>
            </a:r>
            <a:r>
              <a:rPr lang="en-US" sz="2400" b="1" i="1" dirty="0">
                <a:latin typeface="Times New Roman" panose="02020603050405020304" pitchFamily="18" charset="0"/>
                <a:cs typeface="Times New Roman" panose="02020603050405020304" pitchFamily="18" charset="0"/>
              </a:rPr>
              <a:t>“</a:t>
            </a:r>
            <a:r>
              <a:rPr lang="vi-VN" sz="2400" b="1" i="1" dirty="0">
                <a:latin typeface="Times New Roman" panose="02020603050405020304" pitchFamily="18" charset="0"/>
                <a:cs typeface="Times New Roman" panose="02020603050405020304" pitchFamily="18" charset="0"/>
              </a:rPr>
              <a:t>đã </a:t>
            </a:r>
            <a:r>
              <a:rPr lang="en-US" sz="2400" b="1" i="1" dirty="0" err="1">
                <a:latin typeface="Times New Roman" panose="02020603050405020304" pitchFamily="18" charset="0"/>
                <a:cs typeface="Times New Roman" panose="02020603050405020304" pitchFamily="18" charset="0"/>
              </a:rPr>
              <a:t>muộn</a:t>
            </a:r>
            <a:r>
              <a:rPr lang="en-US" sz="2400" b="1" i="1"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a:buChar char="à"/>
            </a:pPr>
            <a:r>
              <a:rPr lang="vi-VN" sz="2400" b="1" i="1" dirty="0">
                <a:latin typeface="Times New Roman" panose="02020603050405020304" pitchFamily="18" charset="0"/>
                <a:cs typeface="Times New Roman" panose="02020603050405020304" pitchFamily="18" charset="0"/>
              </a:rPr>
              <a:t>Dấu hai chấm sau (phối hợp với dấu gạch đầu dòng) báo hiệu bộ phận đứng sau là lời bà lão nói với nàng tiên ốc.</a:t>
            </a:r>
            <a:endParaRPr lang="vi-VN" sz="2400" b="1" i="1" dirty="0">
              <a:latin typeface="Times New Roman" panose="02020603050405020304" pitchFamily="18" charset="0"/>
              <a:cs typeface="Times New Roman" panose="02020603050405020304" pitchFamily="18" charset="0"/>
            </a:endParaRPr>
          </a:p>
        </p:txBody>
      </p:sp>
      <p:sp>
        <p:nvSpPr>
          <p:cNvPr id="5" name="Oval 4"/>
          <p:cNvSpPr/>
          <p:nvPr/>
        </p:nvSpPr>
        <p:spPr>
          <a:xfrm>
            <a:off x="904598" y="400506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30623" y="4357268"/>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6" dur="5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r="-2000"/>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eaLnBrk="1" hangingPunct="1"/>
            <a:r>
              <a:rPr lang="en-US" altLang="en-US" sz="3600" b="1" dirty="0" err="1">
                <a:solidFill>
                  <a:srgbClr val="FF0000"/>
                </a:solidFill>
                <a:latin typeface="Times New Roman" panose="02020603050405020304" pitchFamily="18" charset="0"/>
              </a:rPr>
              <a:t>Dặn</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dò</a:t>
            </a:r>
            <a:r>
              <a:rPr lang="en-US" altLang="en-US" sz="3600" b="1" dirty="0">
                <a:solidFill>
                  <a:srgbClr val="FF0000"/>
                </a:solidFill>
                <a:latin typeface="Times New Roman" panose="02020603050405020304" pitchFamily="18" charset="0"/>
              </a:rPr>
              <a:t> </a:t>
            </a:r>
            <a:endParaRPr lang="en-US" altLang="en-US" sz="3600" b="1" dirty="0">
              <a:solidFill>
                <a:srgbClr val="FF0000"/>
              </a:solidFill>
              <a:latin typeface="Times New Roman" panose="02020603050405020304" pitchFamily="18" charset="0"/>
            </a:endParaRPr>
          </a:p>
          <a:p>
            <a:pPr eaLnBrk="1" hangingPunct="1"/>
            <a:r>
              <a:rPr lang="en-US" altLang="en-US" sz="3600" b="1" dirty="0" err="1">
                <a:solidFill>
                  <a:srgbClr val="FF0000"/>
                </a:solidFill>
                <a:latin typeface="Times New Roman" panose="02020603050405020304" pitchFamily="18" charset="0"/>
              </a:rPr>
              <a:t>Bài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sau</a:t>
            </a:r>
            <a:r>
              <a:rPr lang="en-US" altLang="en-US" sz="3600" b="1" dirty="0">
                <a:solidFill>
                  <a:srgbClr val="FF0000"/>
                </a:solidFill>
                <a:latin typeface="Times New Roman" panose="02020603050405020304" pitchFamily="18" charset="0"/>
              </a:rPr>
              <a:t> : TỪ ĐƠN VÀ TỪ PHỨC</a:t>
            </a:r>
            <a:endParaRPr lang="en-US" altLang="en-US" sz="3600" b="1" dirty="0">
              <a:solidFill>
                <a:srgbClr val="FF0000"/>
              </a:solidFill>
              <a:latin typeface="Times New Roman" panose="02020603050405020304" pitchFamily="18" charset="0"/>
            </a:endParaRPr>
          </a:p>
        </p:txBody>
      </p:sp>
      <p:sp>
        <p:nvSpPr>
          <p:cNvPr id="12292" name="Rectangle 4"/>
          <p:cNvSpPr>
            <a:spLocks noGrp="1" noChangeArrowheads="1"/>
          </p:cNvSpPr>
          <p:nvPr>
            <p:ph type="title"/>
          </p:nvPr>
        </p:nvSpPr>
        <p:spPr>
          <a:noFill/>
        </p:spPr>
        <p:txBody>
          <a:bodyPr/>
          <a:lstStyle/>
          <a:p>
            <a:pPr eaLnBrk="1" hangingPunct="1"/>
            <a:r>
              <a:rPr lang="en-US" altLang="en-US" sz="3200" b="1">
                <a:solidFill>
                  <a:srgbClr val="CC0099"/>
                </a:solidFill>
                <a:latin typeface="Times New Roman" panose="02020603050405020304" pitchFamily="18" charset="0"/>
              </a:rPr>
              <a:t>LUYỆN TỪ VÀ CÂU: DẤU HAI CHẤM</a:t>
            </a:r>
            <a:endParaRPr lang="en-US" altLang="en-US" sz="3200" b="1">
              <a:solidFill>
                <a:srgbClr val="CC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1" dur="500"/>
                                        <p:tgtEl>
                                          <p:spTgt spid="12291">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5"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comp_2"/>
          <p:cNvPicPr>
            <a:picLocks noChangeAspect="1"/>
          </p:cNvPicPr>
          <p:nvPr>
            <p:ph idx="1"/>
          </p:nvPr>
        </p:nvPicPr>
        <p:blipFill>
          <a:blip r:embed="rId1"/>
          <a:stretch>
            <a:fillRect/>
          </a:stretch>
        </p:blipFill>
        <p:spPr>
          <a:xfrm>
            <a:off x="0" y="-27305"/>
            <a:ext cx="9144635" cy="68853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sp>
        <p:nvSpPr>
          <p:cNvPr id="2055" name="Rectangle 1"/>
          <p:cNvSpPr>
            <a:spLocks noChangeArrowheads="1"/>
          </p:cNvSpPr>
          <p:nvPr/>
        </p:nvSpPr>
        <p:spPr bwMode="auto">
          <a:xfrm>
            <a:off x="477961" y="980728"/>
            <a:ext cx="8001000"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4000" b="1" dirty="0">
              <a:latin typeface="Century Schoolbook" panose="02040604050505020304" pitchFamily="18" charset="0"/>
              <a:cs typeface="Times New Roman" panose="02020603050405020304" pitchFamily="18" charset="0"/>
            </a:endParaRPr>
          </a:p>
          <a:p>
            <a:pPr algn="ctr"/>
            <a:r>
              <a:rPr lang="en-US" sz="4000" b="1" dirty="0">
                <a:solidFill>
                  <a:srgbClr val="FF0000"/>
                </a:solidFill>
                <a:latin typeface="Century Schoolbook" panose="02040604050505020304" pitchFamily="18" charset="0"/>
                <a:cs typeface="Times New Roman" panose="02020603050405020304" pitchFamily="18" charset="0"/>
              </a:rPr>
              <a:t>LUYỆN TỪ VÀ CÂU</a:t>
            </a:r>
            <a:endParaRPr lang="en-US" sz="4000" b="1" dirty="0">
              <a:solidFill>
                <a:srgbClr val="FF0000"/>
              </a:solidFill>
              <a:latin typeface="Century Schoolbook" panose="02040604050505020304" pitchFamily="18" charset="0"/>
              <a:cs typeface="Times New Roman" panose="02020603050405020304" pitchFamily="18" charset="0"/>
            </a:endParaRPr>
          </a:p>
          <a:p>
            <a:pPr algn="ctr"/>
            <a:endParaRPr lang="en-US" sz="4000" b="1" dirty="0">
              <a:latin typeface="Century Schoolbook" panose="02040604050505020304" pitchFamily="18" charset="0"/>
              <a:cs typeface="Times New Roman" panose="02020603050405020304" pitchFamily="18" charset="0"/>
            </a:endParaRPr>
          </a:p>
          <a:p>
            <a:pPr algn="ctr"/>
            <a:r>
              <a:rPr lang="en-US" sz="4000" b="1" dirty="0" err="1">
                <a:solidFill>
                  <a:schemeClr val="tx2"/>
                </a:solidFill>
                <a:latin typeface="Century Schoolbook" panose="02040604050505020304" pitchFamily="18" charset="0"/>
                <a:cs typeface="Times New Roman" panose="02020603050405020304" pitchFamily="18" charset="0"/>
              </a:rPr>
              <a:t>Dấu</a:t>
            </a:r>
            <a:r>
              <a:rPr lang="en-US" sz="4000" b="1" dirty="0">
                <a:solidFill>
                  <a:schemeClr val="tx2"/>
                </a:solidFill>
                <a:latin typeface="Century Schoolbook" panose="02040604050505020304" pitchFamily="18" charset="0"/>
                <a:cs typeface="Times New Roman" panose="02020603050405020304" pitchFamily="18" charset="0"/>
              </a:rPr>
              <a:t> </a:t>
            </a:r>
            <a:r>
              <a:rPr lang="en-US" sz="4000" b="1" dirty="0" err="1">
                <a:solidFill>
                  <a:schemeClr val="tx2"/>
                </a:solidFill>
                <a:latin typeface="Century Schoolbook" panose="02040604050505020304" pitchFamily="18" charset="0"/>
                <a:cs typeface="Times New Roman" panose="02020603050405020304" pitchFamily="18" charset="0"/>
              </a:rPr>
              <a:t>hai</a:t>
            </a:r>
            <a:r>
              <a:rPr lang="en-US" sz="4000" b="1" dirty="0">
                <a:solidFill>
                  <a:schemeClr val="tx2"/>
                </a:solidFill>
                <a:latin typeface="Century Schoolbook" panose="02040604050505020304" pitchFamily="18" charset="0"/>
                <a:cs typeface="Times New Roman" panose="02020603050405020304" pitchFamily="18" charset="0"/>
              </a:rPr>
              <a:t> </a:t>
            </a:r>
            <a:r>
              <a:rPr lang="en-US" sz="4000" b="1" dirty="0" err="1">
                <a:solidFill>
                  <a:schemeClr val="tx2"/>
                </a:solidFill>
                <a:latin typeface="Century Schoolbook" panose="02040604050505020304" pitchFamily="18" charset="0"/>
                <a:cs typeface="Times New Roman" panose="02020603050405020304" pitchFamily="18" charset="0"/>
              </a:rPr>
              <a:t>chấm</a:t>
            </a:r>
            <a:endParaRPr lang="en-US" sz="4000" b="1" dirty="0">
              <a:solidFill>
                <a:schemeClr val="tx2"/>
              </a:solidFill>
              <a:latin typeface="Century Schoolbook" panose="02040604050505020304" pitchFamily="18" charset="0"/>
              <a:cs typeface="Times New Roman" panose="02020603050405020304" pitchFamily="18"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Hình nền powerpoint đẹp phù hợp nhiều loại slide » Tài liệu miễn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25152" y="0"/>
            <a:ext cx="9169152" cy="68985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5905" y="1196752"/>
            <a:ext cx="8572858" cy="1631216"/>
          </a:xfrm>
          <a:prstGeom prst="rect">
            <a:avLst/>
          </a:prstGeom>
        </p:spPr>
        <p:txBody>
          <a:bodyPr wrap="square">
            <a:spAutoFit/>
          </a:bodyPr>
          <a:lstStyle/>
          <a:p>
            <a:pPr algn="just"/>
            <a:r>
              <a:rPr lang="vi-VN" sz="2000" b="1" dirty="0">
                <a:latin typeface="+mj-lt"/>
                <a:cs typeface="Times New Roman" panose="02020603050405020304" pitchFamily="18" charset="0"/>
              </a:rPr>
              <a:t>a</a:t>
            </a:r>
            <a:r>
              <a:rPr lang="en-US" sz="2000" b="1" dirty="0">
                <a:latin typeface="+mj-lt"/>
                <a:cs typeface="Times New Roman" panose="02020603050405020304" pitchFamily="18" charset="0"/>
              </a:rPr>
              <a:t>. </a:t>
            </a:r>
            <a:r>
              <a:rPr lang="vi-VN" sz="2000" dirty="0">
                <a:latin typeface="+mj-lt"/>
              </a:rPr>
              <a:t>Chủ tịch Hồ Chí Minh nói: </a:t>
            </a:r>
            <a:r>
              <a:rPr lang="en-US" sz="2000" dirty="0">
                <a:latin typeface="+mj-lt"/>
              </a:rPr>
              <a:t>“</a:t>
            </a:r>
            <a:r>
              <a:rPr lang="vi-VN" sz="2000" dirty="0">
                <a:latin typeface="+mj-lt"/>
              </a:rPr>
              <a:t>Tôi chỉ có một sự ham muốn, ham muốn tột bậc, là làm sao cho nước ta hoàn toàn độc lập, dân ta được hoàn toàn tự do, đồng bào ai cũng có cơm ăn, áo mặc, ai cũng được học hành.</a:t>
            </a:r>
            <a:r>
              <a:rPr lang="en-US" sz="2000" dirty="0">
                <a:latin typeface="+mj-lt"/>
              </a:rPr>
              <a:t>”</a:t>
            </a:r>
            <a:r>
              <a:rPr lang="vi-VN" sz="2000" dirty="0">
                <a:latin typeface="+mj-lt"/>
              </a:rPr>
              <a:t> Nguyện vọng đó chi phối mọi ý nghĩ và hành động trong suốt cuộc đời của Người.</a:t>
            </a:r>
            <a:endParaRPr lang="vi-VN" sz="2000" dirty="0">
              <a:latin typeface="+mj-lt"/>
            </a:endParaRPr>
          </a:p>
          <a:p>
            <a:pPr algn="r"/>
            <a:r>
              <a:rPr lang="en-US" sz="2000" i="1" dirty="0">
                <a:latin typeface="Times New Roman" panose="02020603050405020304" pitchFamily="18" charset="0"/>
                <a:cs typeface="Times New Roman" panose="02020603050405020304" pitchFamily="18" charset="0"/>
              </a:rPr>
              <a:t>Theo </a:t>
            </a:r>
            <a:r>
              <a:rPr lang="vi-VN" sz="2000" b="1" dirty="0">
                <a:latin typeface="+mj-lt"/>
              </a:rPr>
              <a:t>Trường Chinh</a:t>
            </a:r>
            <a:endParaRPr lang="vi-VN" sz="2000" b="1" dirty="0">
              <a:latin typeface="+mj-lt"/>
            </a:endParaRPr>
          </a:p>
        </p:txBody>
      </p:sp>
      <p:sp>
        <p:nvSpPr>
          <p:cNvPr id="8" name="Rectangle 7"/>
          <p:cNvSpPr/>
          <p:nvPr/>
        </p:nvSpPr>
        <p:spPr>
          <a:xfrm>
            <a:off x="251520" y="2710966"/>
            <a:ext cx="8509338" cy="1015663"/>
          </a:xfrm>
          <a:prstGeom prst="rect">
            <a:avLst/>
          </a:prstGeom>
        </p:spPr>
        <p:txBody>
          <a:bodyPr wrap="square">
            <a:spAutoFit/>
          </a:bodyPr>
          <a:lstStyle/>
          <a:p>
            <a:r>
              <a:rPr lang="vi-VN" sz="2000" b="1" dirty="0">
                <a:latin typeface="+mj-lt"/>
                <a:cs typeface="Times New Roman" panose="02020603050405020304" pitchFamily="18" charset="0"/>
              </a:rPr>
              <a:t>b</a:t>
            </a:r>
            <a:r>
              <a:rPr lang="en-US" sz="2000" b="1" dirty="0">
                <a:latin typeface="+mj-lt"/>
                <a:cs typeface="Times New Roman" panose="02020603050405020304" pitchFamily="18" charset="0"/>
              </a:rPr>
              <a:t>.</a:t>
            </a:r>
            <a:r>
              <a:rPr lang="vi-VN" sz="2000" b="1" dirty="0">
                <a:latin typeface="+mj-lt"/>
                <a:cs typeface="Times New Roman" panose="02020603050405020304" pitchFamily="18" charset="0"/>
              </a:rPr>
              <a:t> </a:t>
            </a:r>
            <a:r>
              <a:rPr lang="vi-VN" sz="2000" dirty="0">
                <a:latin typeface="+mj-lt"/>
              </a:rPr>
              <a:t>Tôi xòe cả hai càng ra, bảo Nhà Trò:</a:t>
            </a:r>
            <a:endParaRPr lang="vi-VN" sz="2000" dirty="0">
              <a:latin typeface="+mj-lt"/>
            </a:endParaRPr>
          </a:p>
          <a:p>
            <a:r>
              <a:rPr lang="en-US" sz="2000" dirty="0">
                <a:latin typeface="+mj-lt"/>
              </a:rPr>
              <a:t>     </a:t>
            </a:r>
            <a:r>
              <a:rPr lang="vi-VN" sz="2000" dirty="0">
                <a:latin typeface="+mj-lt"/>
              </a:rPr>
              <a:t>- Em đừng sợ. Hãy trở về cùng với tôi đây</a:t>
            </a:r>
            <a:r>
              <a:rPr lang="en-US" sz="2000" dirty="0">
                <a:latin typeface="+mj-lt"/>
              </a:rPr>
              <a:t>.</a:t>
            </a:r>
            <a:endParaRPr lang="en-US" sz="2000" dirty="0">
              <a:latin typeface="+mj-lt"/>
            </a:endParaRPr>
          </a:p>
          <a:p>
            <a:r>
              <a:rPr lang="en-US" sz="2000" b="1" dirty="0">
                <a:latin typeface="+mj-lt"/>
              </a:rPr>
              <a:t>                                                                                      </a:t>
            </a:r>
            <a:r>
              <a:rPr lang="vi-VN" sz="2000" b="1" dirty="0">
                <a:latin typeface="+mj-lt"/>
              </a:rPr>
              <a:t>Tô Hoà</a:t>
            </a:r>
            <a:r>
              <a:rPr lang="en-US" sz="2000" b="1" dirty="0">
                <a:latin typeface="+mj-lt"/>
              </a:rPr>
              <a:t>i</a:t>
            </a:r>
            <a:endParaRPr lang="vi-VN" sz="2000" dirty="0">
              <a:latin typeface="+mj-lt"/>
            </a:endParaRPr>
          </a:p>
        </p:txBody>
      </p:sp>
      <p:sp>
        <p:nvSpPr>
          <p:cNvPr id="7" name="Rectangle 6"/>
          <p:cNvSpPr/>
          <p:nvPr/>
        </p:nvSpPr>
        <p:spPr>
          <a:xfrm>
            <a:off x="251520" y="569575"/>
            <a:ext cx="8537243" cy="461665"/>
          </a:xfrm>
          <a:prstGeom prst="rect">
            <a:avLst/>
          </a:prstGeom>
        </p:spPr>
        <p:txBody>
          <a:bodyPr wrap="square">
            <a:spAutoFit/>
          </a:bodyPr>
          <a:lstStyle/>
          <a:p>
            <a:pPr algn="just"/>
            <a:r>
              <a:rPr lang="en-US" sz="2400" b="1" i="1" dirty="0" err="1">
                <a:solidFill>
                  <a:srgbClr val="002060"/>
                </a:solidFill>
                <a:latin typeface="Times New Roman" panose="02020603050405020304" pitchFamily="18" charset="0"/>
                <a:cs typeface="Times New Roman" panose="02020603050405020304" pitchFamily="18" charset="0"/>
              </a:rPr>
              <a:t>Trong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các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câu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văn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câu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thơ</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sau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đây</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dấu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hai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chấm</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có</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tác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dụng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gì</a:t>
            </a:r>
            <a:r>
              <a:rPr lang="en-US" sz="2400" b="1" i="1" dirty="0">
                <a:solidFill>
                  <a:srgbClr val="002060"/>
                </a:solidFill>
                <a:latin typeface="Times New Roman" panose="02020603050405020304" pitchFamily="18" charset="0"/>
                <a:cs typeface="Times New Roman" panose="02020603050405020304" pitchFamily="18" charset="0"/>
              </a:rPr>
              <a:t>?</a:t>
            </a:r>
            <a:endParaRPr lang="en-US" sz="2400" b="1" i="1" dirty="0">
              <a:solidFill>
                <a:srgbClr val="00206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39263" y="3712808"/>
            <a:ext cx="8827305" cy="2862322"/>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c</a:t>
            </a:r>
            <a:r>
              <a:rPr lang="en-US" sz="2000" b="1"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Bà thương không muốn bán</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Bèn thả vào trong chum.</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Rồi bà lại đi làm</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Đến khi về thấy lạ:</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Sân nhà sao sạch quá</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Đàn lợn đã được ăn</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Cơm nước nấu tinh tươm</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Vườn rau tươi sạch cỏ.</a:t>
            </a:r>
            <a:endParaRPr lang="vi-VN"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Phan Thị Thanh Nhàn</a:t>
            </a:r>
            <a:endParaRPr lang="vi-VN" sz="2000" dirty="0">
              <a:latin typeface="Times New Roman" panose="02020603050405020304" pitchFamily="18" charset="0"/>
              <a:cs typeface="Times New Roman" panose="02020603050405020304" pitchFamily="18" charset="0"/>
            </a:endParaRPr>
          </a:p>
        </p:txBody>
      </p:sp>
      <p:sp>
        <p:nvSpPr>
          <p:cNvPr id="16" name="Rectangle 15"/>
          <p:cNvSpPr/>
          <p:nvPr/>
        </p:nvSpPr>
        <p:spPr>
          <a:xfrm>
            <a:off x="31232" y="50612"/>
            <a:ext cx="8537243" cy="523220"/>
          </a:xfrm>
          <a:prstGeom prst="rect">
            <a:avLst/>
          </a:prstGeom>
        </p:spPr>
        <p:txBody>
          <a:bodyPr wrap="square">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I. NHẬN XÉT</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1232" y="812887"/>
          <a:ext cx="9136228" cy="6072497"/>
        </p:xfrm>
        <a:graphic>
          <a:graphicData uri="http://schemas.openxmlformats.org/drawingml/2006/table">
            <a:tbl>
              <a:tblPr firstRow="1" bandRow="1">
                <a:tableStyleId>{5C22544A-7EE6-4342-B048-85BDC9FD1C3A}</a:tableStyleId>
              </a:tblPr>
              <a:tblGrid>
                <a:gridCol w="4972816"/>
                <a:gridCol w="4163412"/>
              </a:tblGrid>
              <a:tr h="671897">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Câu</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văn</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Tác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dụng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của</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dấu</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hai</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chấm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65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r>
              <a:tr h="266429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bl>
          </a:graphicData>
        </a:graphic>
      </p:graphicFrame>
      <p:sp>
        <p:nvSpPr>
          <p:cNvPr id="6" name="Rectangle 5"/>
          <p:cNvSpPr/>
          <p:nvPr/>
        </p:nvSpPr>
        <p:spPr>
          <a:xfrm>
            <a:off x="5012658" y="3145549"/>
            <a:ext cx="4131342" cy="1107996"/>
          </a:xfrm>
          <a:prstGeom prst="rect">
            <a:avLst/>
          </a:prstGeom>
        </p:spPr>
        <p:txBody>
          <a:bodyPr wrap="square">
            <a:spAutoFit/>
          </a:bodyPr>
          <a:lstStyle/>
          <a:p>
            <a:pPr algn="just"/>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Mèn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10" name="Rectangle 9"/>
          <p:cNvSpPr/>
          <p:nvPr/>
        </p:nvSpPr>
        <p:spPr>
          <a:xfrm>
            <a:off x="5039298" y="1535507"/>
            <a:ext cx="4023839" cy="1200329"/>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kép</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5012658" y="4581128"/>
            <a:ext cx="4131341" cy="1569660"/>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bộ phận đ</a:t>
            </a:r>
            <a:r>
              <a:rPr lang="en-US" sz="2400" dirty="0" err="1">
                <a:latin typeface="Times New Roman" panose="02020603050405020304" pitchFamily="18" charset="0"/>
                <a:cs typeface="Times New Roman" panose="02020603050405020304" pitchFamily="18" charset="0"/>
              </a:rPr>
              <a:t>ứng</a:t>
            </a:r>
            <a:r>
              <a:rPr lang="vi-VN" sz="2400" dirty="0">
                <a:latin typeface="Times New Roman" panose="02020603050405020304" pitchFamily="18" charset="0"/>
                <a:cs typeface="Times New Roman" panose="02020603050405020304" pitchFamily="18" charset="0"/>
              </a:rPr>
              <a:t> sau là lời giải thích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iệt kê những điều kì lạ mà bà cụ nhận thấy khi về nhà</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18" name="Rectangle 17"/>
          <p:cNvSpPr/>
          <p:nvPr/>
        </p:nvSpPr>
        <p:spPr>
          <a:xfrm>
            <a:off x="275755" y="107910"/>
            <a:ext cx="8537243" cy="461665"/>
          </a:xfrm>
          <a:prstGeom prst="rect">
            <a:avLst/>
          </a:prstGeom>
        </p:spPr>
        <p:txBody>
          <a:bodyPr wrap="square">
            <a:spAutoFit/>
          </a:bodyPr>
          <a:lstStyle/>
          <a:p>
            <a:pPr algn="just"/>
            <a:r>
              <a:rPr lang="en-US" sz="2400" b="1" i="1" dirty="0" err="1">
                <a:solidFill>
                  <a:srgbClr val="002060"/>
                </a:solidFill>
                <a:latin typeface="Times New Roman" panose="02020603050405020304" pitchFamily="18" charset="0"/>
                <a:cs typeface="Times New Roman" panose="02020603050405020304" pitchFamily="18" charset="0"/>
              </a:rPr>
              <a:t>Trong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các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câu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văn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câu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thơ</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sau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đây</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dấu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hai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chấm</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có</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tác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dụng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gì</a:t>
            </a:r>
            <a:r>
              <a:rPr lang="en-US" sz="2400" b="1" i="1" dirty="0">
                <a:solidFill>
                  <a:srgbClr val="002060"/>
                </a:solidFill>
                <a:latin typeface="Times New Roman" panose="02020603050405020304" pitchFamily="18" charset="0"/>
                <a:cs typeface="Times New Roman" panose="02020603050405020304" pitchFamily="18" charset="0"/>
              </a:rPr>
              <a:t>?</a:t>
            </a:r>
            <a:endParaRPr lang="en-US" sz="2400" b="1" i="1" dirty="0">
              <a:solidFill>
                <a:srgbClr val="00206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0" y="1535507"/>
            <a:ext cx="5004048" cy="1631216"/>
          </a:xfrm>
          <a:prstGeom prst="rect">
            <a:avLst/>
          </a:prstGeom>
        </p:spPr>
        <p:txBody>
          <a:bodyPr wrap="square">
            <a:spAutoFit/>
          </a:bodyPr>
          <a:lstStyle/>
          <a:p>
            <a:pPr algn="just"/>
            <a:r>
              <a:rPr lang="vi-VN" sz="2000" b="1" dirty="0">
                <a:latin typeface="+mj-lt"/>
                <a:cs typeface="Times New Roman" panose="02020603050405020304" pitchFamily="18" charset="0"/>
              </a:rPr>
              <a:t>a</a:t>
            </a:r>
            <a:r>
              <a:rPr lang="en-US" sz="2000" b="1" dirty="0">
                <a:latin typeface="+mj-lt"/>
                <a:cs typeface="Times New Roman" panose="02020603050405020304" pitchFamily="18" charset="0"/>
              </a:rPr>
              <a:t>. </a:t>
            </a:r>
            <a:r>
              <a:rPr lang="vi-VN" sz="2000" dirty="0">
                <a:latin typeface="+mj-lt"/>
              </a:rPr>
              <a:t>Chủ tịch Hồ Chí Minh nói</a:t>
            </a:r>
            <a:r>
              <a:rPr lang="en-US" sz="2000" dirty="0">
                <a:latin typeface="+mj-lt"/>
              </a:rPr>
              <a:t> </a:t>
            </a:r>
            <a:r>
              <a:rPr lang="vi-VN" sz="2000" dirty="0">
                <a:latin typeface="+mj-lt"/>
              </a:rPr>
              <a:t>: </a:t>
            </a:r>
            <a:r>
              <a:rPr lang="en-US" sz="2000" dirty="0">
                <a:latin typeface="+mj-lt"/>
              </a:rPr>
              <a:t>“</a:t>
            </a:r>
            <a:r>
              <a:rPr lang="vi-VN" sz="2000" dirty="0">
                <a:latin typeface="+mj-lt"/>
              </a:rPr>
              <a:t>Tôi chỉ có một sự ham muốn, ham muốn tột bậc, là làm sao cho nước ta hoàn toàn độc lập, dân ta được hoàn toàn tự do, đồng bào ai cũng có cơm ăn, áo mặc, ai cũng được học hành.</a:t>
            </a:r>
            <a:r>
              <a:rPr lang="en-US" sz="2000" dirty="0">
                <a:latin typeface="+mj-lt"/>
              </a:rPr>
              <a:t>”</a:t>
            </a:r>
            <a:endParaRPr lang="vi-VN" sz="2000" b="1" dirty="0">
              <a:latin typeface="+mj-lt"/>
            </a:endParaRPr>
          </a:p>
        </p:txBody>
      </p:sp>
      <p:sp>
        <p:nvSpPr>
          <p:cNvPr id="21" name="Rectangle 20"/>
          <p:cNvSpPr/>
          <p:nvPr/>
        </p:nvSpPr>
        <p:spPr>
          <a:xfrm>
            <a:off x="0" y="3163986"/>
            <a:ext cx="5004048" cy="707886"/>
          </a:xfrm>
          <a:prstGeom prst="rect">
            <a:avLst/>
          </a:prstGeom>
        </p:spPr>
        <p:txBody>
          <a:bodyPr wrap="square">
            <a:spAutoFit/>
          </a:bodyPr>
          <a:lstStyle/>
          <a:p>
            <a:r>
              <a:rPr lang="vi-VN" sz="2000" b="1" dirty="0">
                <a:latin typeface="+mj-lt"/>
                <a:cs typeface="Times New Roman" panose="02020603050405020304" pitchFamily="18" charset="0"/>
              </a:rPr>
              <a:t>b</a:t>
            </a:r>
            <a:r>
              <a:rPr lang="en-US" sz="2000" b="1" dirty="0">
                <a:latin typeface="+mj-lt"/>
                <a:cs typeface="Times New Roman" panose="02020603050405020304" pitchFamily="18" charset="0"/>
              </a:rPr>
              <a:t>.</a:t>
            </a:r>
            <a:r>
              <a:rPr lang="vi-VN" sz="2000" b="1" dirty="0">
                <a:latin typeface="+mj-lt"/>
                <a:cs typeface="Times New Roman" panose="02020603050405020304" pitchFamily="18" charset="0"/>
              </a:rPr>
              <a:t> </a:t>
            </a:r>
            <a:r>
              <a:rPr lang="vi-VN" sz="2000" dirty="0">
                <a:latin typeface="+mj-lt"/>
              </a:rPr>
              <a:t>Tôi xòe cả hai càng ra, bảo Nhà Trò</a:t>
            </a:r>
            <a:r>
              <a:rPr lang="en-US" sz="2000" dirty="0">
                <a:latin typeface="+mj-lt"/>
              </a:rPr>
              <a:t> </a:t>
            </a:r>
            <a:r>
              <a:rPr lang="vi-VN" sz="2000" dirty="0">
                <a:latin typeface="+mj-lt"/>
              </a:rPr>
              <a:t>:</a:t>
            </a:r>
            <a:endParaRPr lang="vi-VN" sz="2000" dirty="0">
              <a:latin typeface="+mj-lt"/>
            </a:endParaRPr>
          </a:p>
          <a:p>
            <a:r>
              <a:rPr lang="en-US" sz="2000" dirty="0">
                <a:latin typeface="+mj-lt"/>
              </a:rPr>
              <a:t>     </a:t>
            </a:r>
            <a:r>
              <a:rPr lang="vi-VN" sz="2000" dirty="0">
                <a:latin typeface="+mj-lt"/>
              </a:rPr>
              <a:t>- Em đừng sợ. Hãy trở về cùng với tôi đây</a:t>
            </a:r>
            <a:r>
              <a:rPr lang="en-US" sz="2000" dirty="0">
                <a:latin typeface="+mj-lt"/>
              </a:rPr>
              <a:t>.</a:t>
            </a:r>
            <a:endParaRPr lang="en-US" sz="2000" dirty="0">
              <a:latin typeface="+mj-lt"/>
            </a:endParaRPr>
          </a:p>
        </p:txBody>
      </p:sp>
      <p:sp>
        <p:nvSpPr>
          <p:cNvPr id="23" name="Rectangle 22"/>
          <p:cNvSpPr/>
          <p:nvPr/>
        </p:nvSpPr>
        <p:spPr>
          <a:xfrm>
            <a:off x="8610" y="4303455"/>
            <a:ext cx="5004048" cy="2554545"/>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c</a:t>
            </a:r>
            <a:r>
              <a:rPr lang="en-US" sz="2000" b="1"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Bà thương không muốn bán</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Bèn thả vào trong chum.</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Rồi bà lại đi làm</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Đến khi về thấy lạ</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Sân nhà sao sạch quá</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Đàn lợn đã được ăn</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Cơm nước nấu tinh tươm</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Vườn rau tươi sạch cỏ.</a:t>
            </a:r>
            <a:endParaRPr lang="vi-VN" sz="2000" dirty="0">
              <a:latin typeface="Times New Roman" panose="02020603050405020304" pitchFamily="18" charset="0"/>
              <a:cs typeface="Times New Roman" panose="02020603050405020304" pitchFamily="18" charset="0"/>
            </a:endParaRPr>
          </a:p>
        </p:txBody>
      </p:sp>
      <p:sp>
        <p:nvSpPr>
          <p:cNvPr id="3" name="Oval 2"/>
          <p:cNvSpPr/>
          <p:nvPr/>
        </p:nvSpPr>
        <p:spPr>
          <a:xfrm>
            <a:off x="3059832" y="1507098"/>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95936" y="3148972"/>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699792" y="5139291"/>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9" grpId="0"/>
      <p:bldP spid="21" grpId="0"/>
      <p:bldP spid="23" grpId="0"/>
      <p:bldP spid="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30-zpg.zdn.vn/5969845647167497549/a1595afdfa8a06d45f9b.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08960" y="2708920"/>
            <a:ext cx="5184576" cy="3539430"/>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1. </a:t>
            </a:r>
            <a:r>
              <a:rPr lang="en-US" sz="2800" i="1" dirty="0" err="1">
                <a:latin typeface="Times New Roman" panose="02020603050405020304" pitchFamily="18" charset="0"/>
                <a:cs typeface="Times New Roman" panose="02020603050405020304" pitchFamily="18" charset="0"/>
              </a:rPr>
              <a:t>Dấu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chấm</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kép</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hình nền powerpoint dễ thương - Thư Viện Ả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
            <a:ext cx="9144001" cy="6899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9087" y="589682"/>
            <a:ext cx="8622704" cy="523220"/>
          </a:xfrm>
          <a:prstGeom prst="rect">
            <a:avLst/>
          </a:prstGeom>
        </p:spPr>
        <p:txBody>
          <a:bodyPr wrap="square">
            <a:spAutoFit/>
          </a:bodyPr>
          <a:lstStyle/>
          <a:p>
            <a:pPr algn="just"/>
            <a:r>
              <a:rPr lang="en-US" sz="2800" b="1" dirty="0">
                <a:solidFill>
                  <a:srgbClr val="004EEA"/>
                </a:solidFill>
                <a:latin typeface="Times New Roman" panose="02020603050405020304" pitchFamily="18" charset="0"/>
                <a:cs typeface="Times New Roman" panose="02020603050405020304" pitchFamily="18" charset="0"/>
              </a:rPr>
              <a:t>1. </a:t>
            </a:r>
            <a:r>
              <a:rPr lang="en-US" sz="2800" i="1" dirty="0" err="1">
                <a:solidFill>
                  <a:srgbClr val="004EEA"/>
                </a:solidFill>
                <a:latin typeface="Times New Roman" panose="02020603050405020304" pitchFamily="18" charset="0"/>
                <a:cs typeface="Times New Roman" panose="02020603050405020304" pitchFamily="18" charset="0"/>
              </a:rPr>
              <a:t>Trong</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các</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câu</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sau</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mỗi</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dấu</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hai</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chấm</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có</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tác</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dụng</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gì</a:t>
            </a:r>
            <a:r>
              <a:rPr lang="en-US" sz="2800" i="1" dirty="0">
                <a:solidFill>
                  <a:srgbClr val="004EEA"/>
                </a:solidFill>
                <a:latin typeface="Times New Roman" panose="02020603050405020304" pitchFamily="18" charset="0"/>
                <a:cs typeface="Times New Roman" panose="02020603050405020304" pitchFamily="18" charset="0"/>
              </a:rPr>
              <a:t>?</a:t>
            </a:r>
            <a:endParaRPr lang="vi-VN" sz="2800" i="1" dirty="0">
              <a:solidFill>
                <a:srgbClr val="004EEA"/>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9087" y="1196752"/>
            <a:ext cx="8760462" cy="1938992"/>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Tôi thở dài:</a:t>
            </a:r>
            <a:endParaRPr lang="vi-VN"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Còn đứa bị điểm không, nó tả thế nào?</a:t>
            </a:r>
            <a:endParaRPr lang="vi-VN"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Nó không tả, không viết gì hết. Nó nộp giấy trắng cho cô. Hôm trả bài, cô giận lắm. Cô hỏi: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Sao trò không chịu làm bài?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r"/>
            <a:r>
              <a:rPr lang="vi-VN" sz="2400" dirty="0">
                <a:latin typeface="Times New Roman" panose="02020603050405020304" pitchFamily="18" charset="0"/>
                <a:cs typeface="Times New Roman" panose="02020603050405020304" pitchFamily="18" charset="0"/>
              </a:rPr>
              <a:t>Theo </a:t>
            </a:r>
            <a:r>
              <a:rPr lang="vi-VN" sz="2400" b="1" dirty="0">
                <a:latin typeface="Times New Roman" panose="02020603050405020304" pitchFamily="18" charset="0"/>
                <a:cs typeface="Times New Roman" panose="02020603050405020304" pitchFamily="18" charset="0"/>
              </a:rPr>
              <a:t>NGUYỄN QUANG SÁNG</a:t>
            </a:r>
            <a:endParaRPr lang="vi-VN"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157716" y="3174327"/>
            <a:ext cx="8943203" cy="1938992"/>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Dưới tầm cánh chú chuồn chuồn bây giờ là luỹ tre xanh rì rào trong gió, là bờ ao với những khóm khoai nước rung rinh. Rồi những cảnh tuyệt đẹp của đất nước hiện ra: cánh đồng với những đàn trâu thung thăng gặm cỏ; dòng sông với những đoàn thuyền ngược xuôi.</a:t>
            </a:r>
            <a:endParaRPr lang="vi-VN" sz="2400" dirty="0">
              <a:latin typeface="Times New Roman" panose="02020603050405020304" pitchFamily="18" charset="0"/>
              <a:cs typeface="Times New Roman" panose="02020603050405020304" pitchFamily="18" charset="0"/>
            </a:endParaRPr>
          </a:p>
          <a:p>
            <a:pPr algn="r"/>
            <a:r>
              <a:rPr lang="vi-VN" sz="2400" dirty="0">
                <a:latin typeface="Times New Roman" panose="02020603050405020304" pitchFamily="18" charset="0"/>
                <a:cs typeface="Times New Roman" panose="02020603050405020304" pitchFamily="18" charset="0"/>
              </a:rPr>
              <a:t>Theo </a:t>
            </a:r>
            <a:r>
              <a:rPr lang="vi-VN" sz="2400" b="1" dirty="0">
                <a:latin typeface="Times New Roman" panose="02020603050405020304" pitchFamily="18" charset="0"/>
                <a:cs typeface="Times New Roman" panose="02020603050405020304" pitchFamily="18" charset="0"/>
              </a:rPr>
              <a:t>NGUYỄN THẾ HỘI</a:t>
            </a:r>
            <a:endParaRPr lang="vi-VN"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31232" y="50612"/>
            <a:ext cx="8537243" cy="523220"/>
          </a:xfrm>
          <a:prstGeom prst="rect">
            <a:avLst/>
          </a:prstGeom>
        </p:spPr>
        <p:txBody>
          <a:bodyPr wrap="square">
            <a:spAutoFit/>
          </a:bodyPr>
          <a:lstStyle/>
          <a:p>
            <a:pPr algn="just"/>
            <a:r>
              <a:rPr lang="en-US" sz="2800" b="1" dirty="0">
                <a:solidFill>
                  <a:srgbClr val="FF3300"/>
                </a:solidFill>
                <a:latin typeface="Times New Roman" panose="02020603050405020304" pitchFamily="18" charset="0"/>
                <a:cs typeface="Times New Roman" panose="02020603050405020304" pitchFamily="18" charset="0"/>
              </a:rPr>
              <a:t>II. LUYỆN TẬP</a:t>
            </a:r>
            <a:endParaRPr lang="en-US" sz="2800"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powerpoint màu trắng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122" y="0"/>
            <a:ext cx="9167122" cy="68424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9087" y="573832"/>
            <a:ext cx="8622704" cy="523220"/>
          </a:xfrm>
          <a:prstGeom prst="rect">
            <a:avLst/>
          </a:prstGeom>
        </p:spPr>
        <p:txBody>
          <a:bodyPr wrap="square">
            <a:spAutoFit/>
          </a:bodyPr>
          <a:lstStyle/>
          <a:p>
            <a:pPr algn="just"/>
            <a:r>
              <a:rPr lang="en-US" sz="2800" b="1" i="1" dirty="0">
                <a:solidFill>
                  <a:srgbClr val="004EEA"/>
                </a:solidFill>
                <a:latin typeface="Times New Roman" panose="02020603050405020304" pitchFamily="18" charset="0"/>
                <a:cs typeface="Times New Roman" panose="02020603050405020304" pitchFamily="18" charset="0"/>
              </a:rPr>
              <a:t>1. </a:t>
            </a:r>
            <a:r>
              <a:rPr lang="en-US" sz="2800" i="1" dirty="0" err="1">
                <a:solidFill>
                  <a:srgbClr val="004EEA"/>
                </a:solidFill>
                <a:latin typeface="Times New Roman" panose="02020603050405020304" pitchFamily="18" charset="0"/>
                <a:cs typeface="Times New Roman" panose="02020603050405020304" pitchFamily="18" charset="0"/>
              </a:rPr>
              <a:t>Trong</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các</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câu</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sau</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mỗi</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dấu</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hai</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chấm</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có</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tác</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dụng</a:t>
            </a:r>
            <a:r>
              <a:rPr lang="en-US" sz="2800" i="1" dirty="0">
                <a:solidFill>
                  <a:srgbClr val="004EEA"/>
                </a:solidFill>
                <a:latin typeface="Times New Roman" panose="02020603050405020304" pitchFamily="18" charset="0"/>
                <a:cs typeface="Times New Roman" panose="02020603050405020304" pitchFamily="18" charset="0"/>
              </a:rPr>
              <a:t> </a:t>
            </a:r>
            <a:r>
              <a:rPr lang="en-US" sz="2800" i="1" dirty="0" err="1">
                <a:solidFill>
                  <a:srgbClr val="004EEA"/>
                </a:solidFill>
                <a:latin typeface="Times New Roman" panose="02020603050405020304" pitchFamily="18" charset="0"/>
                <a:cs typeface="Times New Roman" panose="02020603050405020304" pitchFamily="18" charset="0"/>
              </a:rPr>
              <a:t>gì</a:t>
            </a:r>
            <a:r>
              <a:rPr lang="en-US" sz="2800" i="1" dirty="0">
                <a:solidFill>
                  <a:srgbClr val="004EEA"/>
                </a:solidFill>
                <a:latin typeface="Times New Roman" panose="02020603050405020304" pitchFamily="18" charset="0"/>
                <a:cs typeface="Times New Roman" panose="02020603050405020304" pitchFamily="18" charset="0"/>
              </a:rPr>
              <a:t>?</a:t>
            </a:r>
            <a:endParaRPr lang="vi-VN" sz="2800" i="1" dirty="0">
              <a:solidFill>
                <a:srgbClr val="004EEA"/>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7675" y="1226860"/>
          <a:ext cx="9136228" cy="5586516"/>
        </p:xfrm>
        <a:graphic>
          <a:graphicData uri="http://schemas.openxmlformats.org/drawingml/2006/table">
            <a:tbl>
              <a:tblPr firstRow="1" bandRow="1">
                <a:tableStyleId>{5C22544A-7EE6-4342-B048-85BDC9FD1C3A}</a:tableStyleId>
              </a:tblPr>
              <a:tblGrid>
                <a:gridCol w="5011723"/>
                <a:gridCol w="4124505"/>
              </a:tblGrid>
              <a:tr h="689972">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Câu</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văn</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Tác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dụng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của</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dấu</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hai</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chấm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5121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614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82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5076056" y="1924730"/>
            <a:ext cx="3960440"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áo hiệu bộ phận đứng sau là lời nói của nhân vật “tôi”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5076057" y="3506769"/>
            <a:ext cx="3960440" cy="1200329"/>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kép</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14" name="Rectangle 13"/>
          <p:cNvSpPr/>
          <p:nvPr/>
        </p:nvSpPr>
        <p:spPr>
          <a:xfrm>
            <a:off x="5089377" y="4997152"/>
            <a:ext cx="3960441" cy="1569660"/>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31232" y="50612"/>
            <a:ext cx="8537243" cy="523220"/>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II. LUYỆN TẬP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8716" y="2109395"/>
            <a:ext cx="4900808"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Tôi thở dài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Còn đứa bị điểm không, nó tả 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3406" y="3760132"/>
            <a:ext cx="4905510" cy="461665"/>
          </a:xfrm>
          <a:prstGeom prst="rect">
            <a:avLst/>
          </a:prstGeom>
        </p:spPr>
        <p:txBody>
          <a:bodyPr wrap="none">
            <a:spAutoFit/>
          </a:bodyPr>
          <a:lstStyle/>
          <a:p>
            <a:pPr algn="just"/>
            <a:r>
              <a:rPr lang="vi-VN" sz="2400" dirty="0">
                <a:latin typeface="Times New Roman" panose="02020603050405020304" pitchFamily="18" charset="0"/>
                <a:cs typeface="Times New Roman" panose="02020603050405020304" pitchFamily="18" charset="0"/>
              </a:rPr>
              <a:t>Cô hỏi: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Sao trò không chịu làm bài?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7" name="Rectangle 16"/>
          <p:cNvSpPr/>
          <p:nvPr/>
        </p:nvSpPr>
        <p:spPr>
          <a:xfrm>
            <a:off x="58716" y="4863114"/>
            <a:ext cx="4869139" cy="1938992"/>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Rồi những cảnh tuyệt đẹp của đất nước hiện ra: cánh đồng với những đàn trâu thung thăng gặm cỏ; dòng sông với những đoàn thuyền ngược xuôi.</a:t>
            </a:r>
            <a:endParaRPr lang="vi-VN" sz="2400" dirty="0">
              <a:latin typeface="Times New Roman" panose="02020603050405020304" pitchFamily="18" charset="0"/>
              <a:cs typeface="Times New Roman" panose="02020603050405020304" pitchFamily="18" charset="0"/>
            </a:endParaRPr>
          </a:p>
        </p:txBody>
      </p:sp>
      <p:sp>
        <p:nvSpPr>
          <p:cNvPr id="18" name="Oval 17"/>
          <p:cNvSpPr/>
          <p:nvPr/>
        </p:nvSpPr>
        <p:spPr>
          <a:xfrm>
            <a:off x="1475656" y="2109395"/>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99592" y="376846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06817" y="5287166"/>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6" grpId="0"/>
      <p:bldP spid="4" grpId="0"/>
      <p:bldP spid="17" grpId="0"/>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188640"/>
            <a:ext cx="8640960" cy="830997"/>
          </a:xfrm>
          <a:prstGeom prst="rect">
            <a:avLst/>
          </a:prstGeom>
          <a:noFill/>
        </p:spPr>
        <p:txBody>
          <a:bodyPr wrap="square">
            <a:spAutoFit/>
          </a:bodyPr>
          <a:lstStyle/>
          <a:p>
            <a:pPr algn="just"/>
            <a:r>
              <a:rPr lang="en-US" sz="2400" b="1" dirty="0">
                <a:solidFill>
                  <a:srgbClr val="004EEA"/>
                </a:solidFill>
                <a:latin typeface="Times New Roman" panose="02020603050405020304" pitchFamily="18" charset="0"/>
                <a:cs typeface="Times New Roman" panose="02020603050405020304" pitchFamily="18" charset="0"/>
              </a:rPr>
              <a:t>2. </a:t>
            </a:r>
            <a:r>
              <a:rPr lang="en-US" sz="2400" i="1" dirty="0" err="1">
                <a:solidFill>
                  <a:srgbClr val="004EEA"/>
                </a:solidFill>
                <a:latin typeface="Times New Roman" panose="02020603050405020304" pitchFamily="18" charset="0"/>
                <a:cs typeface="Times New Roman" panose="02020603050405020304" pitchFamily="18" charset="0"/>
              </a:rPr>
              <a:t>Nối</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từng</a:t>
            </a:r>
            <a:r>
              <a:rPr lang="en-US" sz="2400" i="1" dirty="0">
                <a:solidFill>
                  <a:srgbClr val="004EEA"/>
                </a:solidFill>
                <a:latin typeface="Times New Roman" panose="02020603050405020304" pitchFamily="18" charset="0"/>
                <a:cs typeface="Times New Roman" panose="02020603050405020304" pitchFamily="18" charset="0"/>
              </a:rPr>
              <a:t> ô </a:t>
            </a:r>
            <a:r>
              <a:rPr lang="en-US" sz="2400" i="1" dirty="0" err="1">
                <a:solidFill>
                  <a:srgbClr val="004EEA"/>
                </a:solidFill>
                <a:latin typeface="Times New Roman" panose="02020603050405020304" pitchFamily="18" charset="0"/>
                <a:cs typeface="Times New Roman" panose="02020603050405020304" pitchFamily="18" charset="0"/>
              </a:rPr>
              <a:t>bên</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trái</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với</a:t>
            </a:r>
            <a:r>
              <a:rPr lang="en-US" sz="2400" i="1" dirty="0">
                <a:solidFill>
                  <a:srgbClr val="004EEA"/>
                </a:solidFill>
                <a:latin typeface="Times New Roman" panose="02020603050405020304" pitchFamily="18" charset="0"/>
                <a:cs typeface="Times New Roman" panose="02020603050405020304" pitchFamily="18" charset="0"/>
              </a:rPr>
              <a:t> ô </a:t>
            </a:r>
            <a:r>
              <a:rPr lang="en-US" sz="2400" i="1" dirty="0" err="1">
                <a:solidFill>
                  <a:srgbClr val="004EEA"/>
                </a:solidFill>
                <a:latin typeface="Times New Roman" panose="02020603050405020304" pitchFamily="18" charset="0"/>
                <a:cs typeface="Times New Roman" panose="02020603050405020304" pitchFamily="18" charset="0"/>
              </a:rPr>
              <a:t>nêu</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đúng</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tác</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dụng</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của</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dấu</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hai</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chấm</a:t>
            </a:r>
            <a:r>
              <a:rPr lang="en-US" sz="2400" i="1" dirty="0">
                <a:solidFill>
                  <a:srgbClr val="004EEA"/>
                </a:solidFill>
                <a:latin typeface="Times New Roman" panose="02020603050405020304" pitchFamily="18" charset="0"/>
                <a:cs typeface="Times New Roman" panose="02020603050405020304" pitchFamily="18" charset="0"/>
              </a:rPr>
              <a:t> ở </a:t>
            </a:r>
            <a:r>
              <a:rPr lang="en-US" sz="2400" i="1" dirty="0" err="1">
                <a:solidFill>
                  <a:srgbClr val="004EEA"/>
                </a:solidFill>
                <a:latin typeface="Times New Roman" panose="02020603050405020304" pitchFamily="18" charset="0"/>
                <a:cs typeface="Times New Roman" panose="02020603050405020304" pitchFamily="18" charset="0"/>
              </a:rPr>
              <a:t>bên</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phải</a:t>
            </a:r>
            <a:r>
              <a:rPr lang="en-US" sz="2400" i="1" dirty="0">
                <a:solidFill>
                  <a:srgbClr val="004EEA"/>
                </a:solidFill>
                <a:latin typeface="Times New Roman" panose="02020603050405020304" pitchFamily="18" charset="0"/>
                <a:cs typeface="Times New Roman" panose="02020603050405020304" pitchFamily="18" charset="0"/>
              </a:rPr>
              <a:t>:</a:t>
            </a:r>
            <a:endParaRPr lang="vi-VN" sz="2400" i="1" dirty="0">
              <a:solidFill>
                <a:srgbClr val="004EEA"/>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0" y="1059955"/>
          <a:ext cx="9138633" cy="5844211"/>
        </p:xfrm>
        <a:graphic>
          <a:graphicData uri="http://schemas.openxmlformats.org/drawingml/2006/table">
            <a:tbl>
              <a:tblPr firstRow="1" bandRow="1">
                <a:tableStyleId>{E8B1032C-EA38-4F05-BA0D-38AFFFC7BED3}</a:tableStyleId>
              </a:tblPr>
              <a:tblGrid>
                <a:gridCol w="4745712"/>
                <a:gridCol w="1152128"/>
                <a:gridCol w="3240793"/>
              </a:tblGrid>
              <a:tr h="1637243">
                <a:tc>
                  <a:txBody>
                    <a:bodyPr/>
                    <a:lstStyle/>
                    <a:p>
                      <a:endParaRPr lang="en-US" dirty="0"/>
                    </a:p>
                  </a:txBody>
                  <a:tcP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solidFill>
                      <a:schemeClr val="bg1"/>
                    </a:solidFill>
                  </a:tcPr>
                </a:tc>
              </a:tr>
              <a:tr h="1235858">
                <a:tc>
                  <a:txBody>
                    <a:bodyPr/>
                    <a:lstStyle/>
                    <a:p>
                      <a:endParaRPr lang="en-US" dirty="0"/>
                    </a:p>
                  </a:txBody>
                  <a:tcP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solidFill>
                      <a:schemeClr val="bg1"/>
                    </a:solidFill>
                  </a:tcPr>
                </a:tc>
              </a:tr>
              <a:tr h="1584176">
                <a:tc>
                  <a:txBody>
                    <a:bodyPr/>
                    <a:lstStyle/>
                    <a:p>
                      <a:endParaRPr lang="en-US" dirty="0"/>
                    </a:p>
                  </a:txBody>
                  <a:tcP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solidFill>
                      <a:schemeClr val="bg1"/>
                    </a:solidFill>
                  </a:tcPr>
                </a:tc>
              </a:tr>
              <a:tr h="1386934">
                <a:tc>
                  <a:txBody>
                    <a:bodyPr/>
                    <a:lstStyle/>
                    <a:p>
                      <a:endParaRPr lang="en-US" dirty="0"/>
                    </a:p>
                  </a:txBody>
                  <a:tcP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solidFill>
                      <a:schemeClr val="bg1"/>
                    </a:solidFill>
                  </a:tcPr>
                </a:tc>
              </a:tr>
            </a:tbl>
          </a:graphicData>
        </a:graphic>
      </p:graphicFrame>
      <p:sp>
        <p:nvSpPr>
          <p:cNvPr id="10" name="Rectangle 9"/>
          <p:cNvSpPr/>
          <p:nvPr/>
        </p:nvSpPr>
        <p:spPr>
          <a:xfrm>
            <a:off x="37064" y="5550244"/>
            <a:ext cx="4750960"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5964487" y="5688743"/>
            <a:ext cx="3114611" cy="461665"/>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8032" y="1135777"/>
            <a:ext cx="4635976"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gái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ki</a:t>
            </a:r>
            <a:r>
              <a:rPr lang="en-US" sz="2400" dirty="0">
                <a:latin typeface="Times New Roman" panose="02020603050405020304" pitchFamily="18" charset="0"/>
                <a:cs typeface="Times New Roman" panose="02020603050405020304" pitchFamily="18" charset="0"/>
              </a:rPr>
              <a:t>-ma </a:t>
            </a:r>
            <a:r>
              <a:rPr lang="en-US" sz="2400" dirty="0" err="1">
                <a:latin typeface="Times New Roman" panose="02020603050405020304" pitchFamily="18" charset="0"/>
                <a:cs typeface="Times New Roman" panose="02020603050405020304" pitchFamily="18" charset="0"/>
              </a:rPr>
              <a:t>nở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8032" y="2699731"/>
            <a:ext cx="4635976"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cụt</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37064" y="4078502"/>
            <a:ext cx="4606944"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3. Mai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5940152" y="1299764"/>
            <a:ext cx="3203848"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992836" y="2705437"/>
            <a:ext cx="2971652"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878226" y="3955518"/>
            <a:ext cx="3200872"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endParaRPr lang="en-US" sz="2400"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4788024" y="1628800"/>
            <a:ext cx="1090202" cy="180020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5" y="3305601"/>
            <a:ext cx="1096261" cy="284480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5" y="1772816"/>
            <a:ext cx="1150071" cy="2967532"/>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 idx="1"/>
          </p:cNvCxnSpPr>
          <p:nvPr/>
        </p:nvCxnSpPr>
        <p:spPr>
          <a:xfrm flipV="1">
            <a:off x="4781965" y="4740348"/>
            <a:ext cx="1096261" cy="1568972"/>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3" grpId="0"/>
      <p:bldP spid="8" grpId="0"/>
      <p:bldP spid="9" grpId="0"/>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188640"/>
            <a:ext cx="8640960" cy="461665"/>
          </a:xfrm>
          <a:prstGeom prst="rect">
            <a:avLst/>
          </a:prstGeom>
          <a:noFill/>
        </p:spPr>
        <p:txBody>
          <a:bodyPr wrap="square">
            <a:spAutoFit/>
          </a:bodyPr>
          <a:lstStyle/>
          <a:p>
            <a:pPr algn="just"/>
            <a:r>
              <a:rPr lang="en-US" sz="2400" b="1" dirty="0">
                <a:solidFill>
                  <a:srgbClr val="004EEA"/>
                </a:solidFill>
                <a:latin typeface="Times New Roman" panose="02020603050405020304" pitchFamily="18" charset="0"/>
                <a:cs typeface="Times New Roman" panose="02020603050405020304" pitchFamily="18" charset="0"/>
              </a:rPr>
              <a:t>3. </a:t>
            </a:r>
            <a:r>
              <a:rPr lang="en-US" sz="2400" i="1" dirty="0" err="1">
                <a:solidFill>
                  <a:srgbClr val="004EEA"/>
                </a:solidFill>
                <a:latin typeface="Times New Roman" panose="02020603050405020304" pitchFamily="18" charset="0"/>
                <a:cs typeface="Times New Roman" panose="02020603050405020304" pitchFamily="18" charset="0"/>
              </a:rPr>
              <a:t>Nối</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từng</a:t>
            </a:r>
            <a:r>
              <a:rPr lang="en-US" sz="2400" i="1" dirty="0">
                <a:solidFill>
                  <a:srgbClr val="004EEA"/>
                </a:solidFill>
                <a:latin typeface="Times New Roman" panose="02020603050405020304" pitchFamily="18" charset="0"/>
                <a:cs typeface="Times New Roman" panose="02020603050405020304" pitchFamily="18" charset="0"/>
              </a:rPr>
              <a:t> ô </a:t>
            </a:r>
            <a:r>
              <a:rPr lang="en-US" sz="2400" i="1" dirty="0" err="1">
                <a:solidFill>
                  <a:srgbClr val="004EEA"/>
                </a:solidFill>
                <a:latin typeface="Times New Roman" panose="02020603050405020304" pitchFamily="18" charset="0"/>
                <a:cs typeface="Times New Roman" panose="02020603050405020304" pitchFamily="18" charset="0"/>
              </a:rPr>
              <a:t>bên</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trái</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với</a:t>
            </a:r>
            <a:r>
              <a:rPr lang="en-US" sz="2400" i="1" dirty="0">
                <a:solidFill>
                  <a:srgbClr val="004EEA"/>
                </a:solidFill>
                <a:latin typeface="Times New Roman" panose="02020603050405020304" pitchFamily="18" charset="0"/>
                <a:cs typeface="Times New Roman" panose="02020603050405020304" pitchFamily="18" charset="0"/>
              </a:rPr>
              <a:t> ô </a:t>
            </a:r>
            <a:r>
              <a:rPr lang="en-US" sz="2400" i="1" dirty="0" err="1">
                <a:solidFill>
                  <a:srgbClr val="004EEA"/>
                </a:solidFill>
                <a:latin typeface="Times New Roman" panose="02020603050405020304" pitchFamily="18" charset="0"/>
                <a:cs typeface="Times New Roman" panose="02020603050405020304" pitchFamily="18" charset="0"/>
              </a:rPr>
              <a:t>thích</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hợp</a:t>
            </a:r>
            <a:r>
              <a:rPr lang="en-US" sz="2400" i="1" dirty="0">
                <a:solidFill>
                  <a:srgbClr val="004EEA"/>
                </a:solidFill>
                <a:latin typeface="Times New Roman" panose="02020603050405020304" pitchFamily="18" charset="0"/>
                <a:cs typeface="Times New Roman" panose="02020603050405020304" pitchFamily="18" charset="0"/>
              </a:rPr>
              <a:t> ở </a:t>
            </a:r>
            <a:r>
              <a:rPr lang="en-US" sz="2400" i="1" dirty="0" err="1">
                <a:solidFill>
                  <a:srgbClr val="004EEA"/>
                </a:solidFill>
                <a:latin typeface="Times New Roman" panose="02020603050405020304" pitchFamily="18" charset="0"/>
                <a:cs typeface="Times New Roman" panose="02020603050405020304" pitchFamily="18" charset="0"/>
              </a:rPr>
              <a:t>bên</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phải</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để</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tạo</a:t>
            </a:r>
            <a:r>
              <a:rPr lang="en-US" sz="2400" i="1" dirty="0">
                <a:solidFill>
                  <a:srgbClr val="004EEA"/>
                </a:solidFill>
                <a:latin typeface="Times New Roman" panose="02020603050405020304" pitchFamily="18" charset="0"/>
                <a:cs typeface="Times New Roman" panose="02020603050405020304" pitchFamily="18" charset="0"/>
              </a:rPr>
              <a:t> </a:t>
            </a:r>
            <a:r>
              <a:rPr lang="en-US" sz="2400" i="1" dirty="0" err="1">
                <a:solidFill>
                  <a:srgbClr val="004EEA"/>
                </a:solidFill>
                <a:latin typeface="Times New Roman" panose="02020603050405020304" pitchFamily="18" charset="0"/>
                <a:cs typeface="Times New Roman" panose="02020603050405020304" pitchFamily="18" charset="0"/>
              </a:rPr>
              <a:t>thành</a:t>
            </a:r>
            <a:r>
              <a:rPr lang="en-US" sz="2400" i="1" dirty="0">
                <a:solidFill>
                  <a:srgbClr val="004EEA"/>
                </a:solidFill>
                <a:latin typeface="Times New Roman" panose="02020603050405020304" pitchFamily="18" charset="0"/>
                <a:cs typeface="Times New Roman" panose="02020603050405020304" pitchFamily="18" charset="0"/>
              </a:rPr>
              <a:t> 4 </a:t>
            </a:r>
            <a:r>
              <a:rPr lang="en-US" sz="2400" i="1" dirty="0" err="1">
                <a:solidFill>
                  <a:srgbClr val="004EEA"/>
                </a:solidFill>
                <a:latin typeface="Times New Roman" panose="02020603050405020304" pitchFamily="18" charset="0"/>
                <a:cs typeface="Times New Roman" panose="02020603050405020304" pitchFamily="18" charset="0"/>
              </a:rPr>
              <a:t>câu</a:t>
            </a:r>
            <a:r>
              <a:rPr lang="en-US" sz="2400" i="1" dirty="0">
                <a:solidFill>
                  <a:srgbClr val="004EEA"/>
                </a:solidFill>
                <a:latin typeface="Times New Roman" panose="02020603050405020304" pitchFamily="18" charset="0"/>
                <a:cs typeface="Times New Roman" panose="02020603050405020304" pitchFamily="18" charset="0"/>
              </a:rPr>
              <a:t>:</a:t>
            </a:r>
            <a:endParaRPr lang="vi-VN" sz="2400" i="1" dirty="0">
              <a:solidFill>
                <a:srgbClr val="004EEA"/>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0" y="1059955"/>
          <a:ext cx="9138633" cy="5556179"/>
        </p:xfrm>
        <a:graphic>
          <a:graphicData uri="http://schemas.openxmlformats.org/drawingml/2006/table">
            <a:tbl>
              <a:tblPr firstRow="1" bandRow="1">
                <a:tableStyleId>{E8B1032C-EA38-4F05-BA0D-38AFFFC7BED3}</a:tableStyleId>
              </a:tblPr>
              <a:tblGrid>
                <a:gridCol w="4745712"/>
                <a:gridCol w="1152128"/>
                <a:gridCol w="3240793"/>
              </a:tblGrid>
              <a:tr h="1000893">
                <a:tc>
                  <a:txBody>
                    <a:bodyPr/>
                    <a:lstStyle/>
                    <a:p>
                      <a:endParaRPr lang="en-US" dirty="0"/>
                    </a:p>
                  </a:txBody>
                  <a:tcP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solidFill>
                      <a:schemeClr val="bg1"/>
                    </a:solidFill>
                  </a:tcPr>
                </a:tc>
              </a:tr>
              <a:tr h="1584176">
                <a:tc>
                  <a:txBody>
                    <a:bodyPr/>
                    <a:lstStyle/>
                    <a:p>
                      <a:endParaRPr lang="en-US" dirty="0"/>
                    </a:p>
                  </a:txBody>
                  <a:tcP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solidFill>
                      <a:schemeClr val="bg1"/>
                    </a:solidFill>
                  </a:tcPr>
                </a:tc>
              </a:tr>
              <a:tr h="1584176">
                <a:tc>
                  <a:txBody>
                    <a:bodyPr/>
                    <a:lstStyle/>
                    <a:p>
                      <a:endParaRPr lang="en-US" dirty="0"/>
                    </a:p>
                  </a:txBody>
                  <a:tcP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solidFill>
                      <a:schemeClr val="bg1"/>
                    </a:solidFill>
                  </a:tcPr>
                </a:tc>
              </a:tr>
              <a:tr h="1386934">
                <a:tc>
                  <a:txBody>
                    <a:bodyPr/>
                    <a:lstStyle/>
                    <a:p>
                      <a:endParaRPr lang="en-US" dirty="0"/>
                    </a:p>
                  </a:txBody>
                  <a:tcP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6">
                          <a:lumMod val="75000"/>
                        </a:schemeClr>
                      </a:solidFill>
                      <a:prstDash val="solid"/>
                      <a:round/>
                      <a:headEnd type="none" w="med" len="med"/>
                      <a:tailEnd type="none" w="med" len="med"/>
                    </a:lnL>
                    <a:solidFill>
                      <a:schemeClr val="bg1"/>
                    </a:solidFill>
                  </a:tcPr>
                </a:tc>
              </a:tr>
            </a:tbl>
          </a:graphicData>
        </a:graphic>
      </p:graphicFrame>
      <p:sp>
        <p:nvSpPr>
          <p:cNvPr id="10" name="Rectangle 9"/>
          <p:cNvSpPr/>
          <p:nvPr/>
        </p:nvSpPr>
        <p:spPr>
          <a:xfrm>
            <a:off x="37064" y="5502581"/>
            <a:ext cx="4750960"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5964487" y="5516613"/>
            <a:ext cx="3114611" cy="830997"/>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lăng</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8032" y="1135777"/>
            <a:ext cx="4635976"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hè</a:t>
            </a:r>
            <a:r>
              <a:rPr lang="en-US" sz="2400" dirty="0">
                <a:latin typeface="Times New Roman" panose="02020603050405020304" pitchFamily="18" charset="0"/>
                <a:cs typeface="Times New Roman" panose="02020603050405020304" pitchFamily="18" charset="0"/>
              </a:rPr>
              <a:t> sang:</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8032" y="2228671"/>
            <a:ext cx="4635976"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vang</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37064" y="3613665"/>
            <a:ext cx="4606944"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5940152" y="1299764"/>
            <a:ext cx="3203848" cy="46166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hè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967078" y="2044005"/>
            <a:ext cx="3112020"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b. than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nếp</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922652" y="3613665"/>
            <a:ext cx="3200872"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4758089" y="1578534"/>
            <a:ext cx="1120137" cy="4339545"/>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781965" y="1761429"/>
            <a:ext cx="1096261" cy="1544172"/>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5" y="2828835"/>
            <a:ext cx="1150071" cy="1900126"/>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55059" y="4398495"/>
            <a:ext cx="1123167" cy="156931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3" grpId="0"/>
      <p:bldP spid="8" grpId="0"/>
      <p:bldP spid="9" grpId="0"/>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5168</Words>
  <Application>WPS Presentation</Application>
  <PresentationFormat>On-screen Show (4:3)</PresentationFormat>
  <Paragraphs>148</Paragraphs>
  <Slides>12</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12</vt:i4>
      </vt:variant>
    </vt:vector>
  </HeadingPairs>
  <TitlesOfParts>
    <vt:vector size="23" baseType="lpstr">
      <vt:lpstr>Arial</vt:lpstr>
      <vt:lpstr>SimSun</vt:lpstr>
      <vt:lpstr>Wingdings</vt:lpstr>
      <vt:lpstr>Century Schoolbook</vt:lpstr>
      <vt:lpstr>Times New Roman</vt:lpstr>
      <vt:lpstr>Wingdings</vt:lpstr>
      <vt:lpstr>Microsoft YaHei</vt:lpstr>
      <vt:lpstr>Arial Unicode MS</vt:lpstr>
      <vt:lpstr>Calibri</vt:lpstr>
      <vt:lpstr>Office Theme</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TỪ VÀ CÂU: DẤU HAI CHẤM</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302</cp:revision>
  <dcterms:created xsi:type="dcterms:W3CDTF">2013-03-12T11:38:00Z</dcterms:created>
  <dcterms:modified xsi:type="dcterms:W3CDTF">2021-02-25T07:31:27Z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