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339" r:id="rId5"/>
    <p:sldId id="340" r:id="rId6"/>
    <p:sldId id="258" r:id="rId7"/>
    <p:sldId id="259" r:id="rId8"/>
    <p:sldId id="260" r:id="rId9"/>
    <p:sldId id="261" r:id="rId10"/>
    <p:sldId id="263" r:id="rId11"/>
    <p:sldId id="264" r:id="rId12"/>
    <p:sldId id="269" r:id="rId13"/>
    <p:sldId id="286" r:id="rId14"/>
    <p:sldId id="270" r:id="rId15"/>
    <p:sldId id="272" r:id="rId16"/>
    <p:sldId id="288" r:id="rId17"/>
    <p:sldId id="275" r:id="rId18"/>
    <p:sldId id="30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0B5E"/>
    <a:srgbClr val="263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06CEB-5116-44A2-99E4-C7AD34262B86}"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B85CD-F65C-431C-BABA-357338E67AA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Chỗ dành sẵn cho Hình ảnh của Bản chiếu 1"/>
          <p:cNvSpPr>
            <a:spLocks noGrp="1" noRot="1" noChangeAspect="1" noTextEdit="1"/>
          </p:cNvSpPr>
          <p:nvPr>
            <p:ph type="sldImg"/>
          </p:nvPr>
        </p:nvSpPr>
        <p:spPr/>
      </p:sp>
      <p:sp>
        <p:nvSpPr>
          <p:cNvPr id="4098" name="Chỗ dành sẵn cho Ghi chú 2"/>
          <p:cNvSpPr>
            <a:spLocks noGrp="1"/>
          </p:cNvSpPr>
          <p:nvPr>
            <p:ph type="body"/>
          </p:nvPr>
        </p:nvSpPr>
        <p:spPr/>
        <p:txBody>
          <a:bodyPr wrap="square" lIns="91440" tIns="45720" rIns="91440" bIns="45720" anchor="t" anchorCtr="0"/>
          <a:p>
            <a:pPr lvl="0"/>
            <a:endParaRPr lang="en-US" altLang="en-US" dirty="0"/>
          </a:p>
        </p:txBody>
      </p:sp>
      <p:sp>
        <p:nvSpPr>
          <p:cNvPr id="4099"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vi-VN" altLang="vi-VN" sz="1200" b="1" dirty="0">
                <a:solidFill>
                  <a:schemeClr val="tx2"/>
                </a:solidFill>
                <a:latin typeface=".VnTime" pitchFamily="34" charset="0"/>
              </a:rPr>
            </a:fld>
            <a:endParaRPr lang="vi-VN" altLang="vi-VN" sz="1200" b="1" dirty="0">
              <a:solidFill>
                <a:schemeClr val="tx2"/>
              </a:solidFill>
              <a:latin typeface=".VnTim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7405179-6317-4363-926E-D174B79882C4}" type="datetimeFigureOut">
              <a:rPr lang="en-US" smtClean="0"/>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766589A-84D0-46C0-95AE-E5839C2413A5}"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7405179-6317-4363-926E-D174B79882C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7405179-6317-4363-926E-D174B79882C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7405179-6317-4363-926E-D174B79882C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B7405179-6317-4363-926E-D174B79882C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B7405179-6317-4363-926E-D174B79882C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B7405179-6317-4363-926E-D174B79882C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B7405179-6317-4363-926E-D174B79882C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B7405179-6317-4363-926E-D174B79882C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B7405179-6317-4363-926E-D174B79882C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B7405179-6317-4363-926E-D174B79882C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766589A-84D0-46C0-95AE-E5839C2413A5}"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B7405179-6317-4363-926E-D174B79882C4}" type="datetimeFigureOut">
              <a:rPr lang="en-US" smtClean="0"/>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766589A-84D0-46C0-95AE-E5839C2413A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0.pn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GIF"/><Relationship Id="rId1" Type="http://schemas.openxmlformats.org/officeDocument/2006/relationships/image" Target="../media/image6.GIF"/></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png"/><Relationship Id="rId3" Type="http://schemas.microsoft.com/office/2007/relationships/media" Target="file:///D:\GIAO%20AN%20DIEN%20TU\GIAO%20AN%20DIEN%20TU%20LICH%20SU\More%20than%20I%20can%20say%20-%20Richard%20Clayderman.mp3" TargetMode="External"/><Relationship Id="rId2" Type="http://schemas.openxmlformats.org/officeDocument/2006/relationships/audio" Target="file:///D:\GIAO%20AN%20DIEN%20TU\GIAO%20AN%20DIEN%20TU%20LICH%20SU\More%20than%20I%20can%20say%20-%20Richard%20Clayderman.mp3" TargetMode="External"/><Relationship Id="rId1"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7.GIF"/><Relationship Id="rId1" Type="http://schemas.openxmlformats.org/officeDocument/2006/relationships/image" Target="../media/image6.GI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9.wmf"/><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hyperlink" Target="../../../../Root/My%20Documents/Downloads/Documents/nhac%20thieu%20mhi" TargetMode="External"/><Relationship Id="rId2" Type="http://schemas.openxmlformats.org/officeDocument/2006/relationships/image" Target="../media/image13.GIF"/><Relationship Id="rId1" Type="http://schemas.openxmlformats.org/officeDocument/2006/relationships/image" Target="../media/image6.GI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Picture 3"/>
          <p:cNvPicPr>
            <a:picLocks noChangeAspect="1"/>
          </p:cNvPicPr>
          <p:nvPr/>
        </p:nvPicPr>
        <p:blipFill>
          <a:blip r:embed="rId1"/>
          <a:srcRect b="9402"/>
          <a:stretch>
            <a:fillRect/>
          </a:stretch>
        </p:blipFill>
        <p:spPr>
          <a:xfrm>
            <a:off x="-19050" y="28575"/>
            <a:ext cx="9163050" cy="6829425"/>
          </a:xfrm>
          <a:prstGeom prst="rect">
            <a:avLst/>
          </a:prstGeom>
          <a:noFill/>
          <a:ln w="9525">
            <a:noFill/>
          </a:ln>
        </p:spPr>
      </p:pic>
      <p:sp>
        <p:nvSpPr>
          <p:cNvPr id="5" name="Rectangle 4"/>
          <p:cNvSpPr/>
          <p:nvPr/>
        </p:nvSpPr>
        <p:spPr>
          <a:xfrm>
            <a:off x="2092131" y="2177967"/>
            <a:ext cx="4940198" cy="3984328"/>
          </a:xfrm>
          <a:prstGeom prst="rect">
            <a:avLst/>
          </a:prstGeom>
          <a:noFill/>
        </p:spPr>
        <p:txBody>
          <a:bodyPr spcFirstLastPara="1" wrap="none"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EEB500"/>
                </a:solidFill>
                <a:effectLst/>
                <a:uLnTx/>
                <a:uFillTx/>
                <a:latin typeface="+mn-lt"/>
                <a:ea typeface="+mn-ea"/>
                <a:cs typeface="+mn-cs"/>
              </a:rPr>
              <a:t>CHÀO MỪNG QUÝ THẦY CÔ VÀ </a:t>
            </a:r>
            <a:endParaRPr kumimoji="0" lang="en-US" sz="4500" b="1" i="0" u="none" strike="noStrike" kern="1200" cap="none" spc="0" normalizeH="0" baseline="0" noProof="0" dirty="0">
              <a:ln w="22225">
                <a:solidFill>
                  <a:schemeClr val="accent2"/>
                </a:solidFill>
                <a:prstDash val="solid"/>
              </a:ln>
              <a:solidFill>
                <a:srgbClr val="EEB5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EEB500"/>
                </a:solidFill>
                <a:effectLst/>
                <a:uLnTx/>
                <a:uFillTx/>
                <a:latin typeface="+mn-lt"/>
                <a:ea typeface="+mn-ea"/>
                <a:cs typeface="+mn-cs"/>
              </a:rPr>
              <a:t>CÁC EM HỌC SINH LỚP 4A</a:t>
            </a:r>
            <a:r>
              <a:rPr kumimoji="0" lang="vi-VN" sz="4500" b="1" i="0" u="none" strike="noStrike" kern="1200" cap="none" spc="0" normalizeH="0" baseline="0" noProof="0" dirty="0">
                <a:ln w="22225">
                  <a:solidFill>
                    <a:schemeClr val="accent2"/>
                  </a:solidFill>
                  <a:prstDash val="solid"/>
                </a:ln>
                <a:solidFill>
                  <a:srgbClr val="EEB500"/>
                </a:solidFill>
                <a:effectLst/>
                <a:uLnTx/>
                <a:uFillTx/>
                <a:latin typeface="+mn-lt"/>
                <a:ea typeface="+mn-ea"/>
                <a:cs typeface="+mn-cs"/>
              </a:rPr>
              <a:t>3</a:t>
            </a:r>
            <a:r>
              <a:rPr kumimoji="0" lang="en-US" sz="4500" b="1" i="0" u="none" strike="noStrike" kern="1200" cap="none" spc="0" normalizeH="0" baseline="0" noProof="0" dirty="0">
                <a:ln w="22225">
                  <a:solidFill>
                    <a:schemeClr val="accent2"/>
                  </a:solidFill>
                  <a:prstDash val="solid"/>
                </a:ln>
                <a:solidFill>
                  <a:srgbClr val="EEB500"/>
                </a:solidFill>
                <a:effectLst/>
                <a:uLnTx/>
                <a:uFillTx/>
                <a:latin typeface="+mn-lt"/>
                <a:ea typeface="+mn-ea"/>
                <a:cs typeface="+mn-cs"/>
              </a:rPr>
              <a:t> </a:t>
            </a:r>
            <a:endParaRPr kumimoji="0" lang="en-US" sz="4500" b="1" i="0" u="none" strike="noStrike" kern="1200" cap="none" spc="0" normalizeH="0" baseline="0" noProof="0" dirty="0">
              <a:ln w="22225">
                <a:solidFill>
                  <a:schemeClr val="accent2"/>
                </a:solidFill>
                <a:prstDash val="solid"/>
              </a:ln>
              <a:solidFill>
                <a:srgbClr val="EEB500"/>
              </a:solidFill>
              <a:effectLst/>
              <a:uLnTx/>
              <a:uFillTx/>
              <a:latin typeface="+mn-lt"/>
              <a:ea typeface="+mn-ea"/>
              <a:cs typeface="+mn-cs"/>
            </a:endParaRPr>
          </a:p>
        </p:txBody>
      </p:sp>
      <p:sp>
        <p:nvSpPr>
          <p:cNvPr id="6" name="Rectangle 5"/>
          <p:cNvSpPr/>
          <p:nvPr/>
        </p:nvSpPr>
        <p:spPr>
          <a:xfrm>
            <a:off x="952500" y="3631522"/>
            <a:ext cx="7411981" cy="55308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w="22225">
                  <a:solidFill>
                    <a:schemeClr val="accent2"/>
                  </a:solidFill>
                  <a:prstDash val="solid"/>
                </a:ln>
                <a:solidFill>
                  <a:srgbClr val="FF0066"/>
                </a:solidFill>
                <a:effectLst/>
                <a:uLnTx/>
                <a:uFillTx/>
                <a:latin typeface="+mn-lt"/>
                <a:ea typeface="+mn-ea"/>
                <a:cs typeface="+mn-cs"/>
              </a:rPr>
              <a:t>ĐẾN VỚI GIỜ HỌC MÔN LỊCH SỬ</a:t>
            </a:r>
            <a:endParaRPr kumimoji="0" lang="en-US" sz="3000" b="1" i="0" u="none" strike="noStrike" kern="1200" cap="none" spc="0" normalizeH="0" baseline="0" noProof="0" dirty="0">
              <a:ln w="22225">
                <a:solidFill>
                  <a:schemeClr val="accent2"/>
                </a:solidFill>
                <a:prstDash val="solid"/>
              </a:ln>
              <a:solidFill>
                <a:srgbClr val="FF0066"/>
              </a:solidFill>
              <a:effectLst/>
              <a:uLnTx/>
              <a:uFillTx/>
              <a:latin typeface="+mn-lt"/>
              <a:ea typeface="+mn-ea"/>
              <a:cs typeface="+mn-cs"/>
            </a:endParaRPr>
          </a:p>
        </p:txBody>
      </p:sp>
      <p:pic>
        <p:nvPicPr>
          <p:cNvPr id="3076" name="Âm thanh 10">
            <a:hlinkClick r:id="" action="ppaction://media"/>
          </p:cNvPr>
          <p:cNvPicPr>
            <a:picLocks noChangeAspect="1"/>
          </p:cNvPicPr>
          <p:nvPr/>
        </p:nvPicPr>
        <p:blipFill>
          <a:blip r:embed="rId2"/>
          <a:stretch>
            <a:fillRect/>
          </a:stretch>
        </p:blipFill>
        <p:spPr>
          <a:xfrm>
            <a:off x="8509000" y="5651500"/>
            <a:ext cx="508000" cy="508000"/>
          </a:xfrm>
          <a:prstGeom prst="rect">
            <a:avLst/>
          </a:prstGeom>
          <a:noFill/>
          <a:ln w="9525">
            <a:noFill/>
          </a:ln>
        </p:spPr>
      </p:pic>
    </p:spTree>
  </p:cSld>
  <p:clrMapOvr>
    <a:masterClrMapping/>
  </p:clrMapOvr>
  <p:transition spd="slow" advTm="1656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oquy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0"/>
            <a:ext cx="66294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2667000" y="6264275"/>
            <a:ext cx="6400800" cy="584200"/>
          </a:xfrm>
          <a:prstGeom prst="rect">
            <a:avLst/>
          </a:prstGeom>
          <a:solidFill>
            <a:schemeClr val="accent1">
              <a:lumMod val="40000"/>
              <a:lumOff val="60000"/>
            </a:schemeClr>
          </a:solidFill>
          <a:ln>
            <a:noFill/>
          </a:ln>
          <a:effectLst/>
        </p:spPr>
        <p:txBody>
          <a:bodyPr wrap="square" anchor="ctr">
            <a:spAutoFit/>
          </a:bodyPr>
          <a:lstStyle/>
          <a:p>
            <a:pPr algn="ctr">
              <a:defRPr/>
            </a:pPr>
            <a:r>
              <a:rPr lang="nl-NL" sz="3200" b="1">
                <a:solidFill>
                  <a:srgbClr val="FF0000"/>
                </a:solidFill>
                <a:latin typeface="Times New Roman" panose="02020603050405020304" pitchFamily="18" charset="0"/>
                <a:cs typeface="Times New Roman" panose="02020603050405020304" pitchFamily="18" charset="0"/>
              </a:rPr>
              <a:t>HỒ QÚY  LY 1336 - 1407</a:t>
            </a:r>
            <a:endParaRPr lang="nl-NL" sz="3200" b="1">
              <a:solidFill>
                <a:srgbClr val="FF0000"/>
              </a:solidFill>
              <a:latin typeface="Times New Roman" panose="02020603050405020304" pitchFamily="18" charset="0"/>
              <a:cs typeface="Times New Roman" panose="02020603050405020304" pitchFamily="18" charset="0"/>
            </a:endParaRPr>
          </a:p>
        </p:txBody>
      </p:sp>
      <p:sp>
        <p:nvSpPr>
          <p:cNvPr id="27653" name="Text Box 5"/>
          <p:cNvSpPr txBox="1">
            <a:spLocks noChangeArrowheads="1"/>
          </p:cNvSpPr>
          <p:nvPr/>
        </p:nvSpPr>
        <p:spPr bwMode="auto">
          <a:xfrm>
            <a:off x="152400" y="361950"/>
            <a:ext cx="20574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just" eaLnBrk="1" hangingPunct="1"/>
            <a:r>
              <a:rPr lang="en-US" sz="2800" b="1">
                <a:solidFill>
                  <a:srgbClr val="0000FF"/>
                </a:solidFill>
                <a:latin typeface="Times New Roman" panose="02020603050405020304" pitchFamily="18" charset="0"/>
              </a:rPr>
              <a:t>Hồ Quý Ly là một vị quan đại thần có tài trong triều đình nhà Trần, thoát chết sau vụ mưu sát.</a:t>
            </a:r>
            <a:endParaRPr lang="en-US" sz="2800" b="1">
              <a:solidFill>
                <a:srgbClr val="0000FF"/>
              </a:solidFill>
              <a:latin typeface="Times New Roman" panose="02020603050405020304" pitchFamily="18" charset="0"/>
            </a:endParaRPr>
          </a:p>
          <a:p>
            <a:pPr algn="just" eaLnBrk="1" hangingPunct="1"/>
            <a:r>
              <a:rPr lang="en-US" sz="2800" b="1">
                <a:solidFill>
                  <a:srgbClr val="0000FF"/>
                </a:solidFill>
                <a:latin typeface="Times New Roman" panose="02020603050405020304" pitchFamily="18" charset="0"/>
              </a:rPr>
              <a:t>Ông sinh năm 1336 và mất năm 1407</a:t>
            </a:r>
            <a:endParaRPr lang="en-US" sz="2800">
              <a:solidFill>
                <a:srgbClr val="0000FF"/>
              </a:solidFill>
              <a:latin typeface="VNI Times"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Grp="1" noChangeAspect="1" noChangeArrowheads="1"/>
          </p:cNvPicPr>
          <p:nvPr>
            <p:ph type="body" idx="4294967295"/>
          </p:nvPr>
        </p:nvPicPr>
        <p:blipFill>
          <a:blip r:embed="rId1">
            <a:extLst>
              <a:ext uri="{28A0092B-C50C-407E-A947-70E740481C1C}">
                <a14:useLocalDpi xmlns:a14="http://schemas.microsoft.com/office/drawing/2010/main" val="0"/>
              </a:ext>
            </a:extLst>
          </a:blip>
          <a:srcRect/>
          <a:stretch>
            <a:fillRect/>
          </a:stretch>
        </p:blipFill>
        <p:spPr>
          <a:xfrm>
            <a:off x="990600" y="0"/>
            <a:ext cx="6934200" cy="16230600"/>
          </a:xfrm>
        </p:spPr>
      </p:pic>
      <p:sp>
        <p:nvSpPr>
          <p:cNvPr id="19459" name="Rectangle 4"/>
          <p:cNvSpPr>
            <a:spLocks noChangeArrowheads="1"/>
          </p:cNvSpPr>
          <p:nvPr/>
        </p:nvSpPr>
        <p:spPr bwMode="auto">
          <a:xfrm>
            <a:off x="4419600" y="2286000"/>
            <a:ext cx="1143000" cy="5334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0"/>
              </a:spcBef>
            </a:pPr>
            <a:r>
              <a:rPr lang="en-US" sz="1600" b="1">
                <a:solidFill>
                  <a:schemeClr val="tx2"/>
                </a:solidFill>
              </a:rPr>
              <a:t>THĂNG LONG</a:t>
            </a:r>
            <a:endParaRPr lang="en-US" sz="1600" b="1">
              <a:solidFill>
                <a:schemeClr val="tx2"/>
              </a:solidFill>
            </a:endParaRPr>
          </a:p>
        </p:txBody>
      </p:sp>
      <p:sp>
        <p:nvSpPr>
          <p:cNvPr id="19460" name="Rectangle 5"/>
          <p:cNvSpPr>
            <a:spLocks noGrp="1" noChangeArrowheads="1"/>
          </p:cNvSpPr>
          <p:nvPr>
            <p:ph type="title" idx="4294967295"/>
          </p:nvPr>
        </p:nvSpPr>
        <p:spPr>
          <a:xfrm>
            <a:off x="2514600" y="3657600"/>
            <a:ext cx="2133600" cy="533400"/>
          </a:xfrm>
          <a:solidFill>
            <a:srgbClr val="FF00FF"/>
          </a:solidFill>
        </p:spPr>
        <p:txBody>
          <a:bodyPr/>
          <a:lstStyle/>
          <a:p>
            <a:pPr eaLnBrk="1" hangingPunct="1"/>
            <a:r>
              <a:rPr lang="en-US" sz="2400" smtClean="0">
                <a:solidFill>
                  <a:srgbClr val="FFFFFF"/>
                </a:solidFill>
              </a:rPr>
              <a:t>THANH HOÁ</a:t>
            </a:r>
            <a:endParaRPr lang="en-US" sz="2400" smtClean="0">
              <a:solidFill>
                <a:srgbClr val="FFFFFF"/>
              </a:solidFill>
            </a:endParaRPr>
          </a:p>
        </p:txBody>
      </p:sp>
      <p:sp>
        <p:nvSpPr>
          <p:cNvPr id="19461" name="Oval 6"/>
          <p:cNvSpPr>
            <a:spLocks noChangeArrowheads="1"/>
          </p:cNvSpPr>
          <p:nvPr/>
        </p:nvSpPr>
        <p:spPr bwMode="auto">
          <a:xfrm>
            <a:off x="4876800" y="4191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spAutoFit/>
          </a:bodyPr>
          <a:lstStyle/>
          <a:p>
            <a:endParaRPr lang="vi-VN" sz="3600"/>
          </a:p>
        </p:txBody>
      </p:sp>
      <p:sp>
        <p:nvSpPr>
          <p:cNvPr id="72711" name="Oval 7"/>
          <p:cNvSpPr>
            <a:spLocks noChangeArrowheads="1"/>
          </p:cNvSpPr>
          <p:nvPr/>
        </p:nvSpPr>
        <p:spPr bwMode="auto">
          <a:xfrm>
            <a:off x="4648200" y="4038600"/>
            <a:ext cx="304800" cy="30480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endParaRPr lang="vi-VN" sz="3600"/>
          </a:p>
        </p:txBody>
      </p:sp>
      <p:sp>
        <p:nvSpPr>
          <p:cNvPr id="72712" name="AutoShape 8"/>
          <p:cNvSpPr>
            <a:spLocks noChangeArrowheads="1"/>
          </p:cNvSpPr>
          <p:nvPr/>
        </p:nvSpPr>
        <p:spPr bwMode="auto">
          <a:xfrm>
            <a:off x="4876800" y="3048000"/>
            <a:ext cx="76200" cy="976313"/>
          </a:xfrm>
          <a:prstGeom prst="downArrow">
            <a:avLst>
              <a:gd name="adj1" fmla="val 78120"/>
              <a:gd name="adj2" fmla="val 358335"/>
            </a:avLst>
          </a:prstGeom>
          <a:solidFill>
            <a:schemeClr val="accent2">
              <a:lumMod val="50000"/>
            </a:schemeClr>
          </a:solidFill>
          <a:ln w="9525" algn="ctr">
            <a:solidFill>
              <a:srgbClr val="FF0000"/>
            </a:solidFill>
            <a:miter lim="800000"/>
          </a:ln>
        </p:spPr>
        <p:txBody>
          <a:bodyPr anchor="ctr">
            <a:spAutoFit/>
          </a:bodyPr>
          <a:lstStyle/>
          <a:p>
            <a:pPr>
              <a:defRPr/>
            </a:pPr>
            <a:endParaRPr lang="vi-VN" sz="3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417 -0.09318 L 0 -3.2948E-6 " pathEditMode="relative" rAng="0" ptsTypes="AA">
                                      <p:cBhvr>
                                        <p:cTn id="6" dur="2000" fill="hold"/>
                                        <p:tgtEl>
                                          <p:spTgt spid="72712"/>
                                        </p:tgtEl>
                                        <p:attrNameLst>
                                          <p:attrName>ppt_x</p:attrName>
                                          <p:attrName>ppt_y</p:attrName>
                                        </p:attrNameLst>
                                      </p:cBhvr>
                                      <p:rCtr x="-208" y="4647"/>
                                    </p:animMotion>
                                  </p:childTnLst>
                                </p:cTn>
                              </p:par>
                              <p:par>
                                <p:cTn id="7" presetID="22" presetClass="emph" presetSubtype="0" fill="hold" grpId="0" nodeType="withEffect">
                                  <p:stCondLst>
                                    <p:cond delay="0"/>
                                  </p:stCondLst>
                                  <p:childTnLst>
                                    <p:animClr clrSpc="hsl" dir="cw">
                                      <p:cBhvr override="childStyle">
                                        <p:cTn id="8" dur="5000" fill="hold"/>
                                        <p:tgtEl>
                                          <p:spTgt spid="72711"/>
                                        </p:tgtEl>
                                        <p:attrNameLst>
                                          <p:attrName>style.color</p:attrName>
                                        </p:attrNameLst>
                                      </p:cBhvr>
                                      <p:by>
                                        <p:hsl h="-7200000" s="0" l="0"/>
                                      </p:by>
                                    </p:animClr>
                                    <p:animClr clrSpc="hsl" dir="cw">
                                      <p:cBhvr>
                                        <p:cTn id="9" dur="5000" fill="hold"/>
                                        <p:tgtEl>
                                          <p:spTgt spid="72711"/>
                                        </p:tgtEl>
                                        <p:attrNameLst>
                                          <p:attrName>fillcolor</p:attrName>
                                        </p:attrNameLst>
                                      </p:cBhvr>
                                      <p:by>
                                        <p:hsl h="-7200000" s="0" l="0"/>
                                      </p:by>
                                    </p:animClr>
                                    <p:animClr clrSpc="hsl" dir="cw">
                                      <p:cBhvr>
                                        <p:cTn id="10" dur="5000" fill="hold"/>
                                        <p:tgtEl>
                                          <p:spTgt spid="72711"/>
                                        </p:tgtEl>
                                        <p:attrNameLst>
                                          <p:attrName>stroke.color</p:attrName>
                                        </p:attrNameLst>
                                      </p:cBhvr>
                                      <p:by>
                                        <p:hsl h="-7200000" s="0" l="0"/>
                                      </p:by>
                                    </p:animClr>
                                    <p:set>
                                      <p:cBhvr>
                                        <p:cTn id="11" dur="5000" fill="hold"/>
                                        <p:tgtEl>
                                          <p:spTgt spid="727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P spid="727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942975" y="5943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b="1">
                <a:solidFill>
                  <a:srgbClr val="000099"/>
                </a:solidFill>
                <a:latin typeface="Times New Roman" panose="02020603050405020304" pitchFamily="18" charset="0"/>
              </a:rPr>
              <a:t>THÀNH TÂY ĐÔ CỦA NHÀ HỒ (Thanh Hoá)</a:t>
            </a:r>
            <a:endParaRPr lang="nl-NL" sz="2800" b="1">
              <a:solidFill>
                <a:srgbClr val="000099"/>
              </a:solidFill>
              <a:latin typeface="Times New Roman" panose="02020603050405020304" pitchFamily="18" charset="0"/>
            </a:endParaRPr>
          </a:p>
        </p:txBody>
      </p:sp>
      <p:sp>
        <p:nvSpPr>
          <p:cNvPr id="28676" name="Text Box 4"/>
          <p:cNvSpPr txBox="1">
            <a:spLocks noChangeArrowheads="1"/>
          </p:cNvSpPr>
          <p:nvPr/>
        </p:nvSpPr>
        <p:spPr bwMode="auto">
          <a:xfrm>
            <a:off x="3657600" y="360080"/>
            <a:ext cx="5181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en-US" sz="2400" b="1" smtClean="0">
                <a:solidFill>
                  <a:srgbClr val="FF0000"/>
                </a:solidFill>
                <a:latin typeface="Times New Roman" panose="02020603050405020304" pitchFamily="18" charset="0"/>
                <a:cs typeface="Times New Roman" panose="02020603050405020304" pitchFamily="18" charset="0"/>
              </a:rPr>
              <a:t>Đã được </a:t>
            </a:r>
            <a:r>
              <a:rPr lang="en-US" sz="2400" b="1">
                <a:solidFill>
                  <a:srgbClr val="FF0000"/>
                </a:solidFill>
                <a:latin typeface="Times New Roman" panose="02020603050405020304" pitchFamily="18" charset="0"/>
                <a:cs typeface="Times New Roman" panose="02020603050405020304" pitchFamily="18" charset="0"/>
              </a:rPr>
              <a:t>công nh</a:t>
            </a:r>
            <a:r>
              <a:rPr lang="vi-VN" sz="2400" b="1">
                <a:solidFill>
                  <a:srgbClr val="FF0000"/>
                </a:solidFill>
                <a:latin typeface="Times New Roman" panose="02020603050405020304" pitchFamily="18" charset="0"/>
                <a:cs typeface="Times New Roman" panose="02020603050405020304" pitchFamily="18" charset="0"/>
              </a:rPr>
              <a:t>ận </a:t>
            </a:r>
            <a:r>
              <a:rPr lang="en-US" sz="2400" b="1" smtClean="0">
                <a:solidFill>
                  <a:srgbClr val="FF0000"/>
                </a:solidFill>
                <a:latin typeface="Times New Roman" panose="02020603050405020304" pitchFamily="18" charset="0"/>
                <a:cs typeface="Times New Roman" panose="02020603050405020304" pitchFamily="18" charset="0"/>
              </a:rPr>
              <a:t>là </a:t>
            </a:r>
            <a:r>
              <a:rPr lang="vi-VN" sz="2400" b="1" smtClean="0">
                <a:solidFill>
                  <a:srgbClr val="FF0000"/>
                </a:solidFill>
                <a:latin typeface="Times New Roman" panose="02020603050405020304" pitchFamily="18" charset="0"/>
                <a:cs typeface="Times New Roman" panose="02020603050405020304" pitchFamily="18" charset="0"/>
              </a:rPr>
              <a:t>di </a:t>
            </a:r>
            <a:r>
              <a:rPr lang="vi-VN" sz="2400" b="1">
                <a:solidFill>
                  <a:srgbClr val="FF0000"/>
                </a:solidFill>
                <a:latin typeface="Times New Roman" panose="02020603050405020304" pitchFamily="18" charset="0"/>
                <a:cs typeface="Times New Roman" panose="02020603050405020304" pitchFamily="18" charset="0"/>
              </a:rPr>
              <a:t>sản VHTG</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subTnLst>
                                    <p:audio>
                                      <p:cMediaNode vol="96000">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p:cTn id="11" dur="500" fill="hold"/>
                                        <p:tgtEl>
                                          <p:spTgt spid="28675"/>
                                        </p:tgtEl>
                                        <p:attrNameLst>
                                          <p:attrName>ppt_w</p:attrName>
                                        </p:attrNameLst>
                                      </p:cBhvr>
                                      <p:tavLst>
                                        <p:tav tm="0">
                                          <p:val>
                                            <p:fltVal val="0"/>
                                          </p:val>
                                        </p:tav>
                                        <p:tav tm="100000">
                                          <p:val>
                                            <p:strVal val="#ppt_w"/>
                                          </p:val>
                                        </p:tav>
                                      </p:tavLst>
                                    </p:anim>
                                    <p:anim calcmode="lin" valueType="num">
                                      <p:cBhvr>
                                        <p:cTn id="12" dur="500" fill="hold"/>
                                        <p:tgtEl>
                                          <p:spTgt spid="2867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676">
                                            <p:txEl>
                                              <p:pRg st="0" end="0"/>
                                            </p:txEl>
                                          </p:spTgt>
                                        </p:tgtEl>
                                        <p:attrNameLst>
                                          <p:attrName>style.visibility</p:attrName>
                                        </p:attrNameLst>
                                      </p:cBhvr>
                                      <p:to>
                                        <p:strVal val="visible"/>
                                      </p:to>
                                    </p:set>
                                    <p:anim calcmode="lin" valueType="num">
                                      <p:cBhvr additive="base">
                                        <p:cTn id="1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00px-Dau_Phuong_thoi_Ho[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495800" cy="33528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3" descr="200px-Gach_lat_nen_thoi_H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3528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4"/>
          <p:cNvSpPr>
            <a:spLocks noChangeArrowheads="1"/>
          </p:cNvSpPr>
          <p:nvPr/>
        </p:nvSpPr>
        <p:spPr bwMode="auto">
          <a:xfrm>
            <a:off x="5562600" y="2881313"/>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000" b="1">
                <a:solidFill>
                  <a:srgbClr val="0033CC"/>
                </a:solidFill>
                <a:latin typeface="Arial" panose="020B0604020202020204" pitchFamily="34" charset="0"/>
              </a:rPr>
              <a:t>Gạch lát nền thời Hồ</a:t>
            </a:r>
            <a:endParaRPr lang="nl-NL" sz="2000" b="1">
              <a:solidFill>
                <a:srgbClr val="0033CC"/>
              </a:solidFill>
              <a:latin typeface="Arial" panose="020B0604020202020204" pitchFamily="34" charset="0"/>
            </a:endParaRPr>
          </a:p>
        </p:txBody>
      </p:sp>
      <p:sp>
        <p:nvSpPr>
          <p:cNvPr id="30725" name="Rectangle 5"/>
          <p:cNvSpPr>
            <a:spLocks noChangeArrowheads="1"/>
          </p:cNvSpPr>
          <p:nvPr/>
        </p:nvSpPr>
        <p:spPr bwMode="auto">
          <a:xfrm>
            <a:off x="838200" y="2805113"/>
            <a:ext cx="269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a:solidFill>
                  <a:srgbClr val="0033CC"/>
                </a:solidFill>
                <a:latin typeface="Arial" panose="020B0604020202020204" pitchFamily="34" charset="0"/>
              </a:rPr>
              <a:t>Đầu phượng thời Hồ</a:t>
            </a:r>
            <a:endParaRPr lang="nl-NL" sz="2000" b="1">
              <a:solidFill>
                <a:srgbClr val="0033CC"/>
              </a:solidFill>
              <a:latin typeface="Arial" panose="020B0604020202020204" pitchFamily="34" charset="0"/>
            </a:endParaRPr>
          </a:p>
        </p:txBody>
      </p:sp>
      <p:pic>
        <p:nvPicPr>
          <p:cNvPr id="30726" name="Picture 6" descr="2434703eb68c3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0727" name="Rectangle 7"/>
          <p:cNvSpPr>
            <a:spLocks noChangeArrowheads="1"/>
          </p:cNvSpPr>
          <p:nvPr/>
        </p:nvSpPr>
        <p:spPr bwMode="auto">
          <a:xfrm>
            <a:off x="914400" y="6461125"/>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a:solidFill>
                  <a:srgbClr val="0033CC"/>
                </a:solidFill>
                <a:latin typeface="Arial" panose="020B0604020202020204" pitchFamily="34" charset="0"/>
              </a:rPr>
              <a:t>Rồng đá thời nhà Hồ</a:t>
            </a:r>
            <a:endParaRPr lang="nl-NL" sz="2000" b="1">
              <a:solidFill>
                <a:srgbClr val="0033CC"/>
              </a:solidFill>
              <a:latin typeface="Arial" panose="020B0604020202020204" pitchFamily="34" charset="0"/>
            </a:endParaRPr>
          </a:p>
        </p:txBody>
      </p:sp>
      <p:pic>
        <p:nvPicPr>
          <p:cNvPr id="30728" name="Picture 8" descr="200px-Dau_ho_thoi_H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5181600" y="6481763"/>
            <a:ext cx="3505200" cy="376237"/>
          </a:xfrm>
          <a:prstGeom prst="rect">
            <a:avLst/>
          </a:prstGeom>
          <a:noFill/>
          <a:ln w="9525">
            <a:solidFill>
              <a:schemeClr val="folHlink"/>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en-US" b="1">
                <a:solidFill>
                  <a:schemeClr val="folHlink"/>
                </a:solidFill>
                <a:latin typeface="Arial" panose="020B0604020202020204" pitchFamily="34" charset="0"/>
              </a:rPr>
              <a:t>Đầu hổ thời nhà Hồ</a:t>
            </a:r>
            <a:endParaRPr lang="en-US" b="1">
              <a:solidFill>
                <a:schemeClr val="folHlin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5" name="chimes.wav"/>
                                        </p:tgtEl>
                                      </p:cMediaNode>
                                    </p:audio>
                                  </p:subTnLst>
                                </p:cTn>
                              </p:par>
                              <p:par>
                                <p:cTn id="9" presetID="23" presetClass="entr" presetSubtype="16" fill="hold"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p:cTn id="11" dur="500" fill="hold"/>
                                        <p:tgtEl>
                                          <p:spTgt spid="30723"/>
                                        </p:tgtEl>
                                        <p:attrNameLst>
                                          <p:attrName>ppt_w</p:attrName>
                                        </p:attrNameLst>
                                      </p:cBhvr>
                                      <p:tavLst>
                                        <p:tav tm="0">
                                          <p:val>
                                            <p:fltVal val="0"/>
                                          </p:val>
                                        </p:tav>
                                        <p:tav tm="100000">
                                          <p:val>
                                            <p:strVal val="#ppt_w"/>
                                          </p:val>
                                        </p:tav>
                                      </p:tavLst>
                                    </p:anim>
                                    <p:anim calcmode="lin" valueType="num">
                                      <p:cBhvr>
                                        <p:cTn id="12" dur="500" fill="hold"/>
                                        <p:tgtEl>
                                          <p:spTgt spid="3072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726"/>
                                        </p:tgtEl>
                                        <p:attrNameLst>
                                          <p:attrName>style.visibility</p:attrName>
                                        </p:attrNameLst>
                                      </p:cBhvr>
                                      <p:to>
                                        <p:strVal val="visible"/>
                                      </p:to>
                                    </p:set>
                                    <p:anim calcmode="lin" valueType="num">
                                      <p:cBhvr>
                                        <p:cTn id="15" dur="500" fill="hold"/>
                                        <p:tgtEl>
                                          <p:spTgt spid="30726"/>
                                        </p:tgtEl>
                                        <p:attrNameLst>
                                          <p:attrName>ppt_w</p:attrName>
                                        </p:attrNameLst>
                                      </p:cBhvr>
                                      <p:tavLst>
                                        <p:tav tm="0">
                                          <p:val>
                                            <p:fltVal val="0"/>
                                          </p:val>
                                        </p:tav>
                                        <p:tav tm="100000">
                                          <p:val>
                                            <p:strVal val="#ppt_w"/>
                                          </p:val>
                                        </p:tav>
                                      </p:tavLst>
                                    </p:anim>
                                    <p:anim calcmode="lin" valueType="num">
                                      <p:cBhvr>
                                        <p:cTn id="16" dur="500" fill="hold"/>
                                        <p:tgtEl>
                                          <p:spTgt spid="3072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p:cTn id="19" dur="500" fill="hold"/>
                                        <p:tgtEl>
                                          <p:spTgt spid="30728"/>
                                        </p:tgtEl>
                                        <p:attrNameLst>
                                          <p:attrName>ppt_w</p:attrName>
                                        </p:attrNameLst>
                                      </p:cBhvr>
                                      <p:tavLst>
                                        <p:tav tm="0">
                                          <p:val>
                                            <p:fltVal val="0"/>
                                          </p:val>
                                        </p:tav>
                                        <p:tav tm="100000">
                                          <p:val>
                                            <p:strVal val="#ppt_w"/>
                                          </p:val>
                                        </p:tav>
                                      </p:tavLst>
                                    </p:anim>
                                    <p:anim calcmode="lin" valueType="num">
                                      <p:cBhvr>
                                        <p:cTn id="20" dur="500" fill="hold"/>
                                        <p:tgtEl>
                                          <p:spTgt spid="3072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0725"/>
                                        </p:tgtEl>
                                        <p:attrNameLst>
                                          <p:attrName>style.visibility</p:attrName>
                                        </p:attrNameLst>
                                      </p:cBhvr>
                                      <p:to>
                                        <p:strVal val="visible"/>
                                      </p:to>
                                    </p:set>
                                    <p:anim calcmode="lin" valueType="num">
                                      <p:cBhvr>
                                        <p:cTn id="23" dur="500" fill="hold"/>
                                        <p:tgtEl>
                                          <p:spTgt spid="30725"/>
                                        </p:tgtEl>
                                        <p:attrNameLst>
                                          <p:attrName>ppt_w</p:attrName>
                                        </p:attrNameLst>
                                      </p:cBhvr>
                                      <p:tavLst>
                                        <p:tav tm="0">
                                          <p:val>
                                            <p:fltVal val="0"/>
                                          </p:val>
                                        </p:tav>
                                        <p:tav tm="100000">
                                          <p:val>
                                            <p:strVal val="#ppt_w"/>
                                          </p:val>
                                        </p:tav>
                                      </p:tavLst>
                                    </p:anim>
                                    <p:anim calcmode="lin" valueType="num">
                                      <p:cBhvr>
                                        <p:cTn id="24" dur="500" fill="hold"/>
                                        <p:tgtEl>
                                          <p:spTgt spid="3072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0724"/>
                                        </p:tgtEl>
                                        <p:attrNameLst>
                                          <p:attrName>style.visibility</p:attrName>
                                        </p:attrNameLst>
                                      </p:cBhvr>
                                      <p:to>
                                        <p:strVal val="visible"/>
                                      </p:to>
                                    </p:set>
                                    <p:anim calcmode="lin" valueType="num">
                                      <p:cBhvr>
                                        <p:cTn id="27" dur="500" fill="hold"/>
                                        <p:tgtEl>
                                          <p:spTgt spid="30724"/>
                                        </p:tgtEl>
                                        <p:attrNameLst>
                                          <p:attrName>ppt_w</p:attrName>
                                        </p:attrNameLst>
                                      </p:cBhvr>
                                      <p:tavLst>
                                        <p:tav tm="0">
                                          <p:val>
                                            <p:fltVal val="0"/>
                                          </p:val>
                                        </p:tav>
                                        <p:tav tm="100000">
                                          <p:val>
                                            <p:strVal val="#ppt_w"/>
                                          </p:val>
                                        </p:tav>
                                      </p:tavLst>
                                    </p:anim>
                                    <p:anim calcmode="lin" valueType="num">
                                      <p:cBhvr>
                                        <p:cTn id="28" dur="500" fill="hold"/>
                                        <p:tgtEl>
                                          <p:spTgt spid="3072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p:cTn id="31" dur="500" fill="hold"/>
                                        <p:tgtEl>
                                          <p:spTgt spid="30727"/>
                                        </p:tgtEl>
                                        <p:attrNameLst>
                                          <p:attrName>ppt_w</p:attrName>
                                        </p:attrNameLst>
                                      </p:cBhvr>
                                      <p:tavLst>
                                        <p:tav tm="0">
                                          <p:val>
                                            <p:fltVal val="0"/>
                                          </p:val>
                                        </p:tav>
                                        <p:tav tm="100000">
                                          <p:val>
                                            <p:strVal val="#ppt_w"/>
                                          </p:val>
                                        </p:tav>
                                      </p:tavLst>
                                    </p:anim>
                                    <p:anim calcmode="lin" valueType="num">
                                      <p:cBhvr>
                                        <p:cTn id="32" dur="500" fill="hold"/>
                                        <p:tgtEl>
                                          <p:spTgt spid="3072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0729">
                                            <p:txEl>
                                              <p:pRg st="0" end="0"/>
                                            </p:txEl>
                                          </p:spTgt>
                                        </p:tgtEl>
                                        <p:attrNameLst>
                                          <p:attrName>style.visibility</p:attrName>
                                        </p:attrNameLst>
                                      </p:cBhvr>
                                      <p:to>
                                        <p:strVal val="visible"/>
                                      </p:to>
                                    </p:set>
                                    <p:anim calcmode="lin" valueType="num">
                                      <p:cBhvr>
                                        <p:cTn id="35" dur="500" fill="hold"/>
                                        <p:tgtEl>
                                          <p:spTgt spid="3072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72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istrator.HUV4ZYMVGAIVUT9\Desktop\ThanhNguyenthongbuu-1_zpse6d8eb6f.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1600" y="819150"/>
            <a:ext cx="6400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p:cNvSpPr txBox="1">
            <a:spLocks noChangeArrowheads="1"/>
          </p:cNvSpPr>
          <p:nvPr/>
        </p:nvSpPr>
        <p:spPr bwMode="auto">
          <a:xfrm>
            <a:off x="1295400" y="228600"/>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50000"/>
              </a:spcBef>
              <a:spcAft>
                <a:spcPct val="0"/>
              </a:spcAft>
              <a:defRPr sz="4000">
                <a:solidFill>
                  <a:schemeClr val="tx1"/>
                </a:solidFill>
                <a:latin typeface="Arial" panose="020B0604020202020204" pitchFamily="34" charset="0"/>
              </a:defRPr>
            </a:lvl6pPr>
            <a:lvl7pPr marL="2971800" indent="-228600" eaLnBrk="0" fontAlgn="base" hangingPunct="0">
              <a:spcBef>
                <a:spcPct val="50000"/>
              </a:spcBef>
              <a:spcAft>
                <a:spcPct val="0"/>
              </a:spcAft>
              <a:defRPr sz="4000">
                <a:solidFill>
                  <a:schemeClr val="tx1"/>
                </a:solidFill>
                <a:latin typeface="Arial" panose="020B0604020202020204" pitchFamily="34" charset="0"/>
              </a:defRPr>
            </a:lvl7pPr>
            <a:lvl8pPr marL="3429000" indent="-228600" eaLnBrk="0" fontAlgn="base" hangingPunct="0">
              <a:spcBef>
                <a:spcPct val="50000"/>
              </a:spcBef>
              <a:spcAft>
                <a:spcPct val="0"/>
              </a:spcAft>
              <a:defRPr sz="4000">
                <a:solidFill>
                  <a:schemeClr val="tx1"/>
                </a:solidFill>
                <a:latin typeface="Arial" panose="020B0604020202020204" pitchFamily="34" charset="0"/>
              </a:defRPr>
            </a:lvl8pPr>
            <a:lvl9pPr marL="3886200" indent="-228600" eaLnBrk="0" fontAlgn="base" hangingPunct="0">
              <a:spcBef>
                <a:spcPct val="50000"/>
              </a:spcBef>
              <a:spcAft>
                <a:spcPct val="0"/>
              </a:spcAft>
              <a:defRPr sz="4000">
                <a:solidFill>
                  <a:schemeClr val="tx1"/>
                </a:solidFill>
                <a:latin typeface="Arial" panose="020B0604020202020204" pitchFamily="34" charset="0"/>
              </a:defRPr>
            </a:lvl9pPr>
          </a:lstStyle>
          <a:p>
            <a:pPr algn="ctr"/>
            <a:r>
              <a:rPr lang="en-US">
                <a:solidFill>
                  <a:srgbClr val="FF0000"/>
                </a:solidFill>
                <a:latin typeface="Times New Roman" panose="02020603050405020304" pitchFamily="18" charset="0"/>
                <a:cs typeface="Times New Roman" panose="02020603050405020304" pitchFamily="18" charset="0"/>
              </a:rPr>
              <a:t>Tiền thời nhà Hồ</a:t>
            </a:r>
            <a:endParaRPr lang="vi-VN">
              <a:solidFill>
                <a:srgbClr val="FF0000"/>
              </a:solidFill>
              <a:latin typeface="Times New Roman" panose="02020603050405020304" pitchFamily="18" charset="0"/>
              <a:cs typeface="Times New Roman" panose="02020603050405020304" pitchFamily="18" charset="0"/>
            </a:endParaRPr>
          </a:p>
        </p:txBody>
      </p:sp>
      <p:pic>
        <p:nvPicPr>
          <p:cNvPr id="23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55626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420225" y="908974"/>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en-US" sz="2800" b="1">
                <a:solidFill>
                  <a:srgbClr val="C00000"/>
                </a:solidFill>
                <a:latin typeface="Times New Roman" panose="02020603050405020304" pitchFamily="18" charset="0"/>
              </a:rPr>
              <a:t>GHI NHỚ</a:t>
            </a:r>
            <a:endParaRPr lang="en-US" sz="2800" b="1">
              <a:solidFill>
                <a:srgbClr val="C00000"/>
              </a:solidFill>
              <a:latin typeface="Times New Roman" panose="02020603050405020304" pitchFamily="18" charset="0"/>
            </a:endParaRPr>
          </a:p>
        </p:txBody>
      </p:sp>
      <p:sp>
        <p:nvSpPr>
          <p:cNvPr id="33855" name="Rectangle 63"/>
          <p:cNvSpPr>
            <a:spLocks noChangeArrowheads="1"/>
          </p:cNvSpPr>
          <p:nvPr/>
        </p:nvSpPr>
        <p:spPr bwMode="auto">
          <a:xfrm>
            <a:off x="611505" y="1484803"/>
            <a:ext cx="7772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i="1">
                <a:solidFill>
                  <a:srgbClr val="00FF00"/>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Từ giữa thế kỉ XIV, nhà Trần bước vào thời kì suy yếu.Vua quan không quan tâm tới dân. Dân oán hận,nổi dậy khởi nghĩa.</a:t>
            </a:r>
            <a:endParaRPr lang="en-US" sz="2800" b="1">
              <a:solidFill>
                <a:srgbClr val="0000FF"/>
              </a:solidFill>
              <a:latin typeface="Times New Roman" panose="02020603050405020304" pitchFamily="18" charset="0"/>
              <a:cs typeface="Times New Roman" panose="02020603050405020304" pitchFamily="18" charset="0"/>
            </a:endParaRPr>
          </a:p>
          <a:p>
            <a:endParaRPr lang="nl-NL" sz="2800" b="1" i="1">
              <a:solidFill>
                <a:srgbClr val="0000FF"/>
              </a:solidFill>
              <a:latin typeface="Times New Roman" panose="02020603050405020304" pitchFamily="18" charset="0"/>
              <a:cs typeface="Times New Roman" panose="02020603050405020304" pitchFamily="18" charset="0"/>
            </a:endParaRPr>
          </a:p>
          <a:p>
            <a:r>
              <a:rPr lang="nl-NL" sz="2800" b="1" i="1">
                <a:solidFill>
                  <a:srgbClr val="0000FF"/>
                </a:solidFill>
                <a:latin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cs typeface="Times New Roman" panose="02020603050405020304" pitchFamily="18" charset="0"/>
              </a:rPr>
              <a:t>Năm 1400, Hồ Quý Ly nhân cơ hội đó đã truất ngôi vua Trần, lập nên nhà Hồ. Không chống nổi quân xâm lược, nhà Hồ sụp đổ. Đất nước ta bị nhà Minh đô hộ. </a:t>
            </a:r>
            <a:endParaRPr lang="en-US" sz="2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855">
                                            <p:txEl>
                                              <p:pRg st="0" end="0"/>
                                            </p:txEl>
                                          </p:spTgt>
                                        </p:tgtEl>
                                        <p:attrNameLst>
                                          <p:attrName>style.visibility</p:attrName>
                                        </p:attrNameLst>
                                      </p:cBhvr>
                                      <p:to>
                                        <p:strVal val="visible"/>
                                      </p:to>
                                    </p:set>
                                    <p:anim calcmode="lin" valueType="num">
                                      <p:cBhvr additive="base">
                                        <p:cTn id="7" dur="500" fill="hold"/>
                                        <p:tgtEl>
                                          <p:spTgt spid="338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55">
                                            <p:txEl>
                                              <p:pRg st="2" end="2"/>
                                            </p:txEl>
                                          </p:spTgt>
                                        </p:tgtEl>
                                        <p:attrNameLst>
                                          <p:attrName>style.visibility</p:attrName>
                                        </p:attrNameLst>
                                      </p:cBhvr>
                                      <p:to>
                                        <p:strVal val="visible"/>
                                      </p:to>
                                    </p:set>
                                    <p:anim calcmode="lin" valueType="num">
                                      <p:cBhvr additive="base">
                                        <p:cTn id="13" dur="500" fill="hold"/>
                                        <p:tgtEl>
                                          <p:spTgt spid="338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8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854">
                                            <p:txEl>
                                              <p:pRg st="0" end="0"/>
                                            </p:txEl>
                                          </p:spTgt>
                                        </p:tgtEl>
                                        <p:attrNameLst>
                                          <p:attrName>style.visibility</p:attrName>
                                        </p:attrNameLst>
                                      </p:cBhvr>
                                      <p:to>
                                        <p:strVal val="visible"/>
                                      </p:to>
                                    </p:set>
                                    <p:animEffect transition="in" filter="fade">
                                      <p:cBhvr>
                                        <p:cTn id="19" dur="1000"/>
                                        <p:tgtEl>
                                          <p:spTgt spid="33854">
                                            <p:txEl>
                                              <p:pRg st="0" end="0"/>
                                            </p:txEl>
                                          </p:spTgt>
                                        </p:tgtEl>
                                      </p:cBhvr>
                                    </p:animEffect>
                                    <p:anim calcmode="lin" valueType="num">
                                      <p:cBhvr>
                                        <p:cTn id="20" dur="1000" fill="hold"/>
                                        <p:tgtEl>
                                          <p:spTgt spid="3385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38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4"/>
          <p:cNvSpPr>
            <a:spLocks noChangeArrowheads="1" noChangeShapeType="1" noTextEdit="1"/>
          </p:cNvSpPr>
          <p:nvPr/>
        </p:nvSpPr>
        <p:spPr bwMode="auto">
          <a:xfrm>
            <a:off x="609600" y="2133600"/>
            <a:ext cx="7924800" cy="17526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anose="02020603050405020304"/>
                <a:cs typeface="Times New Roman" panose="02020603050405020304"/>
              </a:rPr>
              <a:t>Tiết học kết thúc</a:t>
            </a:r>
            <a:endParaRPr lang="en-US" sz="3600" kern="10">
              <a:ln w="12700">
                <a:solidFill>
                  <a:srgbClr val="B2B2B2"/>
                </a:solidFill>
                <a:rou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anose="02020603050405020304"/>
              <a:cs typeface="Times New Roman" panose="02020603050405020304"/>
            </a:endParaRPr>
          </a:p>
        </p:txBody>
      </p:sp>
      <p:pic>
        <p:nvPicPr>
          <p:cNvPr id="39939" name="Picture 5" descr="Bellcol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505200" y="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6"/>
          <p:cNvSpPr txBox="1">
            <a:spLocks noChangeArrowheads="1"/>
          </p:cNvSpPr>
          <p:nvPr/>
        </p:nvSpPr>
        <p:spPr bwMode="auto">
          <a:xfrm>
            <a:off x="0" y="41910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50000"/>
              </a:spcBef>
              <a:spcAft>
                <a:spcPct val="0"/>
              </a:spcAft>
              <a:defRPr sz="4000">
                <a:solidFill>
                  <a:schemeClr val="tx1"/>
                </a:solidFill>
                <a:latin typeface="Arial" panose="020B0604020202020204" pitchFamily="34" charset="0"/>
              </a:defRPr>
            </a:lvl6pPr>
            <a:lvl7pPr marL="2971800" indent="-228600" eaLnBrk="0" fontAlgn="base" hangingPunct="0">
              <a:spcBef>
                <a:spcPct val="50000"/>
              </a:spcBef>
              <a:spcAft>
                <a:spcPct val="0"/>
              </a:spcAft>
              <a:defRPr sz="4000">
                <a:solidFill>
                  <a:schemeClr val="tx1"/>
                </a:solidFill>
                <a:latin typeface="Arial" panose="020B0604020202020204" pitchFamily="34" charset="0"/>
              </a:defRPr>
            </a:lvl7pPr>
            <a:lvl8pPr marL="3429000" indent="-228600" eaLnBrk="0" fontAlgn="base" hangingPunct="0">
              <a:spcBef>
                <a:spcPct val="50000"/>
              </a:spcBef>
              <a:spcAft>
                <a:spcPct val="0"/>
              </a:spcAft>
              <a:defRPr sz="4000">
                <a:solidFill>
                  <a:schemeClr val="tx1"/>
                </a:solidFill>
                <a:latin typeface="Arial" panose="020B0604020202020204" pitchFamily="34" charset="0"/>
              </a:defRPr>
            </a:lvl8pPr>
            <a:lvl9pPr marL="3886200" indent="-228600" eaLnBrk="0" fontAlgn="base" hangingPunct="0">
              <a:spcBef>
                <a:spcPct val="50000"/>
              </a:spcBef>
              <a:spcAft>
                <a:spcPct val="0"/>
              </a:spcAft>
              <a:defRPr sz="4000">
                <a:solidFill>
                  <a:schemeClr val="tx1"/>
                </a:solidFill>
                <a:latin typeface="Arial" panose="020B0604020202020204" pitchFamily="34" charset="0"/>
              </a:defRPr>
            </a:lvl9pPr>
          </a:lstStyle>
          <a:p>
            <a:pPr algn="ctr"/>
            <a:r>
              <a:rPr lang="en-US" sz="3600" b="1">
                <a:latin typeface="Times New Roman" panose="02020603050405020304" pitchFamily="18" charset="0"/>
              </a:rPr>
              <a:t>XIN CHÂN THÀNH CẢM ƠN QUÝ THẦY CÔ ĐÃ ĐẾN DỰ GIỜ</a:t>
            </a:r>
            <a:r>
              <a:rPr lang="en-US" sz="3600" b="1"/>
              <a:t> </a:t>
            </a:r>
            <a:r>
              <a:rPr lang="en-US" sz="3600" b="1">
                <a:latin typeface="Times New Roman" panose="02020603050405020304" pitchFamily="18" charset="0"/>
              </a:rPr>
              <a:t>THĂM LỚP !</a:t>
            </a:r>
            <a:endParaRPr lang="en-US" sz="3600" b="1">
              <a:latin typeface="Times New Roman" panose="02020603050405020304" pitchFamily="18" charset="0"/>
            </a:endParaRPr>
          </a:p>
        </p:txBody>
      </p:sp>
      <p:pic>
        <p:nvPicPr>
          <p:cNvPr id="94215" name="More than I can say - Richard Clayderman.mp3">
            <a:hlinkClick r:id="" action="ppaction://media"/>
          </p:cNvPr>
          <p:cNvPicPr>
            <a:picLocks noRot="1" noChangeAspect="1" noChangeArrowheads="1"/>
          </p:cNvPicPr>
          <p:nvPr>
            <a:audi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sun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715000"/>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286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1"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repeatCount="indefinite" fill="hold" grpId="0" nodeType="clickEffect">
                                  <p:stCondLst>
                                    <p:cond delay="0"/>
                                  </p:stCondLst>
                                  <p:iterate type="lt">
                                    <p:tmPct val="10000"/>
                                  </p:iterate>
                                  <p:childTnLst>
                                    <p:animScale>
                                      <p:cBhvr>
                                        <p:cTn id="6" dur="250" autoRev="1" fill="hold">
                                          <p:stCondLst>
                                            <p:cond delay="0"/>
                                          </p:stCondLst>
                                        </p:cTn>
                                        <p:tgtEl>
                                          <p:spTgt spid="94214"/>
                                        </p:tgtEl>
                                      </p:cBhvr>
                                      <p:to x="80000" y="100000"/>
                                    </p:animScale>
                                    <p:anim by="(#ppt_w*0.10)" calcmode="lin" valueType="num">
                                      <p:cBhvr>
                                        <p:cTn id="7" dur="250" autoRev="1" fill="hold">
                                          <p:stCondLst>
                                            <p:cond delay="0"/>
                                          </p:stCondLst>
                                        </p:cTn>
                                        <p:tgtEl>
                                          <p:spTgt spid="94214"/>
                                        </p:tgtEl>
                                        <p:attrNameLst>
                                          <p:attrName>ppt_x</p:attrName>
                                        </p:attrNameLst>
                                      </p:cBhvr>
                                    </p:anim>
                                    <p:anim by="(-#ppt_w*0.10)" calcmode="lin" valueType="num">
                                      <p:cBhvr>
                                        <p:cTn id="8" dur="250" autoRev="1" fill="hold">
                                          <p:stCondLst>
                                            <p:cond delay="0"/>
                                          </p:stCondLst>
                                        </p:cTn>
                                        <p:tgtEl>
                                          <p:spTgt spid="94214"/>
                                        </p:tgtEl>
                                        <p:attrNameLst>
                                          <p:attrName>ppt_y</p:attrName>
                                        </p:attrNameLst>
                                      </p:cBhvr>
                                    </p:anim>
                                    <p:animRot by="-480000">
                                      <p:cBhvr>
                                        <p:cTn id="9" dur="250" autoRev="1" fill="hold">
                                          <p:stCondLst>
                                            <p:cond delay="0"/>
                                          </p:stCondLst>
                                        </p:cTn>
                                        <p:tgtEl>
                                          <p:spTgt spid="9421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82970" fill="hold"/>
                                        <p:tgtEl>
                                          <p:spTgt spid="942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4215"/>
                </p:tgtEl>
              </p:cMediaNode>
            </p:audio>
          </p:childTnLst>
        </p:cTn>
      </p:par>
    </p:tnLst>
    <p:bldLst>
      <p:bldP spid="942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Picture 3"/>
          <p:cNvPicPr>
            <a:picLocks noChangeAspect="1"/>
          </p:cNvPicPr>
          <p:nvPr/>
        </p:nvPicPr>
        <p:blipFill>
          <a:blip r:embed="rId1"/>
          <a:stretch>
            <a:fillRect/>
          </a:stretch>
        </p:blipFill>
        <p:spPr>
          <a:xfrm>
            <a:off x="0" y="571500"/>
            <a:ext cx="9144000" cy="5715000"/>
          </a:xfrm>
          <a:prstGeom prst="rect">
            <a:avLst/>
          </a:prstGeom>
          <a:noFill/>
          <a:ln w="9525">
            <a:noFill/>
          </a:ln>
        </p:spPr>
      </p:pic>
      <p:sp>
        <p:nvSpPr>
          <p:cNvPr id="5123" name="TextBox 4"/>
          <p:cNvSpPr txBox="1"/>
          <p:nvPr/>
        </p:nvSpPr>
        <p:spPr>
          <a:xfrm>
            <a:off x="839788" y="2476500"/>
            <a:ext cx="7953375" cy="1732915"/>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p>
            <a:pPr algn="ctr"/>
            <a:r>
              <a:rPr lang="en-US" altLang="en-US" sz="4000" b="1" noProof="1" dirty="0">
                <a:solidFill>
                  <a:srgbClr val="FF0000"/>
                </a:solidFill>
                <a:latin typeface="Calibri" panose="020F0502020204030204" charset="0"/>
                <a:ea typeface="Arial" panose="020B0604020202020204" pitchFamily="34" charset="0"/>
                <a:cs typeface="+mn-cs"/>
              </a:rPr>
              <a:t>Bài </a:t>
            </a:r>
            <a:r>
              <a:rPr lang="en-US" altLang="vi-VN" sz="4000" b="1" noProof="1" dirty="0">
                <a:solidFill>
                  <a:srgbClr val="FF0000"/>
                </a:solidFill>
                <a:latin typeface="Calibri" panose="020F0502020204030204" charset="0"/>
                <a:ea typeface="Arial" panose="020B0604020202020204" pitchFamily="34" charset="0"/>
                <a:cs typeface="+mn-cs"/>
              </a:rPr>
              <a:t>15</a:t>
            </a:r>
            <a:r>
              <a:rPr lang="en-US" altLang="en-US" sz="4000" b="1" noProof="1" dirty="0">
                <a:solidFill>
                  <a:srgbClr val="FF0000"/>
                </a:solidFill>
                <a:latin typeface="Calibri" panose="020F0502020204030204" charset="0"/>
                <a:ea typeface="Arial" panose="020B0604020202020204" pitchFamily="34" charset="0"/>
                <a:cs typeface="+mn-cs"/>
              </a:rPr>
              <a:t>:</a:t>
            </a:r>
            <a:endParaRPr lang="en-US" altLang="en-US" sz="4000" b="1" noProof="1" dirty="0">
              <a:solidFill>
                <a:srgbClr val="FF0000"/>
              </a:solidFill>
              <a:latin typeface="Calibri" panose="020F0502020204030204" charset="0"/>
            </a:endParaRPr>
          </a:p>
          <a:p>
            <a:pPr algn="ctr"/>
            <a:r>
              <a:rPr lang="en-US" sz="4000" b="1" noProof="1" dirty="0">
                <a:solidFill>
                  <a:srgbClr val="FF0000"/>
                </a:solidFill>
                <a:latin typeface="Calibri" panose="020F0502020204030204" charset="0"/>
                <a:ea typeface="Arial" panose="020B0604020202020204" pitchFamily="34" charset="0"/>
                <a:cs typeface="+mn-cs"/>
              </a:rPr>
              <a:t>NƯỚC TA CUỐI THỜI TRẦN</a:t>
            </a:r>
            <a:endParaRPr lang="en-US" sz="4000" b="1" noProof="1" dirty="0">
              <a:solidFill>
                <a:srgbClr val="FF0000"/>
              </a:solidFill>
              <a:latin typeface="Calibri" panose="020F0502020204030204" charset="0"/>
              <a:ea typeface="Arial" panose="020B0604020202020204" pitchFamily="34" charset="0"/>
              <a:cs typeface="+mn-cs"/>
            </a:endParaRPr>
          </a:p>
          <a:p>
            <a:pPr algn="ctr"/>
            <a:r>
              <a:rPr lang="vi-VN" altLang="en-US" sz="2665" b="1" noProof="1" dirty="0">
                <a:latin typeface="Calibri" panose="020F0502020204030204" charset="0"/>
                <a:ea typeface="Arial" panose="020B0604020202020204" pitchFamily="34" charset="0"/>
                <a:cs typeface="+mn-cs"/>
              </a:rPr>
              <a:t>(SGK – </a:t>
            </a:r>
            <a:r>
              <a:rPr lang="en-US" altLang="vi-VN" sz="2665" b="1" noProof="1" dirty="0">
                <a:latin typeface="Calibri" panose="020F0502020204030204" charset="0"/>
                <a:ea typeface="Arial" panose="020B0604020202020204" pitchFamily="34" charset="0"/>
                <a:cs typeface="+mn-cs"/>
              </a:rPr>
              <a:t>42</a:t>
            </a:r>
            <a:r>
              <a:rPr lang="vi-VN" altLang="en-US" sz="2665" b="1" noProof="1" dirty="0">
                <a:latin typeface="Calibri" panose="020F0502020204030204" charset="0"/>
                <a:ea typeface="Arial" panose="020B0604020202020204" pitchFamily="34" charset="0"/>
                <a:cs typeface="+mn-cs"/>
              </a:rPr>
              <a:t>)</a:t>
            </a:r>
            <a:endParaRPr lang="en-US" altLang="en-US" sz="2665" b="1" noProof="1" dirty="0">
              <a:latin typeface="Calibri" panose="020F0502020204030204" charset="0"/>
            </a:endParaRPr>
          </a:p>
        </p:txBody>
      </p:sp>
      <p:pic>
        <p:nvPicPr>
          <p:cNvPr id="2" name="Âm thanh 1">
            <a:hlinkClick r:id="" action="ppaction://media"/>
          </p:cNvPr>
          <p:cNvPicPr>
            <a:picLocks noChangeAspect="1"/>
          </p:cNvPicPr>
          <p:nvPr/>
        </p:nvPicPr>
        <p:blipFill>
          <a:blip r:embed="rId2"/>
          <a:stretch>
            <a:fillRect/>
          </a:stretch>
        </p:blipFill>
        <p:spPr>
          <a:xfrm>
            <a:off x="8509000" y="5651500"/>
            <a:ext cx="508000" cy="508000"/>
          </a:xfrm>
          <a:prstGeom prst="rect">
            <a:avLst/>
          </a:prstGeom>
          <a:noFill/>
          <a:ln w="9525">
            <a:noFill/>
          </a:ln>
        </p:spPr>
      </p:pic>
    </p:spTree>
  </p:cSld>
  <p:clrMapOvr>
    <a:masterClrMapping/>
  </p:clrMapOvr>
  <p:transition spd="slow" advTm="1014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190500" y="762000"/>
            <a:ext cx="8762999" cy="5334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25"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2438400" y="1160463"/>
            <a:ext cx="3856038" cy="533400"/>
          </a:xfrm>
          <a:prstGeom prst="rect">
            <a:avLst/>
          </a:prstGeom>
          <a:noFill/>
        </p:spPr>
        <p:txBody>
          <a:bodyPr wrap="square">
            <a:spAutoFit/>
          </a:bodyPr>
          <a:lstStyle/>
          <a:p>
            <a:pPr marR="0" defTabSz="914400" fontAlgn="auto">
              <a:spcBef>
                <a:spcPts val="0"/>
              </a:spcBef>
              <a:spcAft>
                <a:spcPts val="0"/>
              </a:spcAft>
              <a:buClrTx/>
              <a:buSzTx/>
              <a:buFontTx/>
              <a:buNone/>
              <a:defRPr/>
            </a:pPr>
            <a:r>
              <a:rPr kumimoji="0" lang="en-US" sz="2875" b="1" kern="1200" cap="none" spc="0" normalizeH="0" baseline="0" noProof="0" dirty="0">
                <a:solidFill>
                  <a:srgbClr val="FF0000"/>
                </a:solidFill>
                <a:latin typeface="+mn-lt"/>
                <a:ea typeface="+mn-ea"/>
                <a:cs typeface="+mn-cs"/>
              </a:rPr>
              <a:t>MỤC TIÊU BÀI HỌC</a:t>
            </a:r>
            <a:endParaRPr kumimoji="0" lang="en-US" sz="2875" b="1" kern="1200" cap="none" spc="0" normalizeH="0" baseline="0" noProof="0" dirty="0">
              <a:solidFill>
                <a:srgbClr val="FF0000"/>
              </a:solidFill>
              <a:latin typeface="+mn-lt"/>
              <a:ea typeface="+mn-ea"/>
              <a:cs typeface="+mn-cs"/>
            </a:endParaRPr>
          </a:p>
        </p:txBody>
      </p:sp>
      <p:sp>
        <p:nvSpPr>
          <p:cNvPr id="11" name="Rounded Rectangle 10"/>
          <p:cNvSpPr/>
          <p:nvPr/>
        </p:nvSpPr>
        <p:spPr bwMode="auto">
          <a:xfrm>
            <a:off x="1358900" y="2070100"/>
            <a:ext cx="7404100" cy="862013"/>
          </a:xfrm>
          <a:prstGeom prst="roundRect">
            <a:avLst/>
          </a:prstGeom>
          <a:solidFill>
            <a:srgbClr val="0066CC"/>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fontAlgn="base" hangingPunct="1">
              <a:buNone/>
            </a:pPr>
            <a:r>
              <a:rPr sz="1665" b="1" strike="noStrike" noProof="1" dirty="0">
                <a:solidFill>
                  <a:schemeClr val="bg1"/>
                </a:solidFill>
                <a:latin typeface="Times New Roman" panose="02020603050405020304" pitchFamily="18" charset="0"/>
                <a:cs typeface="Times New Roman" panose="02020603050405020304" pitchFamily="18" charset="0"/>
              </a:rPr>
              <a:t>  </a:t>
            </a:r>
            <a:r>
              <a:rPr lang="en-US" sz="2400" b="1" strike="noStrike" noProof="1" dirty="0">
                <a:solidFill>
                  <a:schemeClr val="bg1"/>
                </a:solidFill>
                <a:latin typeface="Times New Roman" panose="02020603050405020304" pitchFamily="18" charset="0"/>
                <a:cs typeface="Times New Roman" panose="02020603050405020304" pitchFamily="18" charset="0"/>
              </a:rPr>
              <a:t>Nêu được tình hình nước ta cuối thời Trần</a:t>
            </a:r>
            <a:endParaRPr lang="en-US" sz="2400" b="1" strike="noStrike" noProof="1" dirty="0">
              <a:solidFill>
                <a:schemeClr val="bg1"/>
              </a:solidFill>
              <a:latin typeface="Times New Roman" panose="02020603050405020304" pitchFamily="18" charset="0"/>
              <a:ea typeface="Calibri" panose="020F0502020204030204" charset="0"/>
              <a:cs typeface="Times New Roman" panose="02020603050405020304" pitchFamily="18" charset="0"/>
            </a:endParaRPr>
          </a:p>
        </p:txBody>
      </p:sp>
      <p:grpSp>
        <p:nvGrpSpPr>
          <p:cNvPr id="13" name="Group 3"/>
          <p:cNvGrpSpPr/>
          <p:nvPr/>
        </p:nvGrpSpPr>
        <p:grpSpPr>
          <a:xfrm>
            <a:off x="774700" y="2197100"/>
            <a:ext cx="608013" cy="720725"/>
            <a:chOff x="1066800" y="1828800"/>
            <a:chExt cx="685800" cy="838200"/>
          </a:xfrm>
        </p:grpSpPr>
        <p:sp>
          <p:nvSpPr>
            <p:cNvPr id="14" name="Diamond 13"/>
            <p:cNvSpPr/>
            <p:nvPr/>
          </p:nvSpPr>
          <p:spPr bwMode="auto">
            <a:xfrm>
              <a:off x="1066800" y="1828800"/>
              <a:ext cx="685800" cy="838200"/>
            </a:xfrm>
            <a:prstGeom prst="diamond">
              <a:avLst/>
            </a:prstGeom>
            <a:solidFill>
              <a:srgbClr val="99CCF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25"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2"/>
            <p:cNvSpPr txBox="1">
              <a:spLocks noChangeArrowheads="1"/>
            </p:cNvSpPr>
            <p:nvPr/>
          </p:nvSpPr>
          <p:spPr bwMode="auto">
            <a:xfrm>
              <a:off x="1258047" y="2144086"/>
              <a:ext cx="304800" cy="411195"/>
            </a:xfrm>
            <a:prstGeom prst="rect">
              <a:avLst/>
            </a:prstGeom>
            <a:noFill/>
            <a:ln>
              <a:noFill/>
            </a:ln>
          </p:spPr>
          <p:txBody>
            <a:bodyP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625" b="1"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endParaRPr kumimoji="0" lang="en-US" altLang="en-US" sz="2625" b="1"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19" name="Rounded Rectangle 18"/>
          <p:cNvSpPr/>
          <p:nvPr/>
        </p:nvSpPr>
        <p:spPr bwMode="auto">
          <a:xfrm>
            <a:off x="1358900" y="3252788"/>
            <a:ext cx="7404100" cy="862013"/>
          </a:xfrm>
          <a:prstGeom prst="roundRect">
            <a:avLst/>
          </a:prstGeom>
          <a:solidFill>
            <a:srgbClr val="0066CC"/>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fontAlgn="base" hangingPunct="1">
              <a:buNone/>
            </a:pPr>
            <a:r>
              <a:rPr lang="en-US" sz="2400" b="1" strike="noStrike" noProof="1" dirty="0">
                <a:solidFill>
                  <a:srgbClr val="FFFFFF"/>
                </a:solidFill>
                <a:latin typeface="Times New Roman" panose="02020603050405020304" pitchFamily="18" charset="0"/>
                <a:cs typeface="Times New Roman" panose="02020603050405020304" pitchFamily="18" charset="0"/>
              </a:rPr>
              <a:t>Hiểu được sự thay thế nhà Trần bằng nhà Hồ</a:t>
            </a:r>
            <a:endParaRPr lang="en-US" sz="2400" b="1" strike="noStrike" noProof="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0" name="Group 3"/>
          <p:cNvGrpSpPr/>
          <p:nvPr/>
        </p:nvGrpSpPr>
        <p:grpSpPr>
          <a:xfrm>
            <a:off x="774700" y="3322638"/>
            <a:ext cx="608013" cy="722312"/>
            <a:chOff x="1066800" y="1828800"/>
            <a:chExt cx="685800" cy="838200"/>
          </a:xfrm>
        </p:grpSpPr>
        <p:sp>
          <p:nvSpPr>
            <p:cNvPr id="21" name="Diamond 20"/>
            <p:cNvSpPr/>
            <p:nvPr/>
          </p:nvSpPr>
          <p:spPr bwMode="auto">
            <a:xfrm>
              <a:off x="1066800" y="1828800"/>
              <a:ext cx="685800" cy="838200"/>
            </a:xfrm>
            <a:prstGeom prst="diamond">
              <a:avLst/>
            </a:prstGeom>
            <a:solidFill>
              <a:srgbClr val="99CCF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25"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extBox 2"/>
            <p:cNvSpPr txBox="1">
              <a:spLocks noChangeArrowheads="1"/>
            </p:cNvSpPr>
            <p:nvPr/>
          </p:nvSpPr>
          <p:spPr bwMode="auto">
            <a:xfrm>
              <a:off x="1258047" y="2144087"/>
              <a:ext cx="304800" cy="411195"/>
            </a:xfrm>
            <a:prstGeom prst="rect">
              <a:avLst/>
            </a:prstGeom>
            <a:noFill/>
            <a:ln>
              <a:noFill/>
            </a:ln>
          </p:spPr>
          <p:txBody>
            <a:bodyP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625" b="1"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2</a:t>
              </a:r>
              <a:endParaRPr kumimoji="0" lang="en-US" altLang="en-US" sz="2625" b="1"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pic>
        <p:nvPicPr>
          <p:cNvPr id="6155" name="Âm thanh 7">
            <a:hlinkClick r:id="" action="ppaction://media"/>
          </p:cNvPr>
          <p:cNvPicPr>
            <a:picLocks noChangeAspect="1"/>
          </p:cNvPicPr>
          <p:nvPr/>
        </p:nvPicPr>
        <p:blipFill>
          <a:blip r:embed="rId1"/>
          <a:stretch>
            <a:fillRect/>
          </a:stretch>
        </p:blipFill>
        <p:spPr>
          <a:xfrm>
            <a:off x="8509000" y="5651500"/>
            <a:ext cx="508000" cy="508000"/>
          </a:xfrm>
          <a:prstGeom prst="rect">
            <a:avLst/>
          </a:prstGeom>
          <a:noFill/>
          <a:ln w="9525">
            <a:noFill/>
          </a:ln>
        </p:spPr>
      </p:pic>
      <p:sp>
        <p:nvSpPr>
          <p:cNvPr id="2" name="Rounded Rectangle 1"/>
          <p:cNvSpPr/>
          <p:nvPr/>
        </p:nvSpPr>
        <p:spPr bwMode="auto">
          <a:xfrm>
            <a:off x="1259840" y="4724718"/>
            <a:ext cx="7404100" cy="862013"/>
          </a:xfrm>
          <a:prstGeom prst="roundRect">
            <a:avLst/>
          </a:prstGeom>
          <a:solidFill>
            <a:srgbClr val="0066CC"/>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fontAlgn="base" hangingPunct="1">
              <a:buNone/>
            </a:pPr>
            <a:r>
              <a:rPr lang="en-US" sz="2400" b="1" strike="noStrike" noProof="1" dirty="0">
                <a:solidFill>
                  <a:srgbClr val="FFFFFF"/>
                </a:solidFill>
                <a:latin typeface="Times New Roman" panose="02020603050405020304" pitchFamily="18" charset="0"/>
                <a:cs typeface="Times New Roman" panose="02020603050405020304" pitchFamily="18" charset="0"/>
              </a:rPr>
              <a:t>Hiểu được vì sao nhà Hồ ông thắng được quân Minh xâm lược.</a:t>
            </a:r>
            <a:endParaRPr lang="en-US" sz="2400" b="1" strike="noStrike" noProof="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roup 3"/>
          <p:cNvGrpSpPr/>
          <p:nvPr/>
        </p:nvGrpSpPr>
        <p:grpSpPr>
          <a:xfrm>
            <a:off x="730250" y="4813618"/>
            <a:ext cx="608013" cy="722312"/>
            <a:chOff x="1066800" y="1828800"/>
            <a:chExt cx="685800" cy="838200"/>
          </a:xfrm>
        </p:grpSpPr>
        <p:sp>
          <p:nvSpPr>
            <p:cNvPr id="6" name="Diamond 5"/>
            <p:cNvSpPr/>
            <p:nvPr/>
          </p:nvSpPr>
          <p:spPr bwMode="auto">
            <a:xfrm>
              <a:off x="1066800" y="1828800"/>
              <a:ext cx="685800" cy="838200"/>
            </a:xfrm>
            <a:prstGeom prst="diamond">
              <a:avLst/>
            </a:prstGeom>
            <a:solidFill>
              <a:srgbClr val="99CCF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25"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2"/>
            <p:cNvSpPr txBox="1">
              <a:spLocks noChangeArrowheads="1"/>
            </p:cNvSpPr>
            <p:nvPr/>
          </p:nvSpPr>
          <p:spPr bwMode="auto">
            <a:xfrm>
              <a:off x="1258047" y="2144087"/>
              <a:ext cx="304800" cy="410442"/>
            </a:xfrm>
            <a:prstGeom prst="rect">
              <a:avLst/>
            </a:prstGeom>
            <a:noFill/>
            <a:ln>
              <a:noFill/>
            </a:ln>
          </p:spPr>
          <p:txBody>
            <a:bodyPr>
              <a:spAutoFit/>
            </a:bodyPr>
            <a:lstStyle>
              <a:lvl1pPr>
                <a:defRPr baseline="30000">
                  <a:solidFill>
                    <a:schemeClr val="tx1"/>
                  </a:solidFill>
                  <a:latin typeface="Arial" panose="020B0604020202020204" pitchFamily="34" charset="0"/>
                </a:defRPr>
              </a:lvl1pPr>
              <a:lvl2pPr marL="742950" indent="-285750">
                <a:defRPr baseline="30000">
                  <a:solidFill>
                    <a:schemeClr val="tx1"/>
                  </a:solidFill>
                  <a:latin typeface="Arial" panose="020B0604020202020204" pitchFamily="34" charset="0"/>
                </a:defRPr>
              </a:lvl2pPr>
              <a:lvl3pPr marL="1143000" indent="-228600">
                <a:defRPr baseline="30000">
                  <a:solidFill>
                    <a:schemeClr val="tx1"/>
                  </a:solidFill>
                  <a:latin typeface="Arial" panose="020B0604020202020204" pitchFamily="34" charset="0"/>
                </a:defRPr>
              </a:lvl3pPr>
              <a:lvl4pPr marL="1600200" indent="-228600">
                <a:defRPr baseline="30000">
                  <a:solidFill>
                    <a:schemeClr val="tx1"/>
                  </a:solidFill>
                  <a:latin typeface="Arial" panose="020B0604020202020204" pitchFamily="34" charset="0"/>
                </a:defRPr>
              </a:lvl4pPr>
              <a:lvl5pPr marL="2057400" indent="-228600">
                <a:defRPr baseline="30000">
                  <a:solidFill>
                    <a:schemeClr val="tx1"/>
                  </a:solidFill>
                  <a:latin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625" b="1"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3</a:t>
              </a:r>
              <a:endParaRPr kumimoji="0" lang="en-US" altLang="en-US" sz="2625" b="1"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Tree>
  </p:cSld>
  <p:clrMapOvr>
    <a:masterClrMapping/>
  </p:clrMapOvr>
  <p:transition spd="slow" advTm="150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19138" y="1268730"/>
            <a:ext cx="724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b="1">
                <a:solidFill>
                  <a:schemeClr val="accent2"/>
                </a:solidFill>
                <a:latin typeface="Times New Roman" panose="02020603050405020304" pitchFamily="18" charset="0"/>
              </a:rPr>
              <a:t>Đọc SGK “từ đầu đến ... xin từ quan”</a:t>
            </a:r>
            <a:endParaRPr lang="nl-NL" sz="2800" b="1">
              <a:solidFill>
                <a:schemeClr val="accent2"/>
              </a:solidFill>
              <a:latin typeface="Times New Roman" panose="02020603050405020304" pitchFamily="18" charset="0"/>
            </a:endParaRPr>
          </a:p>
        </p:txBody>
      </p:sp>
      <p:pic>
        <p:nvPicPr>
          <p:cNvPr id="7172" name="Picture 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5943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3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539750" y="2780665"/>
            <a:ext cx="8077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just" eaLnBrk="1" hangingPunct="1">
              <a:spcBef>
                <a:spcPct val="50000"/>
              </a:spcBef>
              <a:buFont typeface="Wingdings" panose="05000000000000000000" pitchFamily="2" charset="2"/>
              <a:buChar char="Ø"/>
            </a:pPr>
            <a:r>
              <a:rPr lang="en-US" sz="2800" b="1" i="1">
                <a:solidFill>
                  <a:srgbClr val="020B5E"/>
                </a:solidFill>
                <a:latin typeface="Times New Roman" panose="02020603050405020304" pitchFamily="18" charset="0"/>
              </a:rPr>
              <a:t>Tình hình nước ta cuối thời Trần như thế nào?</a:t>
            </a:r>
            <a:endParaRPr lang="en-US" sz="2800" b="1" i="1">
              <a:solidFill>
                <a:srgbClr val="020B5E"/>
              </a:solidFill>
              <a:latin typeface="Times New Roman" panose="02020603050405020304" pitchFamily="18" charset="0"/>
            </a:endParaRPr>
          </a:p>
          <a:p>
            <a:pPr algn="just" eaLnBrk="1" hangingPunct="1">
              <a:spcBef>
                <a:spcPct val="50000"/>
              </a:spcBef>
              <a:buFont typeface="Wingdings" panose="05000000000000000000" pitchFamily="2" charset="2"/>
              <a:buChar char="Ø"/>
            </a:pPr>
            <a:r>
              <a:rPr lang="en-US" sz="2800" b="1" i="1">
                <a:solidFill>
                  <a:srgbClr val="020B5E"/>
                </a:solidFill>
                <a:latin typeface="Times New Roman" panose="02020603050405020304" pitchFamily="18" charset="0"/>
              </a:rPr>
              <a:t>Trước tình hình đó nhân dân và quan lại đã có phản ứng gì?</a:t>
            </a:r>
            <a:endParaRPr lang="en-US" sz="2800" b="1" i="1">
              <a:solidFill>
                <a:srgbClr val="020B5E"/>
              </a:solidFill>
              <a:latin typeface="Times New Roman" panose="02020603050405020304" pitchFamily="18" charset="0"/>
            </a:endParaRPr>
          </a:p>
          <a:p>
            <a:pPr algn="just" eaLnBrk="1" hangingPunct="1">
              <a:spcBef>
                <a:spcPct val="50000"/>
              </a:spcBef>
              <a:buFont typeface="Wingdings" panose="05000000000000000000" pitchFamily="2" charset="2"/>
              <a:buChar char="Ø"/>
            </a:pPr>
            <a:r>
              <a:rPr lang="en-US" sz="2800" b="1" i="1">
                <a:solidFill>
                  <a:srgbClr val="020B5E"/>
                </a:solidFill>
                <a:latin typeface="Times New Roman" panose="02020603050405020304" pitchFamily="18" charset="0"/>
              </a:rPr>
              <a:t>Ai là người đã dâng sớ xin chém 7 tên quan đã lấn át quyền vua, coi thường phép nước?</a:t>
            </a:r>
            <a:endParaRPr lang="en-US" sz="2800" b="1" i="1">
              <a:solidFill>
                <a:srgbClr val="020B5E"/>
              </a:solidFill>
              <a:latin typeface="Times New Roman" panose="02020603050405020304" pitchFamily="18" charset="0"/>
            </a:endParaRPr>
          </a:p>
        </p:txBody>
      </p:sp>
      <p:pic>
        <p:nvPicPr>
          <p:cNvPr id="7175" name="Picture 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838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1600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24384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5029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41148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5400" y="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77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0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9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956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86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674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4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9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14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2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80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 name="Text Box 41"/>
          <p:cNvSpPr txBox="1">
            <a:spLocks noChangeArrowheads="1"/>
          </p:cNvSpPr>
          <p:nvPr/>
        </p:nvSpPr>
        <p:spPr bwMode="auto">
          <a:xfrm>
            <a:off x="-142558" y="680720"/>
            <a:ext cx="9058276"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spcBef>
                <a:spcPct val="50000"/>
              </a:spcBef>
            </a:pPr>
            <a:r>
              <a:rPr lang="en-US" sz="2400" b="1" u="sng">
                <a:solidFill>
                  <a:srgbClr val="263AFA"/>
                </a:solidFill>
                <a:latin typeface="Times New Roman" panose="02020603050405020304" pitchFamily="18" charset="0"/>
              </a:rPr>
              <a:t>HOẠT ĐỘNG 1</a:t>
            </a:r>
            <a:r>
              <a:rPr lang="en-US" sz="2400" b="1">
                <a:solidFill>
                  <a:srgbClr val="263AFA"/>
                </a:solidFill>
                <a:latin typeface="Times New Roman" panose="02020603050405020304" pitchFamily="18" charset="0"/>
              </a:rPr>
              <a:t>:</a:t>
            </a:r>
            <a:r>
              <a:rPr lang="vi-VN" sz="2400" b="1">
                <a:solidFill>
                  <a:srgbClr val="263AFA"/>
                </a:solidFill>
                <a:latin typeface="Times New Roman" panose="02020603050405020304" pitchFamily="18" charset="0"/>
              </a:rPr>
              <a:t>TÌNH HÌNH NƯỚC TA CUỐI</a:t>
            </a:r>
            <a:r>
              <a:rPr lang="en-US" sz="2400" b="1">
                <a:solidFill>
                  <a:srgbClr val="263AFA"/>
                </a:solidFill>
                <a:latin typeface="Times New Roman" panose="02020603050405020304" pitchFamily="18" charset="0"/>
              </a:rPr>
              <a:t> </a:t>
            </a:r>
            <a:r>
              <a:rPr lang="vi-VN" sz="2400" b="1">
                <a:solidFill>
                  <a:srgbClr val="263AFA"/>
                </a:solidFill>
                <a:latin typeface="Times New Roman" panose="02020603050405020304" pitchFamily="18" charset="0"/>
              </a:rPr>
              <a:t>THỜI TRẦN</a:t>
            </a:r>
            <a:endParaRPr lang="en-US" sz="2400" b="1">
              <a:solidFill>
                <a:srgbClr val="263AFA"/>
              </a:solidFill>
              <a:latin typeface="Times New Roman" panose="02020603050405020304" pitchFamily="18" charset="0"/>
            </a:endParaRPr>
          </a:p>
        </p:txBody>
      </p:sp>
      <p:sp>
        <p:nvSpPr>
          <p:cNvPr id="12330" name="Text Box 42"/>
          <p:cNvSpPr txBox="1">
            <a:spLocks noChangeArrowheads="1"/>
          </p:cNvSpPr>
          <p:nvPr/>
        </p:nvSpPr>
        <p:spPr bwMode="auto">
          <a:xfrm>
            <a:off x="1403985" y="2060258"/>
            <a:ext cx="533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en-US" sz="2800" b="1">
                <a:solidFill>
                  <a:srgbClr val="0066FF"/>
                </a:solidFill>
                <a:latin typeface="Times New Roman" panose="02020603050405020304" pitchFamily="18" charset="0"/>
              </a:rPr>
              <a:t>Trao đổi theo nhóm </a:t>
            </a:r>
            <a:r>
              <a:rPr lang="en-US" sz="2800" b="1" smtClean="0">
                <a:solidFill>
                  <a:srgbClr val="0066FF"/>
                </a:solidFill>
                <a:latin typeface="Times New Roman" panose="02020603050405020304" pitchFamily="18" charset="0"/>
              </a:rPr>
              <a:t>4 </a:t>
            </a:r>
            <a:r>
              <a:rPr lang="en-US" sz="2800" b="1">
                <a:solidFill>
                  <a:srgbClr val="0066FF"/>
                </a:solidFill>
                <a:latin typeface="Times New Roman" panose="02020603050405020304" pitchFamily="18" charset="0"/>
              </a:rPr>
              <a:t>( </a:t>
            </a:r>
            <a:r>
              <a:rPr lang="en-US" sz="2800" b="1" smtClean="0">
                <a:solidFill>
                  <a:srgbClr val="0066FF"/>
                </a:solidFill>
                <a:latin typeface="Times New Roman" panose="02020603050405020304" pitchFamily="18" charset="0"/>
              </a:rPr>
              <a:t>3 </a:t>
            </a:r>
            <a:r>
              <a:rPr lang="en-US" sz="2800" b="1">
                <a:solidFill>
                  <a:srgbClr val="0066FF"/>
                </a:solidFill>
                <a:latin typeface="Times New Roman" panose="02020603050405020304" pitchFamily="18" charset="0"/>
              </a:rPr>
              <a:t>phút)</a:t>
            </a:r>
            <a:endParaRPr lang="en-US" sz="2800" b="1">
              <a:solidFill>
                <a:srgbClr val="0066FF"/>
              </a:solidFill>
              <a:latin typeface="Times New Roman" panose="02020603050405020304" pitchFamily="18" charset="0"/>
            </a:endParaRPr>
          </a:p>
        </p:txBody>
      </p:sp>
      <p:pic>
        <p:nvPicPr>
          <p:cNvPr id="7210" name="Picture 45" descr="6"/>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6075" y="2667000"/>
            <a:ext cx="533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329">
                                            <p:txEl>
                                              <p:pRg st="0" end="0"/>
                                            </p:txEl>
                                          </p:spTgt>
                                        </p:tgtEl>
                                        <p:attrNameLst>
                                          <p:attrName>style.visibility</p:attrName>
                                        </p:attrNameLst>
                                      </p:cBhvr>
                                      <p:to>
                                        <p:strVal val="visible"/>
                                      </p:to>
                                    </p:set>
                                    <p:anim calcmode="lin" valueType="num">
                                      <p:cBhvr>
                                        <p:cTn id="7" dur="500" fill="hold"/>
                                        <p:tgtEl>
                                          <p:spTgt spid="123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29">
                                            <p:txEl>
                                              <p:pRg st="0" end="0"/>
                                            </p:txEl>
                                          </p:spTgt>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330"/>
                                        </p:tgtEl>
                                        <p:attrNameLst>
                                          <p:attrName>style.visibility</p:attrName>
                                        </p:attrNameLst>
                                      </p:cBhvr>
                                      <p:to>
                                        <p:strVal val="visible"/>
                                      </p:to>
                                    </p:set>
                                    <p:animEffect transition="in" filter="slide(fromBottom)">
                                      <p:cBhvr>
                                        <p:cTn id="19" dur="500"/>
                                        <p:tgtEl>
                                          <p:spTgt spid="12330"/>
                                        </p:tgtEl>
                                      </p:cBhvr>
                                    </p:animEffect>
                                  </p:childTnLst>
                                  <p:subTnLst>
                                    <p:audio>
                                      <p:cMediaNode vol="98000">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295">
                                            <p:txEl>
                                              <p:pRg st="0" end="0"/>
                                            </p:txEl>
                                          </p:spTgt>
                                        </p:tgtEl>
                                        <p:attrNameLst>
                                          <p:attrName>style.visibility</p:attrName>
                                        </p:attrNameLst>
                                      </p:cBhvr>
                                      <p:to>
                                        <p:strVal val="visible"/>
                                      </p:to>
                                    </p:set>
                                    <p:anim calcmode="lin" valueType="num">
                                      <p:cBhvr additive="base">
                                        <p:cTn id="24"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5">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2"/>
                                            </p:cond>
                                          </p:stCondLst>
                                          <p:endCondLst>
                                            <p:cond evt="onStopAudio" delay="0">
                                              <p:tgtEl>
                                                <p:sldTgt/>
                                              </p:tgtEl>
                                            </p:cond>
                                          </p:endCondLst>
                                        </p:cTn>
                                        <p:tgtEl>
                                          <p:sndTgt r:embed="rId3" name="chimes.wav"/>
                                        </p:tgtEl>
                                      </p:cMediaNode>
                                    </p:audio>
                                  </p:subTnLst>
                                </p:cTn>
                              </p:par>
                              <p:par>
                                <p:cTn id="26" presetID="2" presetClass="entr" presetSubtype="4" fill="hold" nodeType="withEffect">
                                  <p:stCondLst>
                                    <p:cond delay="0"/>
                                  </p:stCondLst>
                                  <p:childTnLst>
                                    <p:set>
                                      <p:cBhvr>
                                        <p:cTn id="27" dur="1" fill="hold">
                                          <p:stCondLst>
                                            <p:cond delay="0"/>
                                          </p:stCondLst>
                                        </p:cTn>
                                        <p:tgtEl>
                                          <p:spTgt spid="12295">
                                            <p:txEl>
                                              <p:pRg st="1" end="1"/>
                                            </p:txEl>
                                          </p:spTgt>
                                        </p:tgtEl>
                                        <p:attrNameLst>
                                          <p:attrName>style.visibility</p:attrName>
                                        </p:attrNameLst>
                                      </p:cBhvr>
                                      <p:to>
                                        <p:strVal val="visible"/>
                                      </p:to>
                                    </p:set>
                                    <p:anim calcmode="lin" valueType="num">
                                      <p:cBhvr additive="base">
                                        <p:cTn id="28" dur="500" fill="hold"/>
                                        <p:tgtEl>
                                          <p:spTgt spid="1229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295">
                                            <p:txEl>
                                              <p:pRg st="1" end="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chimes.wav"/>
                                        </p:tgtEl>
                                      </p:cMediaNode>
                                    </p:audio>
                                  </p:subTnLst>
                                </p:cTn>
                              </p:par>
                              <p:par>
                                <p:cTn id="30" presetID="2" presetClass="entr" presetSubtype="4" fill="hold" nodeType="withEffect">
                                  <p:stCondLst>
                                    <p:cond delay="0"/>
                                  </p:stCondLst>
                                  <p:childTnLst>
                                    <p:set>
                                      <p:cBhvr>
                                        <p:cTn id="31" dur="1" fill="hold">
                                          <p:stCondLst>
                                            <p:cond delay="0"/>
                                          </p:stCondLst>
                                        </p:cTn>
                                        <p:tgtEl>
                                          <p:spTgt spid="12295">
                                            <p:txEl>
                                              <p:pRg st="2" end="2"/>
                                            </p:txEl>
                                          </p:spTgt>
                                        </p:tgtEl>
                                        <p:attrNameLst>
                                          <p:attrName>style.visibility</p:attrName>
                                        </p:attrNameLst>
                                      </p:cBhvr>
                                      <p:to>
                                        <p:strVal val="visible"/>
                                      </p:to>
                                    </p:set>
                                    <p:anim calcmode="lin" valueType="num">
                                      <p:cBhvr additive="base">
                                        <p:cTn id="32" dur="500" fill="hold"/>
                                        <p:tgtEl>
                                          <p:spTgt spid="1229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295">
                                            <p:txEl>
                                              <p:pRg st="2" end="2"/>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p:bldP spid="123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304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endParaRPr lang="vi-VN" b="1" i="1">
              <a:latin typeface="Arial" panose="020B0604020202020204" pitchFamily="34" charset="0"/>
            </a:endParaRPr>
          </a:p>
        </p:txBody>
      </p:sp>
      <p:sp>
        <p:nvSpPr>
          <p:cNvPr id="13315" name="Rectangle 3"/>
          <p:cNvSpPr>
            <a:spLocks noChangeArrowheads="1"/>
          </p:cNvSpPr>
          <p:nvPr/>
        </p:nvSpPr>
        <p:spPr bwMode="auto">
          <a:xfrm>
            <a:off x="384175" y="548620"/>
            <a:ext cx="8680450" cy="461665"/>
          </a:xfrm>
          <a:prstGeom prst="rect">
            <a:avLst/>
          </a:prstGeom>
          <a:blipFill>
            <a:blip r:embed="rId1"/>
            <a:tile tx="0" ty="0" sx="100000" sy="100000" flip="none" algn="tl"/>
          </a:blip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spcBef>
                <a:spcPct val="50000"/>
              </a:spcBef>
              <a:defRPr/>
            </a:pPr>
            <a:r>
              <a:rPr lang="en-US" sz="2400" b="1">
                <a:solidFill>
                  <a:srgbClr val="FF0000"/>
                </a:solidFill>
                <a:latin typeface="Times New Roman" panose="02020603050405020304" pitchFamily="18" charset="0"/>
              </a:rPr>
              <a:t>Tình hình nước ta cuối thời Trần như thế nào?</a:t>
            </a:r>
            <a:endParaRPr lang="en-US" sz="2400" b="1">
              <a:solidFill>
                <a:srgbClr val="FF0000"/>
              </a:solidFill>
              <a:latin typeface="Times New Roman" panose="02020603050405020304" pitchFamily="18" charset="0"/>
            </a:endParaRPr>
          </a:p>
        </p:txBody>
      </p:sp>
      <p:sp>
        <p:nvSpPr>
          <p:cNvPr id="13316" name="Rectangle 4"/>
          <p:cNvSpPr>
            <a:spLocks noChangeArrowheads="1"/>
          </p:cNvSpPr>
          <p:nvPr/>
        </p:nvSpPr>
        <p:spPr bwMode="auto">
          <a:xfrm>
            <a:off x="561109" y="1268730"/>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anose="05000000000000000000" pitchFamily="2" charset="2"/>
              <a:buChar char="ü"/>
              <a:defRPr/>
            </a:pPr>
            <a:r>
              <a:rPr lang="nl-NL" sz="2400" b="1">
                <a:solidFill>
                  <a:schemeClr val="tx2"/>
                </a:solidFill>
                <a:latin typeface="Times New Roman" panose="02020603050405020304" pitchFamily="18" charset="0"/>
                <a:cs typeface="Times New Roman" panose="02020603050405020304" pitchFamily="18" charset="0"/>
              </a:rPr>
              <a:t>Vua quan nhà Trần chỉ mải ăn chơi, vơ vét, bóc lột của dân để làm giàu, không còn quan tâm đến  tình hình đất nước.</a:t>
            </a:r>
            <a:endParaRPr lang="en-US" sz="2400" b="1">
              <a:solidFill>
                <a:schemeClr val="tx2"/>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defRPr/>
            </a:pPr>
            <a:r>
              <a:rPr lang="nl-NL" sz="2400" b="1">
                <a:solidFill>
                  <a:schemeClr val="tx2"/>
                </a:solidFill>
                <a:latin typeface="Times New Roman" panose="02020603050405020304" pitchFamily="18" charset="0"/>
                <a:cs typeface="Times New Roman" panose="02020603050405020304" pitchFamily="18" charset="0"/>
              </a:rPr>
              <a:t>Cuộc sống của nhân dân càng thêm cơ cực.</a:t>
            </a:r>
            <a:endParaRPr lang="en-US" sz="2400" b="1">
              <a:solidFill>
                <a:schemeClr val="tx2"/>
              </a:solidFill>
              <a:latin typeface="Times New Roman" panose="02020603050405020304" pitchFamily="18" charset="0"/>
              <a:cs typeface="Times New Roman" panose="02020603050405020304" pitchFamily="18" charset="0"/>
            </a:endParaRPr>
          </a:p>
        </p:txBody>
      </p:sp>
      <p:sp>
        <p:nvSpPr>
          <p:cNvPr id="13317" name="Rectangle 5"/>
          <p:cNvSpPr>
            <a:spLocks noChangeArrowheads="1"/>
          </p:cNvSpPr>
          <p:nvPr/>
        </p:nvSpPr>
        <p:spPr bwMode="auto">
          <a:xfrm>
            <a:off x="256309" y="2924546"/>
            <a:ext cx="8686800" cy="461665"/>
          </a:xfrm>
          <a:prstGeom prst="rect">
            <a:avLst/>
          </a:prstGeom>
          <a:blipFill dpi="0" rotWithShape="1">
            <a:blip r:embed="rId1"/>
            <a:srcRect/>
            <a:tile tx="0" ty="0" sx="100000" sy="100000" flip="none" algn="tl"/>
          </a:blipFill>
          <a:ln w="9525">
            <a:solidFill>
              <a:schemeClr val="accent1"/>
            </a:solidFill>
            <a:miter lim="800000"/>
          </a:ln>
        </p:spPr>
        <p:txBody>
          <a:bodyPr>
            <a:spAutoFit/>
          </a:bodyPr>
          <a:lstStyle/>
          <a:p>
            <a:pPr algn="ctr">
              <a:spcBef>
                <a:spcPct val="50000"/>
              </a:spcBef>
            </a:pPr>
            <a:r>
              <a:rPr lang="en-US" sz="2400" b="1">
                <a:solidFill>
                  <a:srgbClr val="FF0000"/>
                </a:solidFill>
                <a:latin typeface="Times New Roman" panose="02020603050405020304" pitchFamily="18" charset="0"/>
              </a:rPr>
              <a:t>Trước tình hình đó nhân dân và quan lại đã có phản ứng gì?</a:t>
            </a:r>
            <a:endParaRPr lang="en-US" sz="2400" b="1">
              <a:solidFill>
                <a:srgbClr val="FF0000"/>
              </a:solidFill>
              <a:latin typeface="Times New Roman" panose="02020603050405020304" pitchFamily="18" charset="0"/>
            </a:endParaRPr>
          </a:p>
        </p:txBody>
      </p:sp>
      <p:sp>
        <p:nvSpPr>
          <p:cNvPr id="13318" name="Rectangle 6"/>
          <p:cNvSpPr>
            <a:spLocks noChangeArrowheads="1"/>
          </p:cNvSpPr>
          <p:nvPr/>
        </p:nvSpPr>
        <p:spPr bwMode="auto">
          <a:xfrm>
            <a:off x="533400" y="3572266"/>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anose="05000000000000000000" pitchFamily="2" charset="2"/>
              <a:buChar char="ü"/>
            </a:pPr>
            <a:r>
              <a:rPr lang="nl-NL" sz="2400" b="1">
                <a:solidFill>
                  <a:schemeClr val="tx2"/>
                </a:solidFill>
                <a:latin typeface="Times New Roman" panose="02020603050405020304" pitchFamily="18" charset="0"/>
              </a:rPr>
              <a:t>Nhân dân nổi dậy đấu tranh, một số quan lại bất bình và xin từ chức.</a:t>
            </a:r>
            <a:endParaRPr lang="nl-NL" sz="2400" b="1">
              <a:solidFill>
                <a:schemeClr val="tx2"/>
              </a:solidFill>
              <a:latin typeface="Times New Roman" panose="02020603050405020304" pitchFamily="18" charset="0"/>
            </a:endParaRPr>
          </a:p>
        </p:txBody>
      </p:sp>
      <p:sp>
        <p:nvSpPr>
          <p:cNvPr id="13319" name="Rectangle 7"/>
          <p:cNvSpPr>
            <a:spLocks noChangeArrowheads="1"/>
          </p:cNvSpPr>
          <p:nvPr/>
        </p:nvSpPr>
        <p:spPr bwMode="auto">
          <a:xfrm>
            <a:off x="232410" y="4580890"/>
            <a:ext cx="8678863" cy="830997"/>
          </a:xfrm>
          <a:prstGeom prst="rect">
            <a:avLst/>
          </a:prstGeom>
          <a:blipFill dpi="0" rotWithShape="1">
            <a:blip r:embed="rId1"/>
            <a:srcRect/>
            <a:tile tx="0" ty="0" sx="100000" sy="100000" flip="none" algn="tl"/>
          </a:blipFill>
          <a:ln w="9525">
            <a:solidFill>
              <a:schemeClr val="accent1"/>
            </a:solidFill>
            <a:miter lim="800000"/>
          </a:ln>
        </p:spPr>
        <p:txBody>
          <a:bodyPr>
            <a:spAutoFit/>
          </a:bodyPr>
          <a:lstStyle/>
          <a:p>
            <a:pPr algn="ctr">
              <a:spcBef>
                <a:spcPct val="50000"/>
              </a:spcBef>
            </a:pPr>
            <a:r>
              <a:rPr lang="en-US" sz="2400" b="1">
                <a:solidFill>
                  <a:srgbClr val="FF0000"/>
                </a:solidFill>
                <a:latin typeface="Times New Roman" panose="02020603050405020304" pitchFamily="18" charset="0"/>
              </a:rPr>
              <a:t>Ai là người đã dâng sớ xin chém 7 tên quan đã lấn át quyền vua, coi thường phép nước?</a:t>
            </a:r>
            <a:endParaRPr lang="en-US" sz="2400" b="1">
              <a:solidFill>
                <a:srgbClr val="FF0000"/>
              </a:solidFill>
              <a:latin typeface="Times New Roman" panose="02020603050405020304" pitchFamily="18" charset="0"/>
            </a:endParaRPr>
          </a:p>
        </p:txBody>
      </p:sp>
      <p:pic>
        <p:nvPicPr>
          <p:cNvPr id="8200"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588" y="5667375"/>
            <a:ext cx="13176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100" y="5597525"/>
            <a:ext cx="1143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755333" y="5588635"/>
            <a:ext cx="7527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anose="05000000000000000000" pitchFamily="2" charset="2"/>
              <a:buChar char="ü"/>
            </a:pPr>
            <a:r>
              <a:rPr lang="nl-NL" sz="2400" b="1">
                <a:solidFill>
                  <a:schemeClr val="tx2"/>
                </a:solidFill>
                <a:latin typeface="Times New Roman" panose="02020603050405020304" pitchFamily="18" charset="0"/>
              </a:rPr>
              <a:t>Chu Văn An d</a:t>
            </a:r>
            <a:r>
              <a:rPr lang="vi-VN" sz="2400" b="1">
                <a:solidFill>
                  <a:schemeClr val="tx2"/>
                </a:solidFill>
                <a:latin typeface="Times New Roman" panose="02020603050405020304" pitchFamily="18" charset="0"/>
              </a:rPr>
              <a:t>âng sớ xin chém 7 tên quan đã lấn át quyền vua, coi thường vua.</a:t>
            </a:r>
            <a:endParaRPr lang="nl-NL" sz="2400" b="1">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from="(-#ppt_w/2)" to="(#ppt_x)" calcmode="lin" valueType="num">
                                      <p:cBhvr>
                                        <p:cTn id="13" dur="600" fill="hold">
                                          <p:stCondLst>
                                            <p:cond delay="0"/>
                                          </p:stCondLst>
                                        </p:cTn>
                                        <p:tgtEl>
                                          <p:spTgt spid="13316"/>
                                        </p:tgtEl>
                                        <p:attrNameLst>
                                          <p:attrName>ppt_x</p:attrName>
                                        </p:attrNameLst>
                                      </p:cBhvr>
                                    </p:anim>
                                    <p:anim from="0" to="-1.0" calcmode="lin" valueType="num">
                                      <p:cBhvr>
                                        <p:cTn id="14" dur="200" decel="50000" autoRev="1" fill="hold">
                                          <p:stCondLst>
                                            <p:cond delay="600"/>
                                          </p:stCondLst>
                                        </p:cTn>
                                        <p:tgtEl>
                                          <p:spTgt spid="13316"/>
                                        </p:tgtEl>
                                        <p:attrNameLst>
                                          <p:attrName>xshear</p:attrName>
                                        </p:attrNameLst>
                                      </p:cBhvr>
                                    </p:anim>
                                    <p:animScale>
                                      <p:cBhvr>
                                        <p:cTn id="15" dur="200" decel="100000" autoRev="1" fill="hold">
                                          <p:stCondLst>
                                            <p:cond delay="600"/>
                                          </p:stCondLst>
                                        </p:cTn>
                                        <p:tgtEl>
                                          <p:spTgt spid="13316"/>
                                        </p:tgtEl>
                                      </p:cBhvr>
                                      <p:from x="100000" y="100000"/>
                                      <p:to x="80000" y="100000"/>
                                    </p:animScale>
                                    <p:anim by="(#ppt_h/3+#ppt_w*0.1)" calcmode="lin" valueType="num">
                                      <p:cBhvr additive="sum">
                                        <p:cTn id="16" dur="200" decel="100000" autoRev="1" fill="hold">
                                          <p:stCondLst>
                                            <p:cond delay="600"/>
                                          </p:stCondLst>
                                        </p:cTn>
                                        <p:tgtEl>
                                          <p:spTgt spid="13316"/>
                                        </p:tgtEl>
                                        <p:attrNameLst>
                                          <p:attrName>ppt_x</p:attrName>
                                        </p:attrNameLst>
                                      </p:cBhvr>
                                    </p:anim>
                                  </p:childTnLst>
                                  <p:subTnLst>
                                    <p:audio>
                                      <p:cMediaNode vol="100000">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3317"/>
                                        </p:tgtEl>
                                        <p:attrNameLst>
                                          <p:attrName>style.visibility</p:attrName>
                                        </p:attrNameLst>
                                      </p:cBhvr>
                                      <p:to>
                                        <p:strVal val="visible"/>
                                      </p:to>
                                    </p:set>
                                    <p:anim calcmode="lin" valueType="num">
                                      <p:cBhvr>
                                        <p:cTn id="21" dur="500" fill="hold"/>
                                        <p:tgtEl>
                                          <p:spTgt spid="13317"/>
                                        </p:tgtEl>
                                        <p:attrNameLst>
                                          <p:attrName>ppt_w</p:attrName>
                                        </p:attrNameLst>
                                      </p:cBhvr>
                                      <p:tavLst>
                                        <p:tav tm="0">
                                          <p:val>
                                            <p:fltVal val="0"/>
                                          </p:val>
                                        </p:tav>
                                        <p:tav tm="100000">
                                          <p:val>
                                            <p:strVal val="#ppt_w"/>
                                          </p:val>
                                        </p:tav>
                                      </p:tavLst>
                                    </p:anim>
                                    <p:anim calcmode="lin" valueType="num">
                                      <p:cBhvr>
                                        <p:cTn id="22" dur="500" fill="hold"/>
                                        <p:tgtEl>
                                          <p:spTgt spid="133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18"/>
                                        </p:tgtEl>
                                        <p:attrNameLst>
                                          <p:attrName>style.visibility</p:attrName>
                                        </p:attrNameLst>
                                      </p:cBhvr>
                                      <p:to>
                                        <p:strVal val="visible"/>
                                      </p:to>
                                    </p:set>
                                    <p:animEffect transition="in" filter="slide(fromBottom)">
                                      <p:cBhvr>
                                        <p:cTn id="27" dur="500"/>
                                        <p:tgtEl>
                                          <p:spTgt spid="1331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nimBg="1"/>
      <p:bldP spid="13316" grpId="0" bldLvl="0" animBg="1"/>
      <p:bldP spid="13317" grpId="0" bldLvl="0" animBg="1"/>
      <p:bldP spid="13318" grpId="0" bldLvl="0" animBg="1"/>
      <p:bldP spid="13319" grpId="0" bldLvl="0" animBg="1"/>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uVanAn[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1743" y="0"/>
            <a:ext cx="4419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6988" y="30163"/>
            <a:ext cx="4572000" cy="68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just" eaLnBrk="1" hangingPunct="1"/>
            <a:r>
              <a:rPr lang="vi-VN" sz="3200" b="1">
                <a:solidFill>
                  <a:srgbClr val="263AFA"/>
                </a:solidFill>
                <a:latin typeface="Times New Roman" panose="02020603050405020304" pitchFamily="18" charset="0"/>
                <a:cs typeface="Times New Roman" panose="02020603050405020304" pitchFamily="18" charset="0"/>
              </a:rPr>
              <a:t>Chu Văn An</a:t>
            </a:r>
            <a:r>
              <a:rPr lang="en-US" sz="3200">
                <a:solidFill>
                  <a:srgbClr val="263AFA"/>
                </a:solidFill>
                <a:latin typeface="Times New Roman" panose="02020603050405020304" pitchFamily="18" charset="0"/>
                <a:cs typeface="Times New Roman" panose="02020603050405020304" pitchFamily="18" charset="0"/>
              </a:rPr>
              <a:t> </a:t>
            </a:r>
            <a:r>
              <a:rPr lang="vi-VN" sz="2400" b="1">
                <a:solidFill>
                  <a:srgbClr val="263AFA"/>
                </a:solidFill>
                <a:latin typeface="Times New Roman" panose="02020603050405020304" pitchFamily="18" charset="0"/>
                <a:cs typeface="Times New Roman" panose="02020603050405020304" pitchFamily="18" charset="0"/>
              </a:rPr>
              <a:t>là </a:t>
            </a:r>
            <a:r>
              <a:rPr lang="en-US" sz="2400" b="1">
                <a:solidFill>
                  <a:srgbClr val="263AFA"/>
                </a:solidFill>
                <a:latin typeface="Times New Roman" panose="02020603050405020304" pitchFamily="18" charset="0"/>
                <a:cs typeface="Times New Roman" panose="02020603050405020304" pitchFamily="18" charset="0"/>
              </a:rPr>
              <a:t>một thầy giáo có tài nhưng cương nghị, thẳng thắn, sửa mình trong sạch, không cầu lợi và là một đại </a:t>
            </a:r>
            <a:r>
              <a:rPr lang="vi-VN" sz="2400" b="1">
                <a:solidFill>
                  <a:srgbClr val="263AFA"/>
                </a:solidFill>
                <a:latin typeface="Times New Roman" panose="02020603050405020304" pitchFamily="18" charset="0"/>
                <a:cs typeface="Times New Roman" panose="02020603050405020304" pitchFamily="18" charset="0"/>
              </a:rPr>
              <a:t>quan nhà Tr</a:t>
            </a:r>
            <a:r>
              <a:rPr lang="en-US" sz="2400" b="1">
                <a:solidFill>
                  <a:srgbClr val="263AFA"/>
                </a:solidFill>
                <a:latin typeface="Times New Roman" panose="02020603050405020304" pitchFamily="18" charset="0"/>
                <a:cs typeface="Times New Roman" panose="02020603050405020304" pitchFamily="18" charset="0"/>
              </a:rPr>
              <a:t>ần. Ông được mời vào dạy cho các thái tử ở Văn Miếu Quốc Tử Giám. Nhiều lần ông khuyên can nhà vua và </a:t>
            </a:r>
            <a:r>
              <a:rPr lang="vi-VN" sz="2400" b="1">
                <a:solidFill>
                  <a:srgbClr val="263AFA"/>
                </a:solidFill>
                <a:latin typeface="Times New Roman" panose="02020603050405020304" pitchFamily="18" charset="0"/>
                <a:cs typeface="Times New Roman" panose="02020603050405020304" pitchFamily="18" charset="0"/>
              </a:rPr>
              <a:t> </a:t>
            </a:r>
            <a:r>
              <a:rPr lang="en-US" sz="2400" b="1">
                <a:solidFill>
                  <a:srgbClr val="263AFA"/>
                </a:solidFill>
                <a:latin typeface="Times New Roman" panose="02020603050405020304" pitchFamily="18" charset="0"/>
                <a:cs typeface="Times New Roman" panose="02020603050405020304" pitchFamily="18" charset="0"/>
              </a:rPr>
              <a:t>dâng sớ xin chém 7 tên quan coi thường phép nước nhưng vua không </a:t>
            </a:r>
            <a:r>
              <a:rPr lang="en-US" sz="2400" b="1" smtClean="0">
                <a:solidFill>
                  <a:srgbClr val="263AFA"/>
                </a:solidFill>
                <a:latin typeface="Times New Roman" panose="02020603050405020304" pitchFamily="18" charset="0"/>
                <a:cs typeface="Times New Roman" panose="02020603050405020304" pitchFamily="18" charset="0"/>
              </a:rPr>
              <a:t>nghe ,ông </a:t>
            </a:r>
            <a:r>
              <a:rPr lang="en-US" sz="2400" b="1">
                <a:solidFill>
                  <a:srgbClr val="263AFA"/>
                </a:solidFill>
                <a:latin typeface="Times New Roman" panose="02020603050405020304" pitchFamily="18" charset="0"/>
                <a:cs typeface="Times New Roman" panose="02020603050405020304" pitchFamily="18" charset="0"/>
              </a:rPr>
              <a:t>xin từ quan về ở núi Kiệt Đặc, huyện Chí Linh, Hải Dương và mở trường dạy học. Khi ông mất, nhà vua sai quan đến tế và ban tặng tên thụy là Văn Trình, thời gian sau lệnh cho ông được thờ trong Văn Miếu – Quốc Tử Giám.</a:t>
            </a:r>
            <a:endParaRPr lang="en-US" sz="2400" b="1">
              <a:solidFill>
                <a:srgbClr val="263AFA"/>
              </a:solidFill>
              <a:latin typeface="Times New Roman" panose="02020603050405020304" pitchFamily="18" charset="0"/>
              <a:cs typeface="Times New Roman" panose="02020603050405020304" pitchFamily="18" charset="0"/>
            </a:endParaRPr>
          </a:p>
        </p:txBody>
      </p:sp>
      <p:sp>
        <p:nvSpPr>
          <p:cNvPr id="9220" name="Rectangle 4"/>
          <p:cNvSpPr>
            <a:spLocks noChangeArrowheads="1"/>
          </p:cNvSpPr>
          <p:nvPr/>
        </p:nvSpPr>
        <p:spPr bwMode="auto">
          <a:xfrm>
            <a:off x="5084763" y="5780088"/>
            <a:ext cx="3886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sz="3200" b="1">
                <a:solidFill>
                  <a:srgbClr val="FF0000"/>
                </a:solidFill>
                <a:latin typeface="Times New Roman" panose="02020603050405020304" pitchFamily="18" charset="0"/>
              </a:rPr>
              <a:t>Chu Văn An </a:t>
            </a:r>
            <a:endParaRPr lang="en-US" sz="3200" b="1">
              <a:solidFill>
                <a:srgbClr val="FF0000"/>
              </a:solidFill>
              <a:latin typeface="Times New Roman" panose="02020603050405020304" pitchFamily="18" charset="0"/>
            </a:endParaRPr>
          </a:p>
          <a:p>
            <a:pPr algn="ctr"/>
            <a:r>
              <a:rPr lang="en-US" sz="3200" b="1">
                <a:solidFill>
                  <a:srgbClr val="FF0000"/>
                </a:solidFill>
                <a:latin typeface="Times New Roman" panose="02020603050405020304" pitchFamily="18" charset="0"/>
              </a:rPr>
              <a:t>(1292-1370)</a:t>
            </a:r>
            <a:endParaRPr lang="en-US" sz="32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10242" name="Text Box 2"/>
          <p:cNvSpPr txBox="1">
            <a:spLocks noChangeArrowheads="1"/>
          </p:cNvSpPr>
          <p:nvPr/>
        </p:nvSpPr>
        <p:spPr bwMode="auto">
          <a:xfrm>
            <a:off x="304800" y="5410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endParaRPr lang="vi-VN">
              <a:latin typeface="Arial" panose="020B0604020202020204" pitchFamily="34" charset="0"/>
            </a:endParaRPr>
          </a:p>
        </p:txBody>
      </p:sp>
      <p:pic>
        <p:nvPicPr>
          <p:cNvPr id="10243" name="Picture 3" descr="cva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676400" y="228600"/>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spcBef>
                <a:spcPct val="50000"/>
              </a:spcBef>
            </a:pPr>
            <a:r>
              <a:rPr lang="en-US" sz="4800">
                <a:solidFill>
                  <a:srgbClr val="FF00FF"/>
                </a:solidFill>
                <a:latin typeface="Times New Roman" panose="02020603050405020304" pitchFamily="18" charset="0"/>
                <a:cs typeface="Times New Roman" panose="02020603050405020304" pitchFamily="18" charset="0"/>
              </a:rPr>
              <a:t>Đền thờ Chu Văn An</a:t>
            </a:r>
            <a:endParaRPr lang="en-US" sz="4800">
              <a:solidFill>
                <a:srgbClr val="FF00FF"/>
              </a:solidFill>
              <a:latin typeface="Times New Roman" panose="02020603050405020304" pitchFamily="18" charset="0"/>
              <a:cs typeface="Times New Roman" panose="02020603050405020304" pitchFamily="18" charset="0"/>
            </a:endParaRPr>
          </a:p>
        </p:txBody>
      </p:sp>
      <p:pic>
        <p:nvPicPr>
          <p:cNvPr id="16386" name="Picture 2" descr="thochuvana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940"/>
            <a:ext cx="909383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1752600" y="6019800"/>
            <a:ext cx="6076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pPr algn="ctr"/>
            <a:r>
              <a:rPr lang="nl-NL" sz="3200" b="1">
                <a:solidFill>
                  <a:srgbClr val="FFFF00"/>
                </a:solidFill>
                <a:latin typeface="Times New Roman" panose="02020603050405020304" pitchFamily="18" charset="0"/>
                <a:cs typeface="Times New Roman" panose="02020603050405020304" pitchFamily="18" charset="0"/>
              </a:rPr>
              <a:t>TƯỢNG THỜ CHU VĂN AN</a:t>
            </a:r>
            <a:endParaRPr lang="en-US" sz="3200" b="1">
              <a:solidFill>
                <a:srgbClr val="FFFF00"/>
              </a:solidFill>
              <a:latin typeface="Times New Roman" panose="02020603050405020304" pitchFamily="18" charset="0"/>
              <a:cs typeface="Times New Roman" panose="02020603050405020304" pitchFamily="18" charset="0"/>
            </a:endParaRPr>
          </a:p>
          <a:p>
            <a:pPr eaLnBrk="0" hangingPunct="0"/>
            <a:endParaRPr lang="en-US" sz="3200" b="1">
              <a:solidFill>
                <a:srgbClr val="FFFF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500" fill="hold"/>
                                        <p:tgtEl>
                                          <p:spTgt spid="16387"/>
                                        </p:tgtEl>
                                        <p:attrNameLst>
                                          <p:attrName>ppt_w</p:attrName>
                                        </p:attrNameLst>
                                      </p:cBhvr>
                                      <p:tavLst>
                                        <p:tav tm="0">
                                          <p:val>
                                            <p:fltVal val="0"/>
                                          </p:val>
                                        </p:tav>
                                        <p:tav tm="100000">
                                          <p:val>
                                            <p:strVal val="#ppt_w"/>
                                          </p:val>
                                        </p:tav>
                                      </p:tavLst>
                                    </p:anim>
                                    <p:anim calcmode="lin" valueType="num">
                                      <p:cBhvr>
                                        <p:cTn id="15" dur="500" fill="hold"/>
                                        <p:tgtEl>
                                          <p:spTgt spid="163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6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3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10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3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77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0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3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77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2743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3657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4114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457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502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6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1828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10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3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77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0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3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77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6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6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4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3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4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4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4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09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Picture 4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5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95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Picture 5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Picture 5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5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5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00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5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5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5" name="Picture 5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Picture 5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Picture 5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49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Picture 6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 name="Picture 6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2" name="Text Box 64"/>
          <p:cNvSpPr txBox="1">
            <a:spLocks noChangeArrowheads="1"/>
          </p:cNvSpPr>
          <p:nvPr/>
        </p:nvSpPr>
        <p:spPr bwMode="auto">
          <a:xfrm>
            <a:off x="971319" y="2349182"/>
            <a:ext cx="7696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vi-VN" sz="3200" b="1">
                <a:solidFill>
                  <a:schemeClr val="tx2"/>
                </a:solidFill>
                <a:latin typeface="Times New Roman" panose="02020603050405020304" pitchFamily="18" charset="0"/>
              </a:rPr>
              <a:t>Từ giữa thế kỉ XIV, nhà Trần bước vào thời kì suy yếu.Vua quan không quan tâm tới dân. Dân oán hận,</a:t>
            </a:r>
            <a:r>
              <a:rPr lang="en-US" sz="3200" b="1">
                <a:solidFill>
                  <a:schemeClr val="tx2"/>
                </a:solidFill>
                <a:latin typeface="Times New Roman" panose="02020603050405020304" pitchFamily="18" charset="0"/>
              </a:rPr>
              <a:t> </a:t>
            </a:r>
            <a:r>
              <a:rPr lang="vi-VN" sz="3200" b="1">
                <a:solidFill>
                  <a:schemeClr val="tx2"/>
                </a:solidFill>
                <a:latin typeface="Times New Roman" panose="02020603050405020304" pitchFamily="18" charset="0"/>
              </a:rPr>
              <a:t>nổi dậy khởi nghĩa.</a:t>
            </a:r>
            <a:endParaRPr lang="en-US" sz="3200" b="1">
              <a:solidFill>
                <a:schemeClr val="tx2"/>
              </a:solidFill>
              <a:latin typeface="Times New Roman" panose="02020603050405020304" pitchFamily="18" charset="0"/>
            </a:endParaRPr>
          </a:p>
        </p:txBody>
      </p:sp>
      <p:pic>
        <p:nvPicPr>
          <p:cNvPr id="12354" name="Picture 7" descr="0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6250"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5" name="Picture 8" descr="012">
            <a:hlinkClick r:id="rId3" action="ppaction://hlinkfile"/>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7725"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57387" y="1614055"/>
            <a:ext cx="5305425" cy="521970"/>
          </a:xfrm>
          <a:prstGeom prst="rect">
            <a:avLst/>
          </a:prstGeom>
          <a:noFill/>
        </p:spPr>
        <p:txBody>
          <a:bodyPr wrap="square" rtlCol="0">
            <a:spAutoFit/>
          </a:bodyPr>
          <a:lstStyle/>
          <a:p>
            <a:pPr algn="ctr"/>
            <a:r>
              <a:rPr lang="en-US" sz="2800" b="1" smtClean="0">
                <a:solidFill>
                  <a:srgbClr val="C00000"/>
                </a:solidFill>
                <a:latin typeface="Times New Roman" panose="02020603050405020304" pitchFamily="18" charset="0"/>
                <a:cs typeface="Times New Roman" panose="02020603050405020304" pitchFamily="18" charset="0"/>
              </a:rPr>
              <a:t>KẾT LUẬN</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472">
                                            <p:txEl>
                                              <p:pRg st="0" end="0"/>
                                            </p:txEl>
                                          </p:spTgt>
                                        </p:tgtEl>
                                        <p:attrNameLst>
                                          <p:attrName>style.visibility</p:attrName>
                                        </p:attrNameLst>
                                      </p:cBhvr>
                                      <p:to>
                                        <p:strVal val="visible"/>
                                      </p:to>
                                    </p:set>
                                    <p:anim calcmode="lin" valueType="num">
                                      <p:cBhvr>
                                        <p:cTn id="7" dur="500" fill="hold"/>
                                        <p:tgtEl>
                                          <p:spTgt spid="174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72">
                                            <p:txEl>
                                              <p:pRg st="0" end="0"/>
                                            </p:txEl>
                                          </p:spTgt>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08000" y="1196340"/>
            <a:ext cx="8077200" cy="946150"/>
          </a:xfrm>
          <a:prstGeom prst="rect">
            <a:avLst/>
          </a:prstGeom>
          <a:solidFill>
            <a:schemeClr val="accent1">
              <a:lumMod val="40000"/>
              <a:lumOff val="60000"/>
            </a:schemeClr>
          </a:solidFill>
          <a:ln>
            <a:noFill/>
          </a:ln>
          <a:effectLst/>
        </p:spPr>
        <p:txBody>
          <a:bodyPr>
            <a:spAutoFit/>
          </a:bodyPr>
          <a:lstStyle/>
          <a:p>
            <a:pPr algn="ctr">
              <a:spcBef>
                <a:spcPct val="50000"/>
              </a:spcBef>
              <a:defRPr/>
            </a:pPr>
            <a:r>
              <a:rPr lang="en-US" sz="2800" b="1" smtClean="0">
                <a:solidFill>
                  <a:srgbClr val="FF0000"/>
                </a:solidFill>
                <a:latin typeface="Times New Roman" panose="02020603050405020304" pitchFamily="18" charset="0"/>
              </a:rPr>
              <a:t>Theo em, nhà Trần có đủ sức để gánh vác công việc trị vì nước ta nữa hay không?</a:t>
            </a:r>
            <a:endParaRPr lang="en-US" sz="2800" b="1">
              <a:solidFill>
                <a:srgbClr val="FF0000"/>
              </a:solidFill>
              <a:latin typeface="Times New Roman" panose="02020603050405020304" pitchFamily="18" charset="0"/>
            </a:endParaRPr>
          </a:p>
        </p:txBody>
      </p:sp>
      <p:pic>
        <p:nvPicPr>
          <p:cNvPr id="13315" name="Picture 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 Box 39"/>
          <p:cNvSpPr txBox="1">
            <a:spLocks noChangeArrowheads="1"/>
          </p:cNvSpPr>
          <p:nvPr/>
        </p:nvSpPr>
        <p:spPr bwMode="auto">
          <a:xfrm>
            <a:off x="507683" y="548640"/>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en-US" sz="2400" b="1" u="sng">
                <a:solidFill>
                  <a:srgbClr val="0000FF"/>
                </a:solidFill>
                <a:latin typeface="Times New Roman" panose="02020603050405020304" pitchFamily="18" charset="0"/>
              </a:rPr>
              <a:t>HOẠT ĐỘNG </a:t>
            </a:r>
            <a:r>
              <a:rPr lang="vi-VN" sz="2400" b="1" u="sng">
                <a:solidFill>
                  <a:srgbClr val="0000FF"/>
                </a:solidFill>
                <a:latin typeface="Times New Roman" panose="02020603050405020304" pitchFamily="18" charset="0"/>
              </a:rPr>
              <a:t>2</a:t>
            </a:r>
            <a:r>
              <a:rPr lang="vi-VN" sz="2400" b="1">
                <a:solidFill>
                  <a:srgbClr val="0000FF"/>
                </a:solidFill>
                <a:latin typeface="Times New Roman" panose="02020603050405020304" pitchFamily="18" charset="0"/>
              </a:rPr>
              <a:t>: NHÀ HỒ THAY THẾ NHÀ TRẦN</a:t>
            </a:r>
            <a:endParaRPr lang="en-US" sz="2400" b="1">
              <a:solidFill>
                <a:srgbClr val="0000FF"/>
              </a:solidFill>
              <a:latin typeface="Times New Roman" panose="02020603050405020304" pitchFamily="18" charset="0"/>
            </a:endParaRPr>
          </a:p>
        </p:txBody>
      </p:sp>
      <p:sp>
        <p:nvSpPr>
          <p:cNvPr id="20520" name="Text Box 40"/>
          <p:cNvSpPr txBox="1">
            <a:spLocks noChangeArrowheads="1"/>
          </p:cNvSpPr>
          <p:nvPr/>
        </p:nvSpPr>
        <p:spPr bwMode="auto">
          <a:xfrm>
            <a:off x="701675" y="2204403"/>
            <a:ext cx="6210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Bef>
                <a:spcPct val="50000"/>
              </a:spcBef>
            </a:pPr>
            <a:r>
              <a:rPr lang="vi-VN" sz="3200" b="1">
                <a:solidFill>
                  <a:srgbClr val="FF0000"/>
                </a:solidFill>
                <a:latin typeface="Times New Roman" panose="02020603050405020304" pitchFamily="18" charset="0"/>
                <a:cs typeface="Times New Roman" panose="02020603050405020304" pitchFamily="18" charset="0"/>
              </a:rPr>
              <a:t>Đọc </a:t>
            </a:r>
            <a:r>
              <a:rPr lang="vi-VN" sz="3200" b="1" smtClean="0">
                <a:solidFill>
                  <a:srgbClr val="FF0000"/>
                </a:solidFill>
                <a:latin typeface="Times New Roman" panose="02020603050405020304" pitchFamily="18" charset="0"/>
                <a:cs typeface="Times New Roman" panose="02020603050405020304" pitchFamily="18" charset="0"/>
              </a:rPr>
              <a:t>phần </a:t>
            </a:r>
            <a:r>
              <a:rPr lang="vi-VN" sz="3200" b="1">
                <a:solidFill>
                  <a:srgbClr val="FF0000"/>
                </a:solidFill>
                <a:latin typeface="Times New Roman" panose="02020603050405020304" pitchFamily="18" charset="0"/>
                <a:cs typeface="Times New Roman" panose="02020603050405020304" pitchFamily="18" charset="0"/>
              </a:rPr>
              <a:t>còn lại của bài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0521" name="Text Box 41"/>
          <p:cNvSpPr txBox="1">
            <a:spLocks noChangeArrowheads="1"/>
          </p:cNvSpPr>
          <p:nvPr/>
        </p:nvSpPr>
        <p:spPr bwMode="auto">
          <a:xfrm>
            <a:off x="508000" y="3068955"/>
            <a:ext cx="7756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just" eaLnBrk="1" hangingPunct="1">
              <a:spcBef>
                <a:spcPct val="50000"/>
              </a:spcBef>
              <a:buFont typeface="Wingdings" panose="05000000000000000000" pitchFamily="2" charset="2"/>
              <a:buChar char="ü"/>
            </a:pPr>
            <a:r>
              <a:rPr lang="en-US" sz="3200" b="1">
                <a:solidFill>
                  <a:schemeClr val="tx2"/>
                </a:solidFill>
                <a:latin typeface="Times New Roman" panose="02020603050405020304" pitchFamily="18" charset="0"/>
              </a:rPr>
              <a:t>Nhà Trần suy tàn, không còn đủ sức để gánh vác công việc trị vì đất nước, cần có một triều đại khác để thay thế.</a:t>
            </a:r>
            <a:endParaRPr lang="en-US" sz="3200" b="1">
              <a:solidFill>
                <a:schemeClr val="tx2"/>
              </a:solidFill>
              <a:latin typeface="Times New Roman" panose="02020603050405020304" pitchFamily="18" charset="0"/>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vi-VN" sz="24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0521">
                                            <p:txEl>
                                              <p:pRg st="0" end="0"/>
                                            </p:txEl>
                                          </p:spTgt>
                                        </p:tgtEl>
                                        <p:attrNameLst>
                                          <p:attrName>style.visibility</p:attrName>
                                        </p:attrNameLst>
                                      </p:cBhvr>
                                      <p:to>
                                        <p:strVal val="visible"/>
                                      </p:to>
                                    </p:set>
                                    <p:animEffect transition="in" filter="slide(fromBottom)">
                                      <p:cBhvr>
                                        <p:cTn id="13" dur="500"/>
                                        <p:tgtEl>
                                          <p:spTgt spid="20521">
                                            <p:txEl>
                                              <p:pRg st="0" end="0"/>
                                            </p:txEl>
                                          </p:spTgt>
                                        </p:tgtEl>
                                      </p:cBhvr>
                                    </p:animEffect>
                                  </p:childTnLst>
                                  <p:subTnLst>
                                    <p:audio>
                                      <p:cMediaNode vol="100000">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20482"/>
                                        </p:tgtEl>
                                      </p:cBhvr>
                                    </p:animEffect>
                                    <p:set>
                                      <p:cBhvr>
                                        <p:cTn id="18" dur="1" fill="hold">
                                          <p:stCondLst>
                                            <p:cond delay="499"/>
                                          </p:stCondLst>
                                        </p:cTn>
                                        <p:tgtEl>
                                          <p:spTgt spid="20482"/>
                                        </p:tgtEl>
                                        <p:attrNameLst>
                                          <p:attrName>style.visibility</p:attrName>
                                        </p:attrNameLst>
                                      </p:cBhvr>
                                      <p:to>
                                        <p:strVal val="hidden"/>
                                      </p:to>
                                    </p:set>
                                  </p:childTnLst>
                                  <p:subTnLst>
                                    <p:audio>
                                      <p:cMediaNode vol="100000">
                                        <p:cTn display="0" masterRel="sameClick">
                                          <p:stCondLst>
                                            <p:cond evt="begin" delay="0">
                                              <p:tn val="16"/>
                                            </p:cond>
                                          </p:stCondLst>
                                          <p:endCondLst>
                                            <p:cond evt="onStopAudio" delay="0">
                                              <p:tgtEl>
                                                <p:sldTgt/>
                                              </p:tgtEl>
                                            </p:cond>
                                          </p:endCondLst>
                                        </p:cTn>
                                        <p:tgtEl>
                                          <p:sndTgt r:embed="rId2" name="chimes.wav"/>
                                        </p:tgtEl>
                                      </p:cMediaNode>
                                    </p:audio>
                                  </p:subTnLst>
                                </p:cTn>
                              </p:par>
                              <p:par>
                                <p:cTn id="19" presetID="4" presetClass="exit" presetSubtype="16" fill="hold" grpId="0" nodeType="withEffect">
                                  <p:stCondLst>
                                    <p:cond delay="0"/>
                                  </p:stCondLst>
                                  <p:childTnLst>
                                    <p:animEffect transition="out" filter="box(in)">
                                      <p:cBhvr>
                                        <p:cTn id="20" dur="500"/>
                                        <p:tgtEl>
                                          <p:spTgt spid="20521">
                                            <p:txEl>
                                              <p:pRg st="0" end="0"/>
                                            </p:txEl>
                                          </p:spTgt>
                                        </p:tgtEl>
                                      </p:cBhvr>
                                    </p:animEffect>
                                    <p:set>
                                      <p:cBhvr>
                                        <p:cTn id="21" dur="1" fill="hold">
                                          <p:stCondLst>
                                            <p:cond delay="499"/>
                                          </p:stCondLst>
                                        </p:cTn>
                                        <p:tgtEl>
                                          <p:spTgt spid="20521">
                                            <p:txEl>
                                              <p:pRg st="0" end="0"/>
                                            </p:txEl>
                                          </p:spTgt>
                                        </p:tgtEl>
                                        <p:attrNameLst>
                                          <p:attrName>style.visibility</p:attrName>
                                        </p:attrNameLst>
                                      </p:cBhvr>
                                      <p:to>
                                        <p:strVal val="hidden"/>
                                      </p:to>
                                    </p:set>
                                  </p:childTnLst>
                                </p:cTn>
                              </p:par>
                              <p:par>
                                <p:cTn id="22" presetID="4" presetClass="exit" presetSubtype="16" fill="hold" grpId="0" nodeType="withEffect">
                                  <p:stCondLst>
                                    <p:cond delay="0"/>
                                  </p:stCondLst>
                                  <p:childTnLst>
                                    <p:animEffect transition="out" filter="box(in)">
                                      <p:cBhvr>
                                        <p:cTn id="23" dur="500"/>
                                        <p:tgtEl>
                                          <p:spTgt spid="20521">
                                            <p:txEl>
                                              <p:pRg st="4294967295" end="4294967295"/>
                                            </p:txEl>
                                          </p:spTgt>
                                        </p:tgtEl>
                                      </p:cBhvr>
                                    </p:animEffect>
                                    <p:set>
                                      <p:cBhvr>
                                        <p:cTn id="24" dur="1" fill="hold">
                                          <p:stCondLst>
                                            <p:cond delay="499"/>
                                          </p:stCondLst>
                                        </p:cTn>
                                        <p:tgtEl>
                                          <p:spTgt spid="20521">
                                            <p:txEl>
                                              <p:pRg st="4294967295" end="4294967295"/>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519"/>
                                        </p:tgtEl>
                                        <p:attrNameLst>
                                          <p:attrName>style.visibility</p:attrName>
                                        </p:attrNameLst>
                                      </p:cBhvr>
                                      <p:to>
                                        <p:strVal val="visible"/>
                                      </p:to>
                                    </p:set>
                                    <p:anim calcmode="lin" valueType="num">
                                      <p:cBhvr additive="base">
                                        <p:cTn id="29" dur="500" fill="hold"/>
                                        <p:tgtEl>
                                          <p:spTgt spid="20519"/>
                                        </p:tgtEl>
                                        <p:attrNameLst>
                                          <p:attrName>ppt_x</p:attrName>
                                        </p:attrNameLst>
                                      </p:cBhvr>
                                      <p:tavLst>
                                        <p:tav tm="0">
                                          <p:val>
                                            <p:strVal val="#ppt_x"/>
                                          </p:val>
                                        </p:tav>
                                        <p:tav tm="100000">
                                          <p:val>
                                            <p:strVal val="#ppt_x"/>
                                          </p:val>
                                        </p:tav>
                                      </p:tavLst>
                                    </p:anim>
                                    <p:anim calcmode="lin" valueType="num">
                                      <p:cBhvr additive="base">
                                        <p:cTn id="30" dur="500" fill="hold"/>
                                        <p:tgtEl>
                                          <p:spTgt spid="20519"/>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520"/>
                                        </p:tgtEl>
                                        <p:attrNameLst>
                                          <p:attrName>style.visibility</p:attrName>
                                        </p:attrNameLst>
                                      </p:cBhvr>
                                      <p:to>
                                        <p:strVal val="visible"/>
                                      </p:to>
                                    </p:set>
                                    <p:animEffect transition="in" filter="randombar(horizontal)">
                                      <p:cBhvr>
                                        <p:cTn id="35" dur="500"/>
                                        <p:tgtEl>
                                          <p:spTgt spid="2052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nodePh="1">
                                  <p:stCondLst>
                                    <p:cond delay="0"/>
                                  </p:stCondLst>
                                  <p:endCondLst>
                                    <p:cond evt="begin" delay="0">
                                      <p:tn val="38"/>
                                    </p:cond>
                                  </p:endCondLst>
                                  <p:childTnLst>
                                    <p:set>
                                      <p:cBhvr>
                                        <p:cTn id="39" dur="1" fill="hold">
                                          <p:stCondLst>
                                            <p:cond delay="0"/>
                                          </p:stCondLst>
                                        </p:cTn>
                                        <p:tgtEl>
                                          <p:spTgt spid="20522"/>
                                        </p:tgtEl>
                                        <p:attrNameLst>
                                          <p:attrName>style.visibility</p:attrName>
                                        </p:attrNameLst>
                                      </p:cBhvr>
                                      <p:to>
                                        <p:strVal val="visible"/>
                                      </p:to>
                                    </p:set>
                                    <p:anim calcmode="lin" valueType="num">
                                      <p:cBhvr>
                                        <p:cTn id="40" dur="500" fill="hold"/>
                                        <p:tgtEl>
                                          <p:spTgt spid="20522"/>
                                        </p:tgtEl>
                                        <p:attrNameLst>
                                          <p:attrName>ppt_w</p:attrName>
                                        </p:attrNameLst>
                                      </p:cBhvr>
                                      <p:tavLst>
                                        <p:tav tm="0">
                                          <p:val>
                                            <p:fltVal val="0"/>
                                          </p:val>
                                        </p:tav>
                                        <p:tav tm="100000">
                                          <p:val>
                                            <p:strVal val="#ppt_w"/>
                                          </p:val>
                                        </p:tav>
                                      </p:tavLst>
                                    </p:anim>
                                    <p:anim calcmode="lin" valueType="num">
                                      <p:cBhvr>
                                        <p:cTn id="41"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nimBg="1"/>
      <p:bldP spid="20482" grpId="1" bldLvl="0" animBg="1"/>
      <p:bldP spid="20519" grpId="0" bldLvl="0" animBg="1"/>
      <p:bldP spid="20520" grpId="0" bldLvl="0" animBg="1"/>
      <p:bldP spid="20521" grpId="0" build="allAtOnce"/>
      <p:bldP spid="20522" grpId="0"/>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2715</Words>
  <Application>WPS Presentation</Application>
  <PresentationFormat>On-screen Show (4:3)</PresentationFormat>
  <Paragraphs>101</Paragraphs>
  <Slides>16</Slides>
  <Notes>5</Notes>
  <HiddenSlides>0</HiddenSlides>
  <MMClips>8</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.VnTime</vt:lpstr>
      <vt:lpstr>Segoe Print</vt:lpstr>
      <vt:lpstr>Times New Roman</vt:lpstr>
      <vt:lpstr>.VnVogueH</vt:lpstr>
      <vt:lpstr>Times New Roman</vt:lpstr>
      <vt:lpstr>Arial Black</vt:lpstr>
      <vt:lpstr>Microsoft YaHei</vt:lpstr>
      <vt:lpstr>Arial Unicode MS</vt:lpstr>
      <vt:lpstr>Calibri</vt:lpstr>
      <vt:lpstr>VNI Times</vt:lpstr>
      <vt:lpstr>VNI-Times</vt:lpstr>
      <vt:lpstr>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THANH HOÁ</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wizar</cp:lastModifiedBy>
  <cp:revision>43</cp:revision>
  <dcterms:created xsi:type="dcterms:W3CDTF">2017-12-07T13:16:00Z</dcterms:created>
  <dcterms:modified xsi:type="dcterms:W3CDTF">2021-03-01T08:22:27Z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