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57" r:id="rId2"/>
    <p:sldId id="278" r:id="rId3"/>
    <p:sldId id="274" r:id="rId4"/>
    <p:sldId id="295" r:id="rId5"/>
    <p:sldId id="305" r:id="rId6"/>
    <p:sldId id="361" r:id="rId7"/>
    <p:sldId id="332" r:id="rId8"/>
    <p:sldId id="379" r:id="rId9"/>
    <p:sldId id="362" r:id="rId10"/>
    <p:sldId id="333" r:id="rId11"/>
    <p:sldId id="363" r:id="rId12"/>
    <p:sldId id="364" r:id="rId13"/>
    <p:sldId id="346" r:id="rId14"/>
    <p:sldId id="365" r:id="rId15"/>
    <p:sldId id="366" r:id="rId16"/>
    <p:sldId id="367" r:id="rId17"/>
    <p:sldId id="368" r:id="rId18"/>
    <p:sldId id="369" r:id="rId19"/>
    <p:sldId id="378" r:id="rId20"/>
    <p:sldId id="370" r:id="rId21"/>
    <p:sldId id="380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Không có Kiểu, Không có Lướ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412" autoAdjust="0"/>
    <p:restoredTop sz="94660"/>
  </p:normalViewPr>
  <p:slideViewPr>
    <p:cSldViewPr snapToGrid="0">
      <p:cViewPr varScale="1">
        <p:scale>
          <a:sx n="74" d="100"/>
          <a:sy n="74" d="100"/>
        </p:scale>
        <p:origin x="-111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CAAEE-6AD3-4B90-841D-7A515720B1AD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526E4-954A-4CF0-AFEB-125E674D7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383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CAAEE-6AD3-4B90-841D-7A515720B1AD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526E4-954A-4CF0-AFEB-125E674D7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392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CAAEE-6AD3-4B90-841D-7A515720B1AD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526E4-954A-4CF0-AFEB-125E674D7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669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CAAEE-6AD3-4B90-841D-7A515720B1AD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526E4-954A-4CF0-AFEB-125E674D7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482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CAAEE-6AD3-4B90-841D-7A515720B1AD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526E4-954A-4CF0-AFEB-125E674D7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728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CAAEE-6AD3-4B90-841D-7A515720B1AD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526E4-954A-4CF0-AFEB-125E674D7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960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CAAEE-6AD3-4B90-841D-7A515720B1AD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526E4-954A-4CF0-AFEB-125E674D7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95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CAAEE-6AD3-4B90-841D-7A515720B1AD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526E4-954A-4CF0-AFEB-125E674D7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208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CAAEE-6AD3-4B90-841D-7A515720B1AD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526E4-954A-4CF0-AFEB-125E674D7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196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CAAEE-6AD3-4B90-841D-7A515720B1AD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526E4-954A-4CF0-AFEB-125E674D7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951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CAAEE-6AD3-4B90-841D-7A515720B1AD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526E4-954A-4CF0-AFEB-125E674D7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771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DCAAEE-6AD3-4B90-841D-7A515720B1AD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7526E4-954A-4CF0-AFEB-125E674D7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399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7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9825" y="1977790"/>
            <a:ext cx="806434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 err="1">
                <a:solidFill>
                  <a:srgbClr val="FF0000"/>
                </a:solidFill>
              </a:rPr>
              <a:t>Chào</a:t>
            </a:r>
            <a:r>
              <a:rPr lang="en-US" sz="4500" b="1" dirty="0">
                <a:solidFill>
                  <a:srgbClr val="FF0000"/>
                </a:solidFill>
              </a:rPr>
              <a:t> </a:t>
            </a:r>
            <a:r>
              <a:rPr lang="en-US" sz="4500" b="1" dirty="0" err="1">
                <a:solidFill>
                  <a:srgbClr val="FF0000"/>
                </a:solidFill>
              </a:rPr>
              <a:t>mừng</a:t>
            </a:r>
            <a:r>
              <a:rPr lang="en-US" sz="4500" b="1" dirty="0">
                <a:solidFill>
                  <a:srgbClr val="FF0000"/>
                </a:solidFill>
              </a:rPr>
              <a:t> </a:t>
            </a:r>
            <a:r>
              <a:rPr lang="en-US" sz="4500" b="1" dirty="0" err="1">
                <a:solidFill>
                  <a:srgbClr val="FF0000"/>
                </a:solidFill>
              </a:rPr>
              <a:t>các</a:t>
            </a:r>
            <a:r>
              <a:rPr lang="en-US" sz="4500" b="1" dirty="0">
                <a:solidFill>
                  <a:srgbClr val="FF0000"/>
                </a:solidFill>
              </a:rPr>
              <a:t> con </a:t>
            </a:r>
            <a:r>
              <a:rPr lang="en-US" sz="4500" b="1" dirty="0" err="1">
                <a:solidFill>
                  <a:srgbClr val="FF0000"/>
                </a:solidFill>
              </a:rPr>
              <a:t>lớp</a:t>
            </a:r>
            <a:r>
              <a:rPr lang="en-US" sz="4500" b="1" dirty="0">
                <a:solidFill>
                  <a:srgbClr val="FF0000"/>
                </a:solidFill>
              </a:rPr>
              <a:t> </a:t>
            </a:r>
            <a:r>
              <a:rPr lang="en-US" sz="4500" b="1" dirty="0" smtClean="0">
                <a:solidFill>
                  <a:srgbClr val="FF0000"/>
                </a:solidFill>
              </a:rPr>
              <a:t>4                   </a:t>
            </a:r>
            <a:r>
              <a:rPr lang="en-US" sz="4500" b="1" dirty="0" err="1">
                <a:solidFill>
                  <a:srgbClr val="FF0000"/>
                </a:solidFill>
              </a:rPr>
              <a:t>đến</a:t>
            </a:r>
            <a:r>
              <a:rPr lang="en-US" sz="4500" b="1" dirty="0">
                <a:solidFill>
                  <a:srgbClr val="FF0000"/>
                </a:solidFill>
              </a:rPr>
              <a:t> </a:t>
            </a:r>
            <a:r>
              <a:rPr lang="en-US" sz="4500" b="1" dirty="0" err="1">
                <a:solidFill>
                  <a:srgbClr val="FF0000"/>
                </a:solidFill>
              </a:rPr>
              <a:t>với</a:t>
            </a:r>
            <a:r>
              <a:rPr lang="en-US" sz="4500" b="1" dirty="0">
                <a:solidFill>
                  <a:srgbClr val="FF0000"/>
                </a:solidFill>
              </a:rPr>
              <a:t> </a:t>
            </a:r>
            <a:r>
              <a:rPr lang="en-US" sz="4500" b="1" dirty="0" err="1">
                <a:solidFill>
                  <a:srgbClr val="FF0000"/>
                </a:solidFill>
              </a:rPr>
              <a:t>tiết</a:t>
            </a:r>
            <a:r>
              <a:rPr lang="en-US" sz="4500" b="1" dirty="0">
                <a:solidFill>
                  <a:srgbClr val="FF0000"/>
                </a:solidFill>
              </a:rPr>
              <a:t> </a:t>
            </a:r>
            <a:r>
              <a:rPr lang="en-US" sz="4500" b="1" dirty="0" err="1">
                <a:solidFill>
                  <a:srgbClr val="FF0000"/>
                </a:solidFill>
              </a:rPr>
              <a:t>Khoa</a:t>
            </a:r>
            <a:r>
              <a:rPr lang="en-US" sz="4500" b="1" dirty="0">
                <a:solidFill>
                  <a:srgbClr val="FF0000"/>
                </a:solidFill>
              </a:rPr>
              <a:t> </a:t>
            </a:r>
            <a:r>
              <a:rPr lang="en-US" sz="4500" b="1" dirty="0" err="1">
                <a:solidFill>
                  <a:srgbClr val="FF0000"/>
                </a:solidFill>
              </a:rPr>
              <a:t>học</a:t>
            </a:r>
            <a:endParaRPr lang="en-US" sz="45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73452" y="1069927"/>
            <a:ext cx="71279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ƯỜNG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TIỂU HỌC ĐOÀN KẾT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0191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>
            <a:extLst>
              <a:ext uri="{FF2B5EF4-FFF2-40B4-BE49-F238E27FC236}">
                <a16:creationId xmlns:a16="http://schemas.microsoft.com/office/drawing/2014/main" xmlns="" id="{0CD949AE-F503-4695-805A-6B3FA218B93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47" t="7293" r="17711" b="43819"/>
          <a:stretch/>
        </p:blipFill>
        <p:spPr>
          <a:xfrm>
            <a:off x="77117" y="88135"/>
            <a:ext cx="8956713" cy="6643171"/>
          </a:xfrm>
          <a:prstGeom prst="rect">
            <a:avLst/>
          </a:prstGeom>
        </p:spPr>
      </p:pic>
      <p:sp>
        <p:nvSpPr>
          <p:cNvPr id="11275" name="Text Box 22">
            <a:extLst>
              <a:ext uri="{FF2B5EF4-FFF2-40B4-BE49-F238E27FC236}">
                <a16:creationId xmlns:a16="http://schemas.microsoft.com/office/drawing/2014/main" xmlns="" id="{BB83F08D-C843-4723-B0F3-0361EB3C5F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819" y="716539"/>
            <a:ext cx="819371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altLang="en-US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vi-VN" alt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vi-VN" alt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alt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vi-VN" alt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vi-VN" alt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DSCF3160">
            <a:extLst>
              <a:ext uri="{FF2B5EF4-FFF2-40B4-BE49-F238E27FC236}">
                <a16:creationId xmlns:a16="http://schemas.microsoft.com/office/drawing/2014/main" xmlns="" id="{1ED3CD44-180A-42B2-83FF-283C9B5536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842" y="2337375"/>
            <a:ext cx="5133474" cy="3476904"/>
          </a:xfrm>
          <a:prstGeom prst="rect">
            <a:avLst/>
          </a:prstGeom>
          <a:noFill/>
          <a:ln w="57150" cmpd="thinThick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>
            <a:extLst>
              <a:ext uri="{FF2B5EF4-FFF2-40B4-BE49-F238E27FC236}">
                <a16:creationId xmlns:a16="http://schemas.microsoft.com/office/drawing/2014/main" xmlns="" id="{F29FF97D-B204-400B-BBA3-08490A130B32}"/>
              </a:ext>
            </a:extLst>
          </p:cNvPr>
          <p:cNvSpPr>
            <a:spLocks noChangeArrowheads="1"/>
          </p:cNvSpPr>
          <p:nvPr/>
        </p:nvSpPr>
        <p:spPr bwMode="auto">
          <a:xfrm rot="16073613">
            <a:off x="934767" y="2158131"/>
            <a:ext cx="1559099" cy="4411663"/>
          </a:xfrm>
          <a:custGeom>
            <a:avLst/>
            <a:gdLst>
              <a:gd name="G0" fmla="+- 6951 0 0"/>
              <a:gd name="G1" fmla="+- 21600 0 6951"/>
              <a:gd name="G2" fmla="*/ 6951 1 2"/>
              <a:gd name="G3" fmla="+- 21600 0 G2"/>
              <a:gd name="G4" fmla="+/ 6951 21600 2"/>
              <a:gd name="G5" fmla="+/ G1 0 2"/>
              <a:gd name="G6" fmla="*/ 21600 21600 6951"/>
              <a:gd name="G7" fmla="*/ G6 1 2"/>
              <a:gd name="G8" fmla="+- 21600 0 G7"/>
              <a:gd name="G9" fmla="*/ 21600 1 2"/>
              <a:gd name="G10" fmla="+- 6951 0 G9"/>
              <a:gd name="G11" fmla="?: G10 G8 0"/>
              <a:gd name="G12" fmla="?: G10 G7 21600"/>
              <a:gd name="T0" fmla="*/ 18124 w 21600"/>
              <a:gd name="T1" fmla="*/ 10800 h 21600"/>
              <a:gd name="T2" fmla="*/ 10800 w 21600"/>
              <a:gd name="T3" fmla="*/ 21600 h 21600"/>
              <a:gd name="T4" fmla="*/ 3476 w 21600"/>
              <a:gd name="T5" fmla="*/ 10800 h 21600"/>
              <a:gd name="T6" fmla="*/ 10800 w 21600"/>
              <a:gd name="T7" fmla="*/ 0 h 21600"/>
              <a:gd name="T8" fmla="*/ 5276 w 21600"/>
              <a:gd name="T9" fmla="*/ 5276 h 21600"/>
              <a:gd name="T10" fmla="*/ 16324 w 21600"/>
              <a:gd name="T11" fmla="*/ 1632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6951" y="21600"/>
                </a:lnTo>
                <a:lnTo>
                  <a:pt x="14649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50000">
                <a:srgbClr val="FFFF99">
                  <a:alpha val="67999"/>
                </a:srgb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6" name="AutoShape 6">
            <a:extLst>
              <a:ext uri="{FF2B5EF4-FFF2-40B4-BE49-F238E27FC236}">
                <a16:creationId xmlns:a16="http://schemas.microsoft.com/office/drawing/2014/main" xmlns="" id="{B3441D20-BB90-40CE-94BA-E8FD311ACC12}"/>
              </a:ext>
            </a:extLst>
          </p:cNvPr>
          <p:cNvSpPr>
            <a:spLocks noChangeArrowheads="1"/>
          </p:cNvSpPr>
          <p:nvPr/>
        </p:nvSpPr>
        <p:spPr bwMode="auto">
          <a:xfrm rot="16073613">
            <a:off x="579085" y="2306101"/>
            <a:ext cx="2650467" cy="4035425"/>
          </a:xfrm>
          <a:custGeom>
            <a:avLst/>
            <a:gdLst>
              <a:gd name="G0" fmla="+- 8515 0 0"/>
              <a:gd name="G1" fmla="+- 21600 0 8515"/>
              <a:gd name="G2" fmla="*/ 8515 1 2"/>
              <a:gd name="G3" fmla="+- 21600 0 G2"/>
              <a:gd name="G4" fmla="+/ 8515 21600 2"/>
              <a:gd name="G5" fmla="+/ G1 0 2"/>
              <a:gd name="G6" fmla="*/ 21600 21600 8515"/>
              <a:gd name="G7" fmla="*/ G6 1 2"/>
              <a:gd name="G8" fmla="+- 21600 0 G7"/>
              <a:gd name="G9" fmla="*/ 21600 1 2"/>
              <a:gd name="G10" fmla="+- 8515 0 G9"/>
              <a:gd name="G11" fmla="?: G10 G8 0"/>
              <a:gd name="G12" fmla="?: G10 G7 21600"/>
              <a:gd name="T0" fmla="*/ 17342 w 21600"/>
              <a:gd name="T1" fmla="*/ 10800 h 21600"/>
              <a:gd name="T2" fmla="*/ 10800 w 21600"/>
              <a:gd name="T3" fmla="*/ 21600 h 21600"/>
              <a:gd name="T4" fmla="*/ 4258 w 21600"/>
              <a:gd name="T5" fmla="*/ 10800 h 21600"/>
              <a:gd name="T6" fmla="*/ 10800 w 21600"/>
              <a:gd name="T7" fmla="*/ 0 h 21600"/>
              <a:gd name="T8" fmla="*/ 6058 w 21600"/>
              <a:gd name="T9" fmla="*/ 6058 h 21600"/>
              <a:gd name="T10" fmla="*/ 15542 w 21600"/>
              <a:gd name="T11" fmla="*/ 1554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8515" y="21600"/>
                </a:lnTo>
                <a:lnTo>
                  <a:pt x="13085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50000">
                <a:srgbClr val="FFFF99">
                  <a:alpha val="67999"/>
                </a:srgb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7" name="Hình chữ nhật 6">
            <a:extLst>
              <a:ext uri="{FF2B5EF4-FFF2-40B4-BE49-F238E27FC236}">
                <a16:creationId xmlns:a16="http://schemas.microsoft.com/office/drawing/2014/main" xmlns="" id="{97C058D2-5F81-4AA6-89F7-EDC9608B0222}"/>
              </a:ext>
            </a:extLst>
          </p:cNvPr>
          <p:cNvSpPr/>
          <p:nvPr/>
        </p:nvSpPr>
        <p:spPr>
          <a:xfrm>
            <a:off x="542236" y="1137752"/>
            <a:ext cx="8162264" cy="490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vi-VN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vi-VN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vi-VN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xét</a:t>
            </a:r>
            <a:r>
              <a:rPr lang="vi-VN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vi-VN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ánh</a:t>
            </a:r>
            <a:r>
              <a:rPr lang="vi-VN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vi-VN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vi-VN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đèn</a:t>
            </a:r>
            <a:r>
              <a:rPr lang="vi-VN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pin?</a:t>
            </a:r>
            <a:endParaRPr lang="en-US" sz="24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5175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43272"/>
    </mc:Choice>
    <mc:Fallback xmlns="">
      <p:transition advTm="432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B689B430-2BF5-44CC-9DE8-69125B8F7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Thí nghiệm 1b Bài ánh sáng_Trim">
            <a:hlinkClick r:id="" action="ppaction://media"/>
            <a:extLst>
              <a:ext uri="{FF2B5EF4-FFF2-40B4-BE49-F238E27FC236}">
                <a16:creationId xmlns:a16="http://schemas.microsoft.com/office/drawing/2014/main" xmlns="" id="{FA39F381-E1EF-43CF-993C-84355EE5EBAB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  <p:extLst>
      <p:ext uri="{BB962C8B-B14F-4D97-AF65-F5344CB8AC3E}">
        <p14:creationId xmlns:p14="http://schemas.microsoft.com/office/powerpoint/2010/main" val="2940424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9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>
            <a:extLst>
              <a:ext uri="{FF2B5EF4-FFF2-40B4-BE49-F238E27FC236}">
                <a16:creationId xmlns:a16="http://schemas.microsoft.com/office/drawing/2014/main" xmlns="" id="{0CD949AE-F503-4695-805A-6B3FA218B93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47" t="7293" r="17711" b="43819"/>
          <a:stretch/>
        </p:blipFill>
        <p:spPr>
          <a:xfrm>
            <a:off x="77117" y="88135"/>
            <a:ext cx="8956713" cy="6643171"/>
          </a:xfrm>
          <a:prstGeom prst="rect">
            <a:avLst/>
          </a:prstGeom>
        </p:spPr>
      </p:pic>
      <p:sp>
        <p:nvSpPr>
          <p:cNvPr id="11275" name="Text Box 22">
            <a:extLst>
              <a:ext uri="{FF2B5EF4-FFF2-40B4-BE49-F238E27FC236}">
                <a16:creationId xmlns:a16="http://schemas.microsoft.com/office/drawing/2014/main" xmlns="" id="{BB83F08D-C843-4723-B0F3-0361EB3C5F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819" y="716539"/>
            <a:ext cx="819371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vi-VN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vi-VN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vi-VN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vi-VN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vi-VN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vi-VN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vi-VN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vi-VN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vi-VN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altLang="en-US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Hình chữ nhật 6">
            <a:extLst>
              <a:ext uri="{FF2B5EF4-FFF2-40B4-BE49-F238E27FC236}">
                <a16:creationId xmlns:a16="http://schemas.microsoft.com/office/drawing/2014/main" xmlns="" id="{97C058D2-5F81-4AA6-89F7-EDC9608B0222}"/>
              </a:ext>
            </a:extLst>
          </p:cNvPr>
          <p:cNvSpPr/>
          <p:nvPr/>
        </p:nvSpPr>
        <p:spPr>
          <a:xfrm>
            <a:off x="590819" y="1808851"/>
            <a:ext cx="8162264" cy="490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vi-VN" sz="2400" b="1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vi-VN" sz="2400" b="1" dirty="0" err="1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Ánh</a:t>
            </a:r>
            <a:r>
              <a:rPr lang="vi-VN" sz="2400" b="1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vi-VN" sz="2400" b="1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truyền</a:t>
            </a:r>
            <a:r>
              <a:rPr lang="vi-VN" sz="2400" b="1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qua </a:t>
            </a:r>
            <a:r>
              <a:rPr lang="vi-VN" sz="2400" b="1" dirty="0" err="1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vi-VN" sz="2400" b="1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endParaRPr lang="en-US" sz="2400" b="1" dirty="0">
              <a:solidFill>
                <a:schemeClr val="bg1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92256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43272"/>
    </mc:Choice>
    <mc:Fallback xmlns="">
      <p:transition advTm="432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98288" y="1120676"/>
            <a:ext cx="61524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vi-VN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á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vi-V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</a:t>
            </a:r>
            <a:r>
              <a:rPr lang="vi-V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vi-V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vi-V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vi-V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441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12E4E33B-4E91-47E0-91D0-DB000A2517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1087" y="278295"/>
            <a:ext cx="7772400" cy="859528"/>
          </a:xfrm>
        </p:spPr>
        <p:txBody>
          <a:bodyPr>
            <a:normAutofit fontScale="90000"/>
          </a:bodyPr>
          <a:lstStyle/>
          <a:p>
            <a:r>
              <a:rPr lang="vi-VN" b="1" dirty="0" err="1">
                <a:solidFill>
                  <a:srgbClr val="FF0000"/>
                </a:solidFill>
              </a:rPr>
              <a:t>Thí</a:t>
            </a:r>
            <a:r>
              <a:rPr lang="vi-VN" b="1" dirty="0">
                <a:solidFill>
                  <a:srgbClr val="FF0000"/>
                </a:solidFill>
              </a:rPr>
              <a:t> </a:t>
            </a:r>
            <a:r>
              <a:rPr lang="vi-VN" b="1" dirty="0" err="1">
                <a:solidFill>
                  <a:srgbClr val="FF0000"/>
                </a:solidFill>
              </a:rPr>
              <a:t>nghiệm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Tiêu đề phụ 3">
            <a:extLst>
              <a:ext uri="{FF2B5EF4-FFF2-40B4-BE49-F238E27FC236}">
                <a16:creationId xmlns:a16="http://schemas.microsoft.com/office/drawing/2014/main" xmlns="" id="{D8C4C9FA-4B89-42A0-81D6-122C553429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1087" y="1534698"/>
            <a:ext cx="6858000" cy="1655762"/>
          </a:xfrm>
        </p:spPr>
        <p:txBody>
          <a:bodyPr>
            <a:normAutofit lnSpcReduction="10000"/>
          </a:bodyPr>
          <a:lstStyle/>
          <a:p>
            <a:pPr marL="457200" indent="-457200" algn="just">
              <a:buAutoNum type="arabicPeriod"/>
            </a:pPr>
            <a:r>
              <a:rPr lang="vi-VN" b="1" dirty="0" err="1">
                <a:latin typeface="+mj-lt"/>
              </a:rPr>
              <a:t>Chuẩn</a:t>
            </a:r>
            <a:r>
              <a:rPr lang="vi-VN" b="1" dirty="0">
                <a:latin typeface="+mj-lt"/>
              </a:rPr>
              <a:t> </a:t>
            </a:r>
            <a:r>
              <a:rPr lang="vi-VN" b="1" dirty="0" err="1">
                <a:latin typeface="+mj-lt"/>
              </a:rPr>
              <a:t>bị</a:t>
            </a:r>
            <a:r>
              <a:rPr lang="vi-VN" b="1" dirty="0">
                <a:latin typeface="+mj-lt"/>
              </a:rPr>
              <a:t>:</a:t>
            </a:r>
          </a:p>
          <a:p>
            <a:pPr marL="342900" indent="-342900" algn="just">
              <a:buFontTx/>
              <a:buChar char="-"/>
            </a:pPr>
            <a:r>
              <a:rPr lang="vi-VN" dirty="0" err="1">
                <a:latin typeface="+mj-lt"/>
              </a:rPr>
              <a:t>Đèn</a:t>
            </a:r>
            <a:r>
              <a:rPr lang="vi-VN" dirty="0">
                <a:latin typeface="+mj-lt"/>
              </a:rPr>
              <a:t> pin</a:t>
            </a:r>
          </a:p>
          <a:p>
            <a:pPr marL="342900" indent="-342900" algn="just">
              <a:buFontTx/>
              <a:buChar char="-"/>
            </a:pPr>
            <a:r>
              <a:rPr lang="vi-VN" dirty="0" err="1">
                <a:latin typeface="+mj-lt"/>
              </a:rPr>
              <a:t>Tấm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bìa</a:t>
            </a:r>
            <a:r>
              <a:rPr lang="vi-VN" dirty="0">
                <a:latin typeface="+mj-lt"/>
              </a:rPr>
              <a:t>, </a:t>
            </a:r>
            <a:r>
              <a:rPr lang="vi-VN" dirty="0" err="1">
                <a:latin typeface="+mj-lt"/>
              </a:rPr>
              <a:t>quyển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vở</a:t>
            </a:r>
            <a:r>
              <a:rPr lang="vi-VN" dirty="0">
                <a:latin typeface="+mj-lt"/>
              </a:rPr>
              <a:t>, </a:t>
            </a:r>
            <a:r>
              <a:rPr lang="vi-VN" dirty="0" err="1">
                <a:latin typeface="+mj-lt"/>
              </a:rPr>
              <a:t>tấm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thủy</a:t>
            </a:r>
            <a:r>
              <a:rPr lang="vi-VN" dirty="0">
                <a:latin typeface="+mj-lt"/>
              </a:rPr>
              <a:t> tinh ( </a:t>
            </a:r>
            <a:r>
              <a:rPr lang="vi-VN" dirty="0" err="1">
                <a:latin typeface="+mj-lt"/>
              </a:rPr>
              <a:t>hoặc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giấy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bóng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kính</a:t>
            </a:r>
            <a:r>
              <a:rPr lang="vi-VN" dirty="0">
                <a:latin typeface="+mj-lt"/>
              </a:rPr>
              <a:t>) …</a:t>
            </a:r>
          </a:p>
        </p:txBody>
      </p:sp>
      <p:sp>
        <p:nvSpPr>
          <p:cNvPr id="5" name="Tiêu đề phụ 3">
            <a:extLst>
              <a:ext uri="{FF2B5EF4-FFF2-40B4-BE49-F238E27FC236}">
                <a16:creationId xmlns:a16="http://schemas.microsoft.com/office/drawing/2014/main" xmlns="" id="{F42C5F36-1599-48E5-A04B-FA3104B63533}"/>
              </a:ext>
            </a:extLst>
          </p:cNvPr>
          <p:cNvSpPr txBox="1">
            <a:spLocks/>
          </p:cNvSpPr>
          <p:nvPr/>
        </p:nvSpPr>
        <p:spPr>
          <a:xfrm>
            <a:off x="911087" y="3428999"/>
            <a:ext cx="7265504" cy="24549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vi-VN" b="1" dirty="0">
                <a:latin typeface="+mj-lt"/>
              </a:rPr>
              <a:t>2. </a:t>
            </a:r>
            <a:r>
              <a:rPr lang="vi-VN" b="1" dirty="0" err="1">
                <a:latin typeface="+mj-lt"/>
              </a:rPr>
              <a:t>Tiến</a:t>
            </a:r>
            <a:r>
              <a:rPr lang="vi-VN" b="1" dirty="0">
                <a:latin typeface="+mj-lt"/>
              </a:rPr>
              <a:t> </a:t>
            </a:r>
            <a:r>
              <a:rPr lang="vi-VN" b="1" dirty="0" err="1">
                <a:latin typeface="+mj-lt"/>
              </a:rPr>
              <a:t>hành</a:t>
            </a:r>
            <a:r>
              <a:rPr lang="vi-VN" b="1" dirty="0">
                <a:latin typeface="+mj-lt"/>
              </a:rPr>
              <a:t>:</a:t>
            </a:r>
          </a:p>
          <a:p>
            <a:pPr marL="342900" indent="-342900" algn="just">
              <a:buFontTx/>
              <a:buChar char="-"/>
            </a:pPr>
            <a:r>
              <a:rPr lang="vi-VN" dirty="0" err="1">
                <a:latin typeface="+mj-lt"/>
              </a:rPr>
              <a:t>Lần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lượt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chiếu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đèn</a:t>
            </a:r>
            <a:r>
              <a:rPr lang="vi-VN" dirty="0">
                <a:latin typeface="+mj-lt"/>
              </a:rPr>
              <a:t> pin qua </a:t>
            </a:r>
            <a:r>
              <a:rPr lang="vi-VN" dirty="0" err="1">
                <a:latin typeface="+mj-lt"/>
              </a:rPr>
              <a:t>các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vật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đã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chuẩn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bị</a:t>
            </a:r>
            <a:r>
              <a:rPr lang="vi-VN" dirty="0">
                <a:latin typeface="+mj-lt"/>
              </a:rPr>
              <a:t>.</a:t>
            </a:r>
          </a:p>
          <a:p>
            <a:pPr marL="342900" indent="-342900" algn="just">
              <a:buFontTx/>
              <a:buChar char="-"/>
            </a:pPr>
            <a:r>
              <a:rPr lang="vi-VN" dirty="0">
                <a:latin typeface="+mj-lt"/>
              </a:rPr>
              <a:t>Quan </a:t>
            </a:r>
            <a:r>
              <a:rPr lang="vi-VN" dirty="0" err="1">
                <a:latin typeface="+mj-lt"/>
              </a:rPr>
              <a:t>sát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ánh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sáng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có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truyền</a:t>
            </a:r>
            <a:r>
              <a:rPr lang="vi-VN" dirty="0">
                <a:latin typeface="+mj-lt"/>
              </a:rPr>
              <a:t> qua </a:t>
            </a:r>
            <a:r>
              <a:rPr lang="vi-VN" dirty="0" err="1">
                <a:latin typeface="+mj-lt"/>
              </a:rPr>
              <a:t>các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vật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đó</a:t>
            </a:r>
            <a:r>
              <a:rPr lang="vi-VN" dirty="0">
                <a:latin typeface="+mj-lt"/>
              </a:rPr>
              <a:t> hay không.</a:t>
            </a:r>
          </a:p>
        </p:txBody>
      </p:sp>
    </p:spTree>
    <p:extLst>
      <p:ext uri="{BB962C8B-B14F-4D97-AF65-F5344CB8AC3E}">
        <p14:creationId xmlns:p14="http://schemas.microsoft.com/office/powerpoint/2010/main" val="2131528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79960EAF-8633-4654-8CB1-53E73EDC4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1120" y="365129"/>
            <a:ext cx="2392845" cy="1325563"/>
          </a:xfrm>
        </p:spPr>
        <p:txBody>
          <a:bodyPr/>
          <a:lstStyle/>
          <a:p>
            <a:r>
              <a:rPr lang="vi-VN" b="1" dirty="0" err="1">
                <a:solidFill>
                  <a:srgbClr val="FF0000"/>
                </a:solidFill>
              </a:rPr>
              <a:t>Kết</a:t>
            </a:r>
            <a:r>
              <a:rPr lang="vi-VN" b="1" dirty="0">
                <a:solidFill>
                  <a:srgbClr val="FF0000"/>
                </a:solidFill>
              </a:rPr>
              <a:t> </a:t>
            </a:r>
            <a:r>
              <a:rPr lang="vi-VN" b="1" dirty="0" err="1">
                <a:solidFill>
                  <a:srgbClr val="FF0000"/>
                </a:solidFill>
              </a:rPr>
              <a:t>luận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Group 23">
            <a:extLst>
              <a:ext uri="{FF2B5EF4-FFF2-40B4-BE49-F238E27FC236}">
                <a16:creationId xmlns:a16="http://schemas.microsoft.com/office/drawing/2014/main" xmlns="" id="{5354CD3A-8FED-4952-8E6C-CAB8BAFB45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30220"/>
              </p:ext>
            </p:extLst>
          </p:nvPr>
        </p:nvGraphicFramePr>
        <p:xfrm>
          <a:off x="437322" y="1690692"/>
          <a:ext cx="8547651" cy="3339900"/>
        </p:xfrm>
        <a:graphic>
          <a:graphicData uri="http://schemas.openxmlformats.org/drawingml/2006/table">
            <a:tbl>
              <a:tblPr/>
              <a:tblGrid>
                <a:gridCol w="284865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0304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9595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6488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gần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toàn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ánh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qua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kumimoji="0" lang="en-US" sz="2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kumimoji="0" lang="en-US" sz="2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kumimoji="0" lang="en-US" sz="2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kumimoji="0" lang="en-US" sz="2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gần</a:t>
                      </a:r>
                      <a:r>
                        <a:rPr kumimoji="0" lang="en-US" sz="2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kumimoji="0" lang="en-US" sz="2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kumimoji="0" lang="en-US" sz="2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ánh</a:t>
                      </a:r>
                      <a:r>
                        <a:rPr kumimoji="0" lang="en-US" sz="2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kumimoji="0" lang="en-US" sz="2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kumimoji="0" lang="en-US" sz="2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qua.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kumimoji="0" lang="en-US" sz="2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kumimoji="0" lang="en-US" sz="2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kumimoji="0" lang="en-US" sz="2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kumimoji="0" lang="en-US" sz="2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ánh</a:t>
                      </a:r>
                      <a:r>
                        <a:rPr kumimoji="0" lang="en-US" sz="2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kumimoji="0" lang="en-US" sz="2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kumimoji="0" lang="en-US" sz="2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qua.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910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5" name="Text Box 46">
            <a:extLst>
              <a:ext uri="{FF2B5EF4-FFF2-40B4-BE49-F238E27FC236}">
                <a16:creationId xmlns:a16="http://schemas.microsoft.com/office/drawing/2014/main" xmlns="" id="{1E4681DE-8A20-4D75-B787-D264E0789B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322" y="3429000"/>
            <a:ext cx="27432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thuỷ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nhựa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</a:t>
            </a:r>
          </a:p>
        </p:txBody>
      </p:sp>
      <p:sp>
        <p:nvSpPr>
          <p:cNvPr id="6" name="Text Box 45">
            <a:extLst>
              <a:ext uri="{FF2B5EF4-FFF2-40B4-BE49-F238E27FC236}">
                <a16:creationId xmlns:a16="http://schemas.microsoft.com/office/drawing/2014/main" xmlns="" id="{41D0D877-5C45-4E18-AFD7-2F9192C234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9106" y="3429000"/>
            <a:ext cx="288131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ct val="50000"/>
              </a:spcBef>
              <a:buNone/>
            </a:pP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mỏng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</a:t>
            </a:r>
          </a:p>
        </p:txBody>
      </p:sp>
      <p:sp>
        <p:nvSpPr>
          <p:cNvPr id="7" name="Text Box 44">
            <a:extLst>
              <a:ext uri="{FF2B5EF4-FFF2-40B4-BE49-F238E27FC236}">
                <a16:creationId xmlns:a16="http://schemas.microsoft.com/office/drawing/2014/main" xmlns="" id="{A1C700DC-A9F2-4596-B886-FEB0E464DD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2296" y="3429000"/>
            <a:ext cx="2590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008000"/>
                </a:solidFill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759358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6" grpId="0" autoUpdateAnimBg="0"/>
      <p:bldP spid="7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>
            <a:extLst>
              <a:ext uri="{FF2B5EF4-FFF2-40B4-BE49-F238E27FC236}">
                <a16:creationId xmlns:a16="http://schemas.microsoft.com/office/drawing/2014/main" xmlns="" id="{0CD949AE-F503-4695-805A-6B3FA218B93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47" t="7293" r="17711" b="43819"/>
          <a:stretch/>
        </p:blipFill>
        <p:spPr>
          <a:xfrm>
            <a:off x="77117" y="88135"/>
            <a:ext cx="8956713" cy="6643171"/>
          </a:xfrm>
          <a:prstGeom prst="rect">
            <a:avLst/>
          </a:prstGeom>
        </p:spPr>
      </p:pic>
      <p:sp>
        <p:nvSpPr>
          <p:cNvPr id="11275" name="Text Box 22">
            <a:extLst>
              <a:ext uri="{FF2B5EF4-FFF2-40B4-BE49-F238E27FC236}">
                <a16:creationId xmlns:a16="http://schemas.microsoft.com/office/drawing/2014/main" xmlns="" id="{BB83F08D-C843-4723-B0F3-0361EB3C5F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819" y="716539"/>
            <a:ext cx="819371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vi-VN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vi-VN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vi-VN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vi-VN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vi-VN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vi-VN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vi-VN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vi-VN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vi-VN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altLang="en-US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Hình chữ nhật 6">
            <a:extLst>
              <a:ext uri="{FF2B5EF4-FFF2-40B4-BE49-F238E27FC236}">
                <a16:creationId xmlns:a16="http://schemas.microsoft.com/office/drawing/2014/main" xmlns="" id="{97C058D2-5F81-4AA6-89F7-EDC9608B0222}"/>
              </a:ext>
            </a:extLst>
          </p:cNvPr>
          <p:cNvSpPr/>
          <p:nvPr/>
        </p:nvSpPr>
        <p:spPr>
          <a:xfrm>
            <a:off x="590819" y="1808851"/>
            <a:ext cx="8162264" cy="490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vi-VN" sz="2400" b="1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vi-VN" sz="2400" b="1" dirty="0" err="1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Ánh</a:t>
            </a:r>
            <a:r>
              <a:rPr lang="vi-VN" sz="2400" b="1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vi-VN" sz="2400" b="1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truyền</a:t>
            </a:r>
            <a:r>
              <a:rPr lang="vi-VN" sz="2400" b="1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qua </a:t>
            </a:r>
            <a:r>
              <a:rPr lang="vi-VN" sz="2400" b="1" dirty="0" err="1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vi-VN" sz="2400" b="1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endParaRPr lang="en-US" sz="2400" b="1" dirty="0">
              <a:solidFill>
                <a:schemeClr val="bg1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xmlns="" id="{74D592DC-E88B-4ABD-B20C-3F0760A52771}"/>
              </a:ext>
            </a:extLst>
          </p:cNvPr>
          <p:cNvSpPr/>
          <p:nvPr/>
        </p:nvSpPr>
        <p:spPr>
          <a:xfrm>
            <a:off x="590819" y="2547946"/>
            <a:ext cx="78508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.. </a:t>
            </a:r>
            <a:r>
              <a:rPr 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g</a:t>
            </a:r>
            <a:r>
              <a:rPr 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ỗ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....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43838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43272"/>
    </mc:Choice>
    <mc:Fallback xmlns="">
      <p:transition advTm="432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>
            <a:extLst>
              <a:ext uri="{FF2B5EF4-FFF2-40B4-BE49-F238E27FC236}">
                <a16:creationId xmlns:a16="http://schemas.microsoft.com/office/drawing/2014/main" xmlns="" id="{0CD949AE-F503-4695-805A-6B3FA218B93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47" t="7293" r="17711" b="43819"/>
          <a:stretch/>
        </p:blipFill>
        <p:spPr>
          <a:xfrm>
            <a:off x="-58756" y="-68761"/>
            <a:ext cx="8956713" cy="6643171"/>
          </a:xfrm>
          <a:prstGeom prst="rect">
            <a:avLst/>
          </a:prstGeom>
        </p:spPr>
      </p:pic>
      <p:sp>
        <p:nvSpPr>
          <p:cNvPr id="11275" name="Text Box 22">
            <a:extLst>
              <a:ext uri="{FF2B5EF4-FFF2-40B4-BE49-F238E27FC236}">
                <a16:creationId xmlns:a16="http://schemas.microsoft.com/office/drawing/2014/main" xmlns="" id="{BB83F08D-C843-4723-B0F3-0361EB3C5F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868" y="419533"/>
            <a:ext cx="81937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vi-VN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vi-VN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vi-VN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vi-VN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khi </a:t>
            </a:r>
            <a:r>
              <a:rPr lang="vi-VN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vi-VN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Hình chữ nhật 4">
            <a:extLst>
              <a:ext uri="{FF2B5EF4-FFF2-40B4-BE49-F238E27FC236}">
                <a16:creationId xmlns:a16="http://schemas.microsoft.com/office/drawing/2014/main" xmlns="" id="{F52E61D6-524E-487A-B8D3-7B13504041EA}"/>
              </a:ext>
            </a:extLst>
          </p:cNvPr>
          <p:cNvSpPr/>
          <p:nvPr/>
        </p:nvSpPr>
        <p:spPr>
          <a:xfrm>
            <a:off x="490868" y="1001622"/>
            <a:ext cx="8162264" cy="490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vi-VN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4, em </a:t>
            </a:r>
            <a:r>
              <a:rPr 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vi-VN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</a:t>
            </a:r>
            <a:r>
              <a:rPr lang="vi-VN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đoán</a:t>
            </a:r>
            <a:r>
              <a:rPr lang="vi-VN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vi-VN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vi-VN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vi-VN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vi-VN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câu </a:t>
            </a:r>
            <a:r>
              <a:rPr 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vi-VN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sau:</a:t>
            </a:r>
            <a:endParaRPr lang="en-US" sz="24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Hình chữ nhật 5">
            <a:extLst>
              <a:ext uri="{FF2B5EF4-FFF2-40B4-BE49-F238E27FC236}">
                <a16:creationId xmlns:a16="http://schemas.microsoft.com/office/drawing/2014/main" xmlns="" id="{F1DC09E9-D799-4127-BF45-15BB83BA36F2}"/>
              </a:ext>
            </a:extLst>
          </p:cNvPr>
          <p:cNvSpPr/>
          <p:nvPr/>
        </p:nvSpPr>
        <p:spPr>
          <a:xfrm>
            <a:off x="246043" y="4513010"/>
            <a:ext cx="8162264" cy="17643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vi-VN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 </a:t>
            </a:r>
            <a:r>
              <a:rPr 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đèn</a:t>
            </a:r>
            <a:r>
              <a:rPr lang="vi-VN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trong </a:t>
            </a:r>
            <a:r>
              <a:rPr 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hộp</a:t>
            </a:r>
            <a:r>
              <a:rPr lang="vi-VN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chưa </a:t>
            </a:r>
            <a:r>
              <a:rPr 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vi-VN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em </a:t>
            </a:r>
            <a:r>
              <a:rPr 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vi-VN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nhìn</a:t>
            </a:r>
            <a:r>
              <a:rPr lang="vi-VN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lang="vi-VN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vi-VN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không?</a:t>
            </a: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vi-VN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 </a:t>
            </a:r>
            <a:r>
              <a:rPr 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đèn</a:t>
            </a:r>
            <a:r>
              <a:rPr lang="vi-VN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vi-VN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em </a:t>
            </a:r>
            <a:r>
              <a:rPr 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vi-VN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nhìn</a:t>
            </a:r>
            <a:r>
              <a:rPr lang="vi-VN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lang="vi-VN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vi-VN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không?</a:t>
            </a: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Chắn</a:t>
            </a:r>
            <a:r>
              <a:rPr lang="vi-VN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mắt</a:t>
            </a:r>
            <a:r>
              <a:rPr lang="vi-VN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vi-VN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vi-VN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vi-VN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cuốn</a:t>
            </a:r>
            <a:r>
              <a:rPr lang="vi-VN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vở</a:t>
            </a:r>
            <a:r>
              <a:rPr lang="vi-VN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vi-VN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vi-VN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nhìn</a:t>
            </a:r>
            <a:r>
              <a:rPr lang="vi-VN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lang="vi-VN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vi-VN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nữa</a:t>
            </a:r>
            <a:r>
              <a:rPr lang="vi-VN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không?</a:t>
            </a:r>
            <a:endParaRPr lang="en-US" sz="24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DSCF3161">
            <a:extLst>
              <a:ext uri="{FF2B5EF4-FFF2-40B4-BE49-F238E27FC236}">
                <a16:creationId xmlns:a16="http://schemas.microsoft.com/office/drawing/2014/main" xmlns="" id="{FD32DB45-C640-42B3-BD3E-B629C6C4C8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01249" y="1788827"/>
            <a:ext cx="4051852" cy="2665314"/>
          </a:xfrm>
          <a:prstGeom prst="rect">
            <a:avLst/>
          </a:prstGeom>
          <a:noFill/>
          <a:ln w="57150" cmpd="thinThick">
            <a:solidFill>
              <a:srgbClr val="FF0066"/>
            </a:solidFill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40683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43272"/>
    </mc:Choice>
    <mc:Fallback xmlns="">
      <p:transition advTm="432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hí nghiệm 3Trim">
            <a:hlinkClick r:id="" action="ppaction://media"/>
            <a:extLst>
              <a:ext uri="{FF2B5EF4-FFF2-40B4-BE49-F238E27FC236}">
                <a16:creationId xmlns:a16="http://schemas.microsoft.com/office/drawing/2014/main" xmlns="" id="{08C3B102-7836-4243-AE5C-11DB1F6E8C1F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946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37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Hình chữ nhật 6">
            <a:extLst>
              <a:ext uri="{FF2B5EF4-FFF2-40B4-BE49-F238E27FC236}">
                <a16:creationId xmlns:a16="http://schemas.microsoft.com/office/drawing/2014/main" xmlns="" id="{590BC53B-6FF1-452C-9D4E-4A90CFB0381E}"/>
              </a:ext>
            </a:extLst>
          </p:cNvPr>
          <p:cNvSpPr/>
          <p:nvPr/>
        </p:nvSpPr>
        <p:spPr>
          <a:xfrm>
            <a:off x="2019868" y="857189"/>
            <a:ext cx="6493862" cy="2189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vi-VN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 </a:t>
            </a:r>
            <a:r>
              <a:rPr 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đèn</a:t>
            </a:r>
            <a:r>
              <a:rPr lang="vi-VN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trong </a:t>
            </a:r>
            <a:r>
              <a:rPr 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hộp</a:t>
            </a:r>
            <a:r>
              <a:rPr lang="vi-VN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chưa </a:t>
            </a:r>
            <a:r>
              <a:rPr 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vi-VN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mắt</a:t>
            </a:r>
            <a:r>
              <a:rPr lang="vi-VN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không </a:t>
            </a:r>
            <a:r>
              <a:rPr 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nhìn</a:t>
            </a:r>
            <a:r>
              <a:rPr lang="vi-VN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lang="vi-VN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vi-VN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vi-VN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 </a:t>
            </a:r>
            <a:r>
              <a:rPr 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đèn</a:t>
            </a:r>
            <a:r>
              <a:rPr lang="vi-VN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vi-VN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mắt</a:t>
            </a:r>
            <a:r>
              <a:rPr lang="vi-VN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nhìn</a:t>
            </a:r>
            <a:r>
              <a:rPr lang="vi-VN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lang="vi-VN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endParaRPr lang="vi-VN" sz="2400" b="1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vi-VN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 </a:t>
            </a:r>
            <a:r>
              <a:rPr 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chắn</a:t>
            </a:r>
            <a:r>
              <a:rPr lang="vi-VN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mắt</a:t>
            </a:r>
            <a:r>
              <a:rPr lang="vi-VN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vi-VN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vi-VN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cuốn</a:t>
            </a:r>
            <a:r>
              <a:rPr lang="vi-VN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vở</a:t>
            </a:r>
            <a:r>
              <a:rPr lang="vi-VN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ta không </a:t>
            </a:r>
            <a:r>
              <a:rPr 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nhìn</a:t>
            </a:r>
            <a:r>
              <a:rPr lang="vi-VN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lang="vi-VN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vi-VN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nữa</a:t>
            </a:r>
            <a:endParaRPr lang="en-US" sz="24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525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47" t="7293" r="17711" b="43819"/>
          <a:stretch/>
        </p:blipFill>
        <p:spPr>
          <a:xfrm>
            <a:off x="231354" y="220338"/>
            <a:ext cx="8714342" cy="65109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05060" y="881349"/>
            <a:ext cx="71279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FF00"/>
                </a:solidFill>
                <a:latin typeface="+mj-lt"/>
              </a:rPr>
              <a:t>ÔN BÀI CŨ</a:t>
            </a:r>
            <a:endParaRPr lang="en-US" sz="3200" b="1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xmlns="" id="{A58F4A34-F48E-4CD2-9D20-32E3CA52A4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137" y="1759023"/>
            <a:ext cx="77057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ồn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xmlns="" id="{C0FD433E-C377-4EE3-89EA-9814937462E7}"/>
              </a:ext>
            </a:extLst>
          </p:cNvPr>
          <p:cNvSpPr txBox="1">
            <a:spLocks noChangeArrowheads="1"/>
          </p:cNvSpPr>
          <p:nvPr/>
        </p:nvSpPr>
        <p:spPr>
          <a:xfrm>
            <a:off x="719136" y="3063271"/>
            <a:ext cx="8193509" cy="144145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endParaRPr lang="vi-VN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vi-VN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ồn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27245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1F1152E3-B0CE-4BDC-9C81-A4D803B0F3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47" t="7293" r="17711" b="43819"/>
          <a:stretch/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4" name="Text Box 22">
            <a:extLst>
              <a:ext uri="{FF2B5EF4-FFF2-40B4-BE49-F238E27FC236}">
                <a16:creationId xmlns:a16="http://schemas.microsoft.com/office/drawing/2014/main" xmlns="" id="{26C20391-23C2-4724-B1C1-6C53083572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868" y="419533"/>
            <a:ext cx="81937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vi-VN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vi-VN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vi-VN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vi-VN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khi </a:t>
            </a:r>
            <a:r>
              <a:rPr lang="vi-VN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vi-VN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8">
            <a:extLst>
              <a:ext uri="{FF2B5EF4-FFF2-40B4-BE49-F238E27FC236}">
                <a16:creationId xmlns:a16="http://schemas.microsoft.com/office/drawing/2014/main" xmlns="" id="{ECEFBBFE-51ED-444F-994C-1DAA036F87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868" y="2876060"/>
            <a:ext cx="819371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ckThin">
                <a:solidFill>
                  <a:srgbClr val="FF0066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sz="2400" i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altLang="en-US" sz="2400" i="1" dirty="0" err="1">
                <a:solidFill>
                  <a:schemeClr val="bg1"/>
                </a:solidFill>
                <a:latin typeface="+mj-lt"/>
              </a:rPr>
              <a:t>Mắt</a:t>
            </a:r>
            <a:r>
              <a:rPr lang="vi-VN" altLang="en-US" sz="2400" i="1" dirty="0">
                <a:solidFill>
                  <a:schemeClr val="bg1"/>
                </a:solidFill>
                <a:latin typeface="+mj-lt"/>
              </a:rPr>
              <a:t> ta </a:t>
            </a:r>
            <a:r>
              <a:rPr lang="vi-VN" altLang="en-US" sz="2400" i="1" dirty="0" err="1">
                <a:solidFill>
                  <a:schemeClr val="bg1"/>
                </a:solidFill>
                <a:latin typeface="+mj-lt"/>
              </a:rPr>
              <a:t>có</a:t>
            </a:r>
            <a:r>
              <a:rPr lang="vi-VN" altLang="en-US" sz="2400" i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altLang="en-US" sz="2400" i="1" dirty="0" err="1">
                <a:solidFill>
                  <a:schemeClr val="bg1"/>
                </a:solidFill>
                <a:latin typeface="+mj-lt"/>
              </a:rPr>
              <a:t>thể</a:t>
            </a:r>
            <a:r>
              <a:rPr lang="vi-VN" altLang="en-US" sz="2400" i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altLang="en-US" sz="2400" i="1" dirty="0" err="1">
                <a:solidFill>
                  <a:schemeClr val="bg1"/>
                </a:solidFill>
                <a:latin typeface="+mj-lt"/>
              </a:rPr>
              <a:t>nhìn</a:t>
            </a:r>
            <a:r>
              <a:rPr lang="vi-VN" altLang="en-US" sz="2400" i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altLang="en-US" sz="2400" i="1" dirty="0" err="1">
                <a:solidFill>
                  <a:schemeClr val="bg1"/>
                </a:solidFill>
                <a:latin typeface="+mj-lt"/>
              </a:rPr>
              <a:t>thấy</a:t>
            </a:r>
            <a:r>
              <a:rPr lang="vi-VN" altLang="en-US" sz="2400" i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altLang="en-US" sz="2400" i="1" dirty="0" err="1">
                <a:solidFill>
                  <a:schemeClr val="bg1"/>
                </a:solidFill>
                <a:latin typeface="+mj-lt"/>
              </a:rPr>
              <a:t>vật</a:t>
            </a:r>
            <a:r>
              <a:rPr lang="vi-VN" altLang="en-US" sz="2400" i="1" dirty="0">
                <a:solidFill>
                  <a:schemeClr val="bg1"/>
                </a:solidFill>
                <a:latin typeface="+mj-lt"/>
              </a:rPr>
              <a:t> k</a:t>
            </a:r>
            <a:r>
              <a:rPr lang="en-US" altLang="en-US" sz="2400" i="1" dirty="0">
                <a:solidFill>
                  <a:schemeClr val="bg1"/>
                </a:solidFill>
                <a:latin typeface="+mj-lt"/>
              </a:rPr>
              <a:t>hi </a:t>
            </a:r>
            <a:r>
              <a:rPr lang="en-US" altLang="en-US" sz="2400" i="1" dirty="0" err="1">
                <a:solidFill>
                  <a:schemeClr val="bg1"/>
                </a:solidFill>
                <a:latin typeface="+mj-lt"/>
              </a:rPr>
              <a:t>vật</a:t>
            </a:r>
            <a:r>
              <a:rPr lang="en-US" altLang="en-US" sz="2400" i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altLang="en-US" sz="2400" i="1" dirty="0" err="1">
                <a:solidFill>
                  <a:schemeClr val="bg1"/>
                </a:solidFill>
                <a:latin typeface="+mj-lt"/>
              </a:rPr>
              <a:t>đó</a:t>
            </a:r>
            <a:r>
              <a:rPr lang="en-US" altLang="en-US" sz="2400" i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altLang="en-US" sz="2400" i="1" dirty="0" err="1">
                <a:solidFill>
                  <a:schemeClr val="bg1"/>
                </a:solidFill>
                <a:latin typeface="+mj-lt"/>
              </a:rPr>
              <a:t>tự</a:t>
            </a:r>
            <a:r>
              <a:rPr lang="en-US" altLang="en-US" sz="2400" i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altLang="en-US" sz="2400" i="1" dirty="0" err="1">
                <a:solidFill>
                  <a:schemeClr val="bg1"/>
                </a:solidFill>
                <a:latin typeface="+mj-lt"/>
              </a:rPr>
              <a:t>phát</a:t>
            </a:r>
            <a:r>
              <a:rPr lang="en-US" altLang="en-US" sz="2400" i="1" dirty="0">
                <a:solidFill>
                  <a:schemeClr val="bg1"/>
                </a:solidFill>
                <a:latin typeface="+mj-lt"/>
              </a:rPr>
              <a:t> ra </a:t>
            </a:r>
            <a:r>
              <a:rPr lang="en-US" altLang="en-US" sz="2400" i="1" dirty="0" err="1">
                <a:solidFill>
                  <a:schemeClr val="bg1"/>
                </a:solidFill>
                <a:latin typeface="+mj-lt"/>
              </a:rPr>
              <a:t>ánh</a:t>
            </a:r>
            <a:r>
              <a:rPr lang="en-US" altLang="en-US" sz="2400" i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altLang="en-US" sz="2400" i="1" dirty="0" err="1">
                <a:solidFill>
                  <a:schemeClr val="bg1"/>
                </a:solidFill>
                <a:latin typeface="+mj-lt"/>
              </a:rPr>
              <a:t>sáng</a:t>
            </a:r>
            <a:r>
              <a:rPr lang="en-US" altLang="en-US" sz="2400" i="1" dirty="0">
                <a:solidFill>
                  <a:schemeClr val="bg1"/>
                </a:solidFill>
                <a:latin typeface="+mj-lt"/>
              </a:rPr>
              <a:t>,</a:t>
            </a:r>
            <a:r>
              <a:rPr lang="vi-VN" altLang="en-US" sz="2400" i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altLang="en-US" sz="2400" i="1" dirty="0" err="1">
                <a:solidFill>
                  <a:schemeClr val="bg1"/>
                </a:solidFill>
                <a:latin typeface="+mj-lt"/>
              </a:rPr>
              <a:t>hoặc</a:t>
            </a:r>
            <a:r>
              <a:rPr lang="en-US" altLang="en-US" sz="2400" i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altLang="en-US" sz="2400" i="1" dirty="0" err="1">
                <a:solidFill>
                  <a:schemeClr val="bg1"/>
                </a:solidFill>
                <a:latin typeface="+mj-lt"/>
              </a:rPr>
              <a:t>khi</a:t>
            </a:r>
            <a:r>
              <a:rPr lang="en-US" altLang="en-US" sz="2400" i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altLang="en-US" sz="2400" i="1" dirty="0" err="1">
                <a:solidFill>
                  <a:schemeClr val="bg1"/>
                </a:solidFill>
                <a:latin typeface="+mj-lt"/>
              </a:rPr>
              <a:t>có</a:t>
            </a:r>
            <a:r>
              <a:rPr lang="en-US" altLang="en-US" sz="2400" i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altLang="en-US" sz="2400" i="1" dirty="0" err="1">
                <a:solidFill>
                  <a:schemeClr val="bg1"/>
                </a:solidFill>
                <a:latin typeface="+mj-lt"/>
              </a:rPr>
              <a:t>ánh</a:t>
            </a:r>
            <a:r>
              <a:rPr lang="en-US" altLang="en-US" sz="2400" i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altLang="en-US" sz="2400" i="1" dirty="0" err="1">
                <a:solidFill>
                  <a:schemeClr val="bg1"/>
                </a:solidFill>
                <a:latin typeface="+mj-lt"/>
              </a:rPr>
              <a:t>sáng</a:t>
            </a:r>
            <a:r>
              <a:rPr lang="en-US" altLang="en-US" sz="2400" i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altLang="en-US" sz="2400" i="1" dirty="0" err="1">
                <a:solidFill>
                  <a:schemeClr val="bg1"/>
                </a:solidFill>
                <a:latin typeface="+mj-lt"/>
              </a:rPr>
              <a:t>chiếu</a:t>
            </a:r>
            <a:r>
              <a:rPr lang="en-US" altLang="en-US" sz="2400" i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altLang="en-US" sz="2400" i="1" dirty="0" err="1">
                <a:solidFill>
                  <a:schemeClr val="bg1"/>
                </a:solidFill>
                <a:latin typeface="+mj-lt"/>
              </a:rPr>
              <a:t>vào</a:t>
            </a:r>
            <a:r>
              <a:rPr lang="en-US" altLang="en-US" sz="2400" i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altLang="en-US" sz="2400" i="1" dirty="0" err="1">
                <a:solidFill>
                  <a:schemeClr val="bg1"/>
                </a:solidFill>
                <a:latin typeface="+mj-lt"/>
              </a:rPr>
              <a:t>vật</a:t>
            </a:r>
            <a:r>
              <a:rPr lang="vi-VN" altLang="en-US" sz="2400" i="1" dirty="0">
                <a:solidFill>
                  <a:schemeClr val="bg1"/>
                </a:solidFill>
                <a:latin typeface="+mj-lt"/>
              </a:rPr>
              <a:t>. Bên </a:t>
            </a:r>
            <a:r>
              <a:rPr lang="vi-VN" altLang="en-US" sz="2400" i="1" dirty="0" err="1">
                <a:solidFill>
                  <a:schemeClr val="bg1"/>
                </a:solidFill>
                <a:latin typeface="+mj-lt"/>
              </a:rPr>
              <a:t>cạnh</a:t>
            </a:r>
            <a:r>
              <a:rPr lang="vi-VN" altLang="en-US" sz="2400" i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altLang="en-US" sz="2400" i="1" dirty="0" err="1">
                <a:solidFill>
                  <a:schemeClr val="bg1"/>
                </a:solidFill>
                <a:latin typeface="+mj-lt"/>
              </a:rPr>
              <a:t>đó</a:t>
            </a:r>
            <a:r>
              <a:rPr lang="vi-VN" altLang="en-US" sz="2400" i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altLang="en-US" sz="2400" i="1" dirty="0" err="1">
                <a:solidFill>
                  <a:schemeClr val="bg1"/>
                </a:solidFill>
                <a:latin typeface="+mj-lt"/>
              </a:rPr>
              <a:t>còn</a:t>
            </a:r>
            <a:r>
              <a:rPr lang="vi-VN" altLang="en-US" sz="2400" i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altLang="en-US" sz="2400" i="1" dirty="0" err="1">
                <a:solidFill>
                  <a:schemeClr val="bg1"/>
                </a:solidFill>
                <a:latin typeface="+mj-lt"/>
              </a:rPr>
              <a:t>một</a:t>
            </a:r>
            <a:r>
              <a:rPr lang="vi-VN" altLang="en-US" sz="2400" i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altLang="en-US" sz="2400" i="1" dirty="0" err="1">
                <a:solidFill>
                  <a:schemeClr val="bg1"/>
                </a:solidFill>
                <a:latin typeface="+mj-lt"/>
              </a:rPr>
              <a:t>số</a:t>
            </a:r>
            <a:r>
              <a:rPr lang="vi-VN" altLang="en-US" sz="2400" i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altLang="en-US" sz="2400" i="1" dirty="0" err="1">
                <a:solidFill>
                  <a:schemeClr val="bg1"/>
                </a:solidFill>
                <a:latin typeface="+mj-lt"/>
              </a:rPr>
              <a:t>điều</a:t>
            </a:r>
            <a:r>
              <a:rPr lang="vi-VN" altLang="en-US" sz="2400" i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altLang="en-US" sz="2400" i="1" dirty="0" err="1">
                <a:solidFill>
                  <a:schemeClr val="bg1"/>
                </a:solidFill>
                <a:latin typeface="+mj-lt"/>
              </a:rPr>
              <a:t>kiện</a:t>
            </a:r>
            <a:r>
              <a:rPr lang="vi-VN" altLang="en-US" sz="2400" i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altLang="en-US" sz="2400" i="1" dirty="0" err="1">
                <a:solidFill>
                  <a:schemeClr val="bg1"/>
                </a:solidFill>
                <a:latin typeface="+mj-lt"/>
              </a:rPr>
              <a:t>khác</a:t>
            </a:r>
            <a:r>
              <a:rPr lang="vi-VN" altLang="en-US" sz="2400" i="1" dirty="0">
                <a:solidFill>
                  <a:schemeClr val="bg1"/>
                </a:solidFill>
                <a:latin typeface="+mj-lt"/>
              </a:rPr>
              <a:t> như:</a:t>
            </a:r>
            <a:r>
              <a:rPr lang="en-US" altLang="en-US" sz="2400" i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altLang="en-US" sz="2400" i="1" dirty="0" err="1">
                <a:solidFill>
                  <a:schemeClr val="bg1"/>
                </a:solidFill>
                <a:latin typeface="+mj-lt"/>
              </a:rPr>
              <a:t>khi</a:t>
            </a:r>
            <a:r>
              <a:rPr lang="en-US" altLang="en-US" sz="2400" i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altLang="en-US" sz="2400" i="1" dirty="0" err="1">
                <a:solidFill>
                  <a:schemeClr val="bg1"/>
                </a:solidFill>
                <a:latin typeface="+mj-lt"/>
              </a:rPr>
              <a:t>không</a:t>
            </a:r>
            <a:r>
              <a:rPr lang="en-US" altLang="en-US" sz="2400" i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altLang="en-US" sz="2400" i="1" dirty="0" err="1">
                <a:solidFill>
                  <a:schemeClr val="bg1"/>
                </a:solidFill>
                <a:latin typeface="+mj-lt"/>
              </a:rPr>
              <a:t>có</a:t>
            </a:r>
            <a:r>
              <a:rPr lang="en-US" altLang="en-US" sz="2400" i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altLang="en-US" sz="2400" i="1" dirty="0" err="1">
                <a:solidFill>
                  <a:schemeClr val="bg1"/>
                </a:solidFill>
                <a:latin typeface="+mj-lt"/>
              </a:rPr>
              <a:t>vật</a:t>
            </a:r>
            <a:r>
              <a:rPr lang="en-US" altLang="en-US" sz="2400" i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altLang="en-US" sz="2400" i="1" dirty="0" err="1">
                <a:solidFill>
                  <a:schemeClr val="bg1"/>
                </a:solidFill>
                <a:latin typeface="+mj-lt"/>
              </a:rPr>
              <a:t>gì</a:t>
            </a:r>
            <a:r>
              <a:rPr lang="en-US" altLang="en-US" sz="2400" i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altLang="en-US" sz="2400" i="1" dirty="0" err="1">
                <a:solidFill>
                  <a:schemeClr val="bg1"/>
                </a:solidFill>
                <a:latin typeface="+mj-lt"/>
              </a:rPr>
              <a:t>che</a:t>
            </a:r>
            <a:r>
              <a:rPr lang="en-US" altLang="en-US" sz="2400" i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altLang="en-US" sz="2400" i="1" dirty="0" err="1">
                <a:solidFill>
                  <a:schemeClr val="bg1"/>
                </a:solidFill>
                <a:latin typeface="+mj-lt"/>
              </a:rPr>
              <a:t>mắt</a:t>
            </a:r>
            <a:r>
              <a:rPr lang="en-US" altLang="en-US" sz="2400" i="1" dirty="0">
                <a:solidFill>
                  <a:schemeClr val="bg1"/>
                </a:solidFill>
                <a:latin typeface="+mj-lt"/>
              </a:rPr>
              <a:t> ta, </a:t>
            </a:r>
            <a:r>
              <a:rPr lang="en-US" altLang="en-US" sz="2400" i="1" dirty="0" err="1">
                <a:solidFill>
                  <a:schemeClr val="bg1"/>
                </a:solidFill>
                <a:latin typeface="+mj-lt"/>
              </a:rPr>
              <a:t>khi</a:t>
            </a:r>
            <a:r>
              <a:rPr lang="en-US" altLang="en-US" sz="2400" i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altLang="en-US" sz="2400" i="1" dirty="0" err="1">
                <a:solidFill>
                  <a:schemeClr val="bg1"/>
                </a:solidFill>
                <a:latin typeface="+mj-lt"/>
              </a:rPr>
              <a:t>vật</a:t>
            </a:r>
            <a:r>
              <a:rPr lang="en-US" altLang="en-US" sz="2400" i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altLang="en-US" sz="2400" i="1" dirty="0" err="1">
                <a:solidFill>
                  <a:schemeClr val="bg1"/>
                </a:solidFill>
                <a:latin typeface="+mj-lt"/>
              </a:rPr>
              <a:t>đó</a:t>
            </a:r>
            <a:r>
              <a:rPr lang="en-US" altLang="en-US" sz="2400" i="1" dirty="0">
                <a:solidFill>
                  <a:schemeClr val="bg1"/>
                </a:solidFill>
                <a:latin typeface="+mj-lt"/>
              </a:rPr>
              <a:t> ở </a:t>
            </a:r>
            <a:r>
              <a:rPr lang="en-US" altLang="en-US" sz="2400" i="1" dirty="0" err="1">
                <a:solidFill>
                  <a:schemeClr val="bg1"/>
                </a:solidFill>
                <a:latin typeface="+mj-lt"/>
              </a:rPr>
              <a:t>gần</a:t>
            </a:r>
            <a:r>
              <a:rPr lang="en-US" altLang="en-US" sz="2400" i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altLang="en-US" sz="2400" i="1" dirty="0" err="1">
                <a:solidFill>
                  <a:schemeClr val="bg1"/>
                </a:solidFill>
                <a:latin typeface="+mj-lt"/>
              </a:rPr>
              <a:t>mắt</a:t>
            </a:r>
            <a:r>
              <a:rPr lang="vi-VN" altLang="en-US" sz="2400" i="1" dirty="0">
                <a:solidFill>
                  <a:schemeClr val="bg1"/>
                </a:solidFill>
                <a:latin typeface="+mj-lt"/>
              </a:rPr>
              <a:t>, </a:t>
            </a:r>
            <a:r>
              <a:rPr lang="vi-VN" altLang="en-US" sz="2400" i="1" dirty="0" err="1">
                <a:solidFill>
                  <a:schemeClr val="bg1"/>
                </a:solidFill>
                <a:latin typeface="+mj-lt"/>
              </a:rPr>
              <a:t>khoảng</a:t>
            </a:r>
            <a:r>
              <a:rPr lang="vi-VN" altLang="en-US" sz="2400" i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altLang="en-US" sz="2400" i="1" dirty="0" err="1">
                <a:solidFill>
                  <a:schemeClr val="bg1"/>
                </a:solidFill>
                <a:latin typeface="+mj-lt"/>
              </a:rPr>
              <a:t>cách</a:t>
            </a:r>
            <a:r>
              <a:rPr lang="vi-VN" altLang="en-US" sz="2400" i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altLang="en-US" sz="2400" i="1" dirty="0" err="1">
                <a:solidFill>
                  <a:schemeClr val="bg1"/>
                </a:solidFill>
                <a:latin typeface="+mj-lt"/>
              </a:rPr>
              <a:t>vật</a:t>
            </a:r>
            <a:r>
              <a:rPr lang="vi-VN" altLang="en-US" sz="2400" i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altLang="en-US" sz="2400" i="1" dirty="0" err="1">
                <a:solidFill>
                  <a:schemeClr val="bg1"/>
                </a:solidFill>
                <a:latin typeface="+mj-lt"/>
              </a:rPr>
              <a:t>và</a:t>
            </a:r>
            <a:r>
              <a:rPr lang="vi-VN" altLang="en-US" sz="2400" i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altLang="en-US" sz="2400" i="1" dirty="0" err="1">
                <a:solidFill>
                  <a:schemeClr val="bg1"/>
                </a:solidFill>
                <a:latin typeface="+mj-lt"/>
              </a:rPr>
              <a:t>mắt</a:t>
            </a:r>
            <a:r>
              <a:rPr lang="vi-VN" altLang="en-US" sz="2400" i="1" dirty="0">
                <a:solidFill>
                  <a:schemeClr val="bg1"/>
                </a:solidFill>
                <a:latin typeface="+mj-lt"/>
              </a:rPr>
              <a:t> không </a:t>
            </a:r>
            <a:r>
              <a:rPr lang="vi-VN" altLang="en-US" sz="2400" i="1" dirty="0" err="1">
                <a:solidFill>
                  <a:schemeClr val="bg1"/>
                </a:solidFill>
                <a:latin typeface="+mj-lt"/>
              </a:rPr>
              <a:t>quá</a:t>
            </a:r>
            <a:r>
              <a:rPr lang="vi-VN" altLang="en-US" sz="2400" i="1" dirty="0">
                <a:solidFill>
                  <a:schemeClr val="bg1"/>
                </a:solidFill>
                <a:latin typeface="+mj-lt"/>
              </a:rPr>
              <a:t> xa nhau</a:t>
            </a:r>
            <a:r>
              <a:rPr lang="en-US" altLang="en-US" sz="2400" i="1" dirty="0">
                <a:solidFill>
                  <a:schemeClr val="bg1"/>
                </a:solidFill>
                <a:latin typeface="+mj-lt"/>
              </a:rPr>
              <a:t>...</a:t>
            </a:r>
          </a:p>
        </p:txBody>
      </p:sp>
      <p:sp>
        <p:nvSpPr>
          <p:cNvPr id="7" name="Text Box 8">
            <a:extLst>
              <a:ext uri="{FF2B5EF4-FFF2-40B4-BE49-F238E27FC236}">
                <a16:creationId xmlns:a16="http://schemas.microsoft.com/office/drawing/2014/main" xmlns="" id="{FB1F71A0-9C3B-47FB-B450-86C6A9D649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7068" y="1721044"/>
            <a:ext cx="8193716" cy="830997"/>
          </a:xfrm>
          <a:prstGeom prst="rect">
            <a:avLst/>
          </a:prstGeom>
          <a:noFill/>
          <a:ln w="57150" cmpd="thickThin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sz="2400" b="1" dirty="0">
                <a:solidFill>
                  <a:schemeClr val="accent2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2400" b="1" dirty="0">
                <a:solidFill>
                  <a:schemeClr val="bg1"/>
                </a:solidFill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</a:rPr>
              <a:t>Mắt</a:t>
            </a:r>
            <a:r>
              <a:rPr lang="en-US" altLang="en-US" sz="2400" b="1" dirty="0">
                <a:solidFill>
                  <a:schemeClr val="bg1"/>
                </a:solidFill>
              </a:rPr>
              <a:t> ta </a:t>
            </a:r>
            <a:r>
              <a:rPr lang="en-US" altLang="en-US" sz="2400" b="1" dirty="0" err="1">
                <a:solidFill>
                  <a:schemeClr val="bg1"/>
                </a:solidFill>
              </a:rPr>
              <a:t>có</a:t>
            </a:r>
            <a:r>
              <a:rPr lang="en-US" altLang="en-US" sz="2400" b="1" dirty="0">
                <a:solidFill>
                  <a:schemeClr val="bg1"/>
                </a:solidFill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</a:rPr>
              <a:t>thể</a:t>
            </a:r>
            <a:r>
              <a:rPr lang="en-US" altLang="en-US" sz="2400" b="1" dirty="0">
                <a:solidFill>
                  <a:schemeClr val="bg1"/>
                </a:solidFill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</a:rPr>
              <a:t>nhìn</a:t>
            </a:r>
            <a:r>
              <a:rPr lang="en-US" altLang="en-US" sz="2400" b="1" dirty="0">
                <a:solidFill>
                  <a:schemeClr val="bg1"/>
                </a:solidFill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</a:rPr>
              <a:t>thấy</a:t>
            </a:r>
            <a:r>
              <a:rPr lang="en-US" altLang="en-US" sz="2400" b="1" dirty="0">
                <a:solidFill>
                  <a:schemeClr val="bg1"/>
                </a:solidFill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</a:rPr>
              <a:t>vật</a:t>
            </a:r>
            <a:r>
              <a:rPr lang="vi-VN" altLang="en-US" sz="2400" b="1" dirty="0">
                <a:solidFill>
                  <a:schemeClr val="bg1"/>
                </a:solidFill>
              </a:rPr>
              <a:t>:</a:t>
            </a:r>
            <a:r>
              <a:rPr lang="en-US" altLang="en-US" sz="2400" b="1" dirty="0">
                <a:solidFill>
                  <a:schemeClr val="accent2"/>
                </a:solidFill>
              </a:rPr>
              <a:t> </a:t>
            </a:r>
            <a:r>
              <a:rPr lang="en-US" altLang="en-US" sz="2400" b="1" dirty="0" err="1">
                <a:solidFill>
                  <a:schemeClr val="accent2"/>
                </a:solidFill>
              </a:rPr>
              <a:t>Khi</a:t>
            </a:r>
            <a:r>
              <a:rPr lang="en-US" altLang="en-US" sz="2400" b="1" dirty="0">
                <a:solidFill>
                  <a:schemeClr val="accent2"/>
                </a:solidFill>
              </a:rPr>
              <a:t> </a:t>
            </a:r>
            <a:r>
              <a:rPr lang="en-US" altLang="en-US" sz="2400" b="1" dirty="0" err="1">
                <a:solidFill>
                  <a:schemeClr val="accent2"/>
                </a:solidFill>
              </a:rPr>
              <a:t>có</a:t>
            </a:r>
            <a:r>
              <a:rPr lang="en-US" altLang="en-US" sz="2400" b="1" dirty="0">
                <a:solidFill>
                  <a:schemeClr val="accent2"/>
                </a:solidFill>
              </a:rPr>
              <a:t> </a:t>
            </a:r>
            <a:r>
              <a:rPr lang="en-US" altLang="en-US" sz="2400" b="1" dirty="0" err="1">
                <a:solidFill>
                  <a:schemeClr val="accent2"/>
                </a:solidFill>
              </a:rPr>
              <a:t>ánh</a:t>
            </a:r>
            <a:r>
              <a:rPr lang="en-US" altLang="en-US" sz="2400" b="1" dirty="0">
                <a:solidFill>
                  <a:schemeClr val="accent2"/>
                </a:solidFill>
              </a:rPr>
              <a:t> </a:t>
            </a:r>
            <a:r>
              <a:rPr lang="en-US" altLang="en-US" sz="2400" b="1" dirty="0" err="1">
                <a:solidFill>
                  <a:schemeClr val="accent2"/>
                </a:solidFill>
              </a:rPr>
              <a:t>sáng</a:t>
            </a:r>
            <a:r>
              <a:rPr lang="en-US" altLang="en-US" sz="2400" b="1" dirty="0">
                <a:solidFill>
                  <a:schemeClr val="accent2"/>
                </a:solidFill>
              </a:rPr>
              <a:t> </a:t>
            </a:r>
            <a:r>
              <a:rPr lang="en-US" altLang="en-US" sz="2400" b="1" dirty="0" err="1">
                <a:solidFill>
                  <a:schemeClr val="accent2"/>
                </a:solidFill>
              </a:rPr>
              <a:t>từ</a:t>
            </a:r>
            <a:r>
              <a:rPr lang="en-US" altLang="en-US" sz="2400" b="1" dirty="0">
                <a:solidFill>
                  <a:schemeClr val="accent2"/>
                </a:solidFill>
              </a:rPr>
              <a:t> </a:t>
            </a:r>
            <a:r>
              <a:rPr lang="en-US" altLang="en-US" sz="2400" b="1" dirty="0" err="1">
                <a:solidFill>
                  <a:schemeClr val="accent2"/>
                </a:solidFill>
              </a:rPr>
              <a:t>vật</a:t>
            </a:r>
            <a:r>
              <a:rPr lang="en-US" altLang="en-US" sz="2400" b="1" dirty="0">
                <a:solidFill>
                  <a:schemeClr val="accent2"/>
                </a:solidFill>
              </a:rPr>
              <a:t> </a:t>
            </a:r>
            <a:r>
              <a:rPr lang="en-US" altLang="en-US" sz="2400" b="1" dirty="0" err="1">
                <a:solidFill>
                  <a:schemeClr val="accent2"/>
                </a:solidFill>
              </a:rPr>
              <a:t>đó</a:t>
            </a:r>
            <a:r>
              <a:rPr lang="en-US" altLang="en-US" sz="2400" b="1" dirty="0">
                <a:solidFill>
                  <a:schemeClr val="accent2"/>
                </a:solidFill>
              </a:rPr>
              <a:t> </a:t>
            </a:r>
            <a:r>
              <a:rPr lang="en-US" altLang="en-US" sz="2400" b="1" dirty="0" err="1">
                <a:solidFill>
                  <a:schemeClr val="accent2"/>
                </a:solidFill>
              </a:rPr>
              <a:t>truyền</a:t>
            </a:r>
            <a:r>
              <a:rPr lang="en-US" altLang="en-US" sz="2400" b="1" dirty="0">
                <a:solidFill>
                  <a:schemeClr val="accent2"/>
                </a:solidFill>
              </a:rPr>
              <a:t> </a:t>
            </a:r>
            <a:r>
              <a:rPr lang="en-US" altLang="en-US" sz="2400" b="1" dirty="0" err="1">
                <a:solidFill>
                  <a:schemeClr val="accent2"/>
                </a:solidFill>
              </a:rPr>
              <a:t>vào</a:t>
            </a:r>
            <a:r>
              <a:rPr lang="en-US" altLang="en-US" sz="2400" b="1" dirty="0">
                <a:solidFill>
                  <a:schemeClr val="accent2"/>
                </a:solidFill>
              </a:rPr>
              <a:t> </a:t>
            </a:r>
            <a:r>
              <a:rPr lang="en-US" altLang="en-US" sz="2400" b="1" dirty="0" err="1">
                <a:solidFill>
                  <a:schemeClr val="accent2"/>
                </a:solidFill>
              </a:rPr>
              <a:t>mắt</a:t>
            </a:r>
            <a:r>
              <a:rPr lang="en-US" altLang="en-US" sz="2400" b="1" dirty="0">
                <a:solidFill>
                  <a:schemeClr val="accent2"/>
                </a:solidFill>
              </a:rPr>
              <a:t>.</a:t>
            </a:r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xmlns="" id="{E49C6DE6-F73D-4C7E-937A-6FD5B58429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868" y="1063368"/>
            <a:ext cx="701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 err="1">
                <a:solidFill>
                  <a:schemeClr val="bg1"/>
                </a:solidFill>
              </a:rPr>
              <a:t>Mắt</a:t>
            </a:r>
            <a:r>
              <a:rPr lang="en-US" altLang="en-US" sz="2400" b="1" dirty="0">
                <a:solidFill>
                  <a:schemeClr val="bg1"/>
                </a:solidFill>
              </a:rPr>
              <a:t> ta </a:t>
            </a:r>
            <a:r>
              <a:rPr lang="en-US" altLang="en-US" sz="2400" b="1" dirty="0" err="1">
                <a:solidFill>
                  <a:schemeClr val="bg1"/>
                </a:solidFill>
              </a:rPr>
              <a:t>có</a:t>
            </a:r>
            <a:r>
              <a:rPr lang="en-US" altLang="en-US" sz="2400" b="1" dirty="0">
                <a:solidFill>
                  <a:schemeClr val="bg1"/>
                </a:solidFill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</a:rPr>
              <a:t>thể</a:t>
            </a:r>
            <a:r>
              <a:rPr lang="en-US" altLang="en-US" sz="2400" b="1" dirty="0">
                <a:solidFill>
                  <a:schemeClr val="bg1"/>
                </a:solidFill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</a:rPr>
              <a:t>nhìn</a:t>
            </a:r>
            <a:r>
              <a:rPr lang="en-US" altLang="en-US" sz="2400" b="1" dirty="0">
                <a:solidFill>
                  <a:schemeClr val="bg1"/>
                </a:solidFill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</a:rPr>
              <a:t>thấy</a:t>
            </a:r>
            <a:r>
              <a:rPr lang="en-US" altLang="en-US" sz="2400" b="1" dirty="0">
                <a:solidFill>
                  <a:schemeClr val="bg1"/>
                </a:solidFill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</a:rPr>
              <a:t>vật</a:t>
            </a:r>
            <a:r>
              <a:rPr lang="en-US" altLang="en-US" sz="2400" b="1" dirty="0">
                <a:solidFill>
                  <a:schemeClr val="bg1"/>
                </a:solidFill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</a:rPr>
              <a:t>khi</a:t>
            </a:r>
            <a:r>
              <a:rPr lang="vi-VN" altLang="en-US" sz="2400" b="1" dirty="0">
                <a:solidFill>
                  <a:schemeClr val="bg1"/>
                </a:solidFill>
              </a:rPr>
              <a:t> </a:t>
            </a:r>
            <a:r>
              <a:rPr lang="vi-VN" altLang="en-US" sz="2400" b="1" dirty="0" err="1">
                <a:solidFill>
                  <a:schemeClr val="bg1"/>
                </a:solidFill>
              </a:rPr>
              <a:t>nào</a:t>
            </a:r>
            <a:r>
              <a:rPr lang="vi-VN" altLang="en-US" sz="2400" b="1" dirty="0">
                <a:solidFill>
                  <a:schemeClr val="bg1"/>
                </a:solidFill>
              </a:rPr>
              <a:t>?</a:t>
            </a:r>
            <a:endParaRPr lang="en-US" alt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351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  <p:bldP spid="8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3">
            <a:extLst>
              <a:ext uri="{FF2B5EF4-FFF2-40B4-BE49-F238E27FC236}">
                <a16:creationId xmlns:a16="http://schemas.microsoft.com/office/drawing/2014/main" xmlns="" id="{99AE2756-0FC4-4155-83E7-58AAAB63E7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049266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247AB924-1B87-43FC-B7C7-B112D5C51A0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283551" y="4633546"/>
            <a:ext cx="8579094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3B161A3A-22D4-4927-BEB6-5F157A8B4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653" y="4756638"/>
            <a:ext cx="8354891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 b="1">
                <a:solidFill>
                  <a:srgbClr val="FFFFFF"/>
                </a:solidFill>
              </a:rPr>
              <a:t>Một số ứng dụng của Ánh sáng và Bóng tối</a:t>
            </a:r>
          </a:p>
        </p:txBody>
      </p:sp>
      <p:pic>
        <p:nvPicPr>
          <p:cNvPr id="9" name="Hình ảnh 8" descr="Ảnh có chứa cỏ, ngoài trời, đêm, sáng&#10;&#10;Mô tả được tạo tự động">
            <a:extLst>
              <a:ext uri="{FF2B5EF4-FFF2-40B4-BE49-F238E27FC236}">
                <a16:creationId xmlns:a16="http://schemas.microsoft.com/office/drawing/2014/main" xmlns="" id="{657CCA1C-DD33-46E9-8589-E07030524E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3439" y="1322020"/>
            <a:ext cx="2569206" cy="1804867"/>
          </a:xfrm>
          <a:prstGeom prst="rect">
            <a:avLst/>
          </a:prstGeom>
        </p:spPr>
      </p:pic>
      <p:pic>
        <p:nvPicPr>
          <p:cNvPr id="7" name="Hình ảnh 6" descr="Ảnh có chứa hoa, đang ngồi, xanh lục, bàn&#10;&#10;Mô tả được tạo tự động">
            <a:extLst>
              <a:ext uri="{FF2B5EF4-FFF2-40B4-BE49-F238E27FC236}">
                <a16:creationId xmlns:a16="http://schemas.microsoft.com/office/drawing/2014/main" xmlns="" id="{DB34C01E-693F-4BAF-91E5-DF155AF45D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93" y="1557630"/>
            <a:ext cx="2574993" cy="1422683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818DC98F-4057-4645-B948-F604F39A9C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11505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Hình ảnh 4" descr="Ảnh có chứa trong nhà, giường, đang ngồi, bàn&#10;&#10;Mô tả được tạo tự động">
            <a:extLst>
              <a:ext uri="{FF2B5EF4-FFF2-40B4-BE49-F238E27FC236}">
                <a16:creationId xmlns:a16="http://schemas.microsoft.com/office/drawing/2014/main" xmlns="" id="{2E2E4860-61A1-4487-8091-B645249FE8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5497" y="1312835"/>
            <a:ext cx="2567937" cy="1823235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DAD2B705-4A9B-408D-AA80-4F41045E09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657350" y="5738691"/>
            <a:ext cx="58293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Hộp Văn bản 9">
            <a:extLst>
              <a:ext uri="{FF2B5EF4-FFF2-40B4-BE49-F238E27FC236}">
                <a16:creationId xmlns:a16="http://schemas.microsoft.com/office/drawing/2014/main" xmlns="" id="{4057975F-5F37-4CE4-91E0-A8395FEC493B}"/>
              </a:ext>
            </a:extLst>
          </p:cNvPr>
          <p:cNvSpPr txBox="1"/>
          <p:nvPr/>
        </p:nvSpPr>
        <p:spPr>
          <a:xfrm>
            <a:off x="6703385" y="3114016"/>
            <a:ext cx="18357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000" b="1" dirty="0" err="1">
                <a:latin typeface="+mj-lt"/>
              </a:rPr>
              <a:t>Sử</a:t>
            </a:r>
            <a:r>
              <a:rPr lang="vi-VN" sz="2000" b="1" dirty="0">
                <a:latin typeface="+mj-lt"/>
              </a:rPr>
              <a:t> </a:t>
            </a:r>
            <a:r>
              <a:rPr lang="vi-VN" sz="2000" b="1" dirty="0" err="1">
                <a:latin typeface="+mj-lt"/>
              </a:rPr>
              <a:t>dụng</a:t>
            </a:r>
            <a:r>
              <a:rPr lang="vi-VN" sz="2000" b="1" dirty="0">
                <a:latin typeface="+mj-lt"/>
              </a:rPr>
              <a:t> </a:t>
            </a:r>
            <a:r>
              <a:rPr lang="vi-VN" sz="2000" b="1" dirty="0" err="1">
                <a:latin typeface="+mj-lt"/>
              </a:rPr>
              <a:t>ánh</a:t>
            </a:r>
            <a:r>
              <a:rPr lang="vi-VN" sz="2000" b="1" dirty="0">
                <a:latin typeface="+mj-lt"/>
              </a:rPr>
              <a:t> </a:t>
            </a:r>
            <a:r>
              <a:rPr lang="vi-VN" sz="2000" b="1" dirty="0" err="1">
                <a:latin typeface="+mj-lt"/>
              </a:rPr>
              <a:t>sáng</a:t>
            </a:r>
            <a:r>
              <a:rPr lang="vi-VN" sz="2000" b="1" dirty="0">
                <a:latin typeface="+mj-lt"/>
              </a:rPr>
              <a:t> nhân </a:t>
            </a:r>
            <a:r>
              <a:rPr lang="vi-VN" sz="2000" b="1" dirty="0" err="1">
                <a:latin typeface="+mj-lt"/>
              </a:rPr>
              <a:t>tạo</a:t>
            </a:r>
            <a:r>
              <a:rPr lang="vi-VN" sz="2000" b="1" dirty="0">
                <a:latin typeface="+mj-lt"/>
              </a:rPr>
              <a:t> trong </a:t>
            </a:r>
            <a:r>
              <a:rPr lang="vi-VN" sz="2000" b="1" dirty="0" err="1">
                <a:latin typeface="+mj-lt"/>
              </a:rPr>
              <a:t>việc</a:t>
            </a:r>
            <a:r>
              <a:rPr lang="vi-VN" sz="2000" b="1" dirty="0">
                <a:latin typeface="+mj-lt"/>
              </a:rPr>
              <a:t> nông </a:t>
            </a:r>
            <a:r>
              <a:rPr lang="vi-VN" sz="2000" b="1" dirty="0" err="1">
                <a:latin typeface="+mj-lt"/>
              </a:rPr>
              <a:t>nghiệp</a:t>
            </a:r>
            <a:endParaRPr lang="en-US" sz="2000" b="1" dirty="0">
              <a:latin typeface="+mj-lt"/>
            </a:endParaRPr>
          </a:p>
        </p:txBody>
      </p:sp>
      <p:sp>
        <p:nvSpPr>
          <p:cNvPr id="24" name="Hộp Văn bản 23">
            <a:extLst>
              <a:ext uri="{FF2B5EF4-FFF2-40B4-BE49-F238E27FC236}">
                <a16:creationId xmlns:a16="http://schemas.microsoft.com/office/drawing/2014/main" xmlns="" id="{30018401-5A34-41D2-AD6D-A581B02099B3}"/>
              </a:ext>
            </a:extLst>
          </p:cNvPr>
          <p:cNvSpPr txBox="1"/>
          <p:nvPr/>
        </p:nvSpPr>
        <p:spPr>
          <a:xfrm>
            <a:off x="551713" y="3016886"/>
            <a:ext cx="18357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000" b="1" dirty="0" err="1">
                <a:latin typeface="+mj-lt"/>
              </a:rPr>
              <a:t>Ánh</a:t>
            </a:r>
            <a:r>
              <a:rPr lang="vi-VN" sz="2000" b="1" dirty="0">
                <a:latin typeface="+mj-lt"/>
              </a:rPr>
              <a:t> </a:t>
            </a:r>
            <a:r>
              <a:rPr lang="vi-VN" sz="2000" b="1" dirty="0" err="1">
                <a:latin typeface="+mj-lt"/>
              </a:rPr>
              <a:t>sáng</a:t>
            </a:r>
            <a:r>
              <a:rPr lang="vi-VN" sz="2000" b="1" dirty="0">
                <a:latin typeface="+mj-lt"/>
              </a:rPr>
              <a:t> </a:t>
            </a:r>
            <a:r>
              <a:rPr lang="vi-VN" sz="2000" b="1" dirty="0" err="1">
                <a:latin typeface="+mj-lt"/>
              </a:rPr>
              <a:t>rất</a:t>
            </a:r>
            <a:r>
              <a:rPr lang="vi-VN" sz="2000" b="1" dirty="0">
                <a:latin typeface="+mj-lt"/>
              </a:rPr>
              <a:t> </a:t>
            </a:r>
            <a:r>
              <a:rPr lang="vi-VN" sz="2000" b="1" dirty="0" err="1">
                <a:latin typeface="+mj-lt"/>
              </a:rPr>
              <a:t>cần</a:t>
            </a:r>
            <a:r>
              <a:rPr lang="vi-VN" sz="2000" b="1" dirty="0">
                <a:latin typeface="+mj-lt"/>
              </a:rPr>
              <a:t> </a:t>
            </a:r>
            <a:r>
              <a:rPr lang="vi-VN" sz="2000" b="1" dirty="0" err="1">
                <a:latin typeface="+mj-lt"/>
              </a:rPr>
              <a:t>thiết</a:t>
            </a:r>
            <a:r>
              <a:rPr lang="vi-VN" sz="2000" b="1" dirty="0">
                <a:latin typeface="+mj-lt"/>
              </a:rPr>
              <a:t> cho </a:t>
            </a:r>
            <a:r>
              <a:rPr lang="vi-VN" sz="2000" b="1" dirty="0" err="1">
                <a:latin typeface="+mj-lt"/>
              </a:rPr>
              <a:t>việc</a:t>
            </a:r>
            <a:r>
              <a:rPr lang="vi-VN" sz="2000" b="1" dirty="0">
                <a:latin typeface="+mj-lt"/>
              </a:rPr>
              <a:t> </a:t>
            </a:r>
            <a:r>
              <a:rPr lang="vi-VN" sz="2000" b="1" dirty="0" err="1">
                <a:latin typeface="+mj-lt"/>
              </a:rPr>
              <a:t>phát</a:t>
            </a:r>
            <a:r>
              <a:rPr lang="vi-VN" sz="2000" b="1" dirty="0">
                <a:latin typeface="+mj-lt"/>
              </a:rPr>
              <a:t> </a:t>
            </a:r>
            <a:r>
              <a:rPr lang="vi-VN" sz="2000" b="1" dirty="0" err="1">
                <a:latin typeface="+mj-lt"/>
              </a:rPr>
              <a:t>triển</a:t>
            </a:r>
            <a:r>
              <a:rPr lang="vi-VN" sz="2000" b="1" dirty="0">
                <a:latin typeface="+mj-lt"/>
              </a:rPr>
              <a:t> </a:t>
            </a:r>
            <a:r>
              <a:rPr lang="vi-VN" sz="2000" b="1" dirty="0" err="1">
                <a:latin typeface="+mj-lt"/>
              </a:rPr>
              <a:t>của</a:t>
            </a:r>
            <a:r>
              <a:rPr lang="vi-VN" sz="2000" b="1" dirty="0">
                <a:latin typeface="+mj-lt"/>
              </a:rPr>
              <a:t> </a:t>
            </a:r>
            <a:r>
              <a:rPr lang="vi-VN" sz="2000" b="1" dirty="0" err="1">
                <a:latin typeface="+mj-lt"/>
              </a:rPr>
              <a:t>thực</a:t>
            </a:r>
            <a:r>
              <a:rPr lang="vi-VN" sz="2000" b="1" dirty="0">
                <a:latin typeface="+mj-lt"/>
              </a:rPr>
              <a:t> </a:t>
            </a:r>
            <a:r>
              <a:rPr lang="vi-VN" sz="2000" b="1" dirty="0" err="1">
                <a:latin typeface="+mj-lt"/>
              </a:rPr>
              <a:t>vật</a:t>
            </a:r>
            <a:r>
              <a:rPr lang="vi-VN" sz="2000" b="1" dirty="0">
                <a:latin typeface="+mj-lt"/>
              </a:rPr>
              <a:t>.</a:t>
            </a:r>
            <a:endParaRPr lang="en-US" sz="2000" b="1" dirty="0">
              <a:latin typeface="+mj-lt"/>
            </a:endParaRP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xmlns="" id="{AFAC8408-415B-4E06-AB49-EE6E2EC93A13}"/>
              </a:ext>
            </a:extLst>
          </p:cNvPr>
          <p:cNvSpPr txBox="1"/>
          <p:nvPr/>
        </p:nvSpPr>
        <p:spPr>
          <a:xfrm>
            <a:off x="3651589" y="3126887"/>
            <a:ext cx="18357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000" b="1" dirty="0" err="1">
                <a:latin typeface="+mj-lt"/>
              </a:rPr>
              <a:t>Sử</a:t>
            </a:r>
            <a:r>
              <a:rPr lang="vi-VN" sz="2000" b="1" dirty="0">
                <a:latin typeface="+mj-lt"/>
              </a:rPr>
              <a:t> </a:t>
            </a:r>
            <a:r>
              <a:rPr lang="vi-VN" sz="2000" b="1" dirty="0" err="1">
                <a:latin typeface="+mj-lt"/>
              </a:rPr>
              <a:t>dụng</a:t>
            </a:r>
            <a:r>
              <a:rPr lang="vi-VN" sz="2000" b="1" dirty="0">
                <a:latin typeface="+mj-lt"/>
              </a:rPr>
              <a:t> </a:t>
            </a:r>
            <a:r>
              <a:rPr lang="vi-VN" sz="2000" b="1" dirty="0" err="1">
                <a:latin typeface="+mj-lt"/>
              </a:rPr>
              <a:t>một</a:t>
            </a:r>
            <a:r>
              <a:rPr lang="vi-VN" sz="2000" b="1" dirty="0">
                <a:latin typeface="+mj-lt"/>
              </a:rPr>
              <a:t> </a:t>
            </a:r>
            <a:r>
              <a:rPr lang="vi-VN" sz="2000" b="1" dirty="0" err="1">
                <a:latin typeface="+mj-lt"/>
              </a:rPr>
              <a:t>số</a:t>
            </a:r>
            <a:r>
              <a:rPr lang="vi-VN" sz="2000" b="1" dirty="0">
                <a:latin typeface="+mj-lt"/>
              </a:rPr>
              <a:t> </a:t>
            </a:r>
            <a:r>
              <a:rPr lang="vi-VN" sz="2000" b="1" dirty="0" err="1">
                <a:latin typeface="+mj-lt"/>
              </a:rPr>
              <a:t>loại</a:t>
            </a:r>
            <a:r>
              <a:rPr lang="vi-VN" sz="2000" b="1" dirty="0">
                <a:latin typeface="+mj-lt"/>
              </a:rPr>
              <a:t> </a:t>
            </a:r>
            <a:r>
              <a:rPr lang="vi-VN" sz="2000" b="1" dirty="0" err="1">
                <a:latin typeface="+mj-lt"/>
              </a:rPr>
              <a:t>ánh</a:t>
            </a:r>
            <a:r>
              <a:rPr lang="vi-VN" sz="2000" b="1" dirty="0">
                <a:latin typeface="+mj-lt"/>
              </a:rPr>
              <a:t> </a:t>
            </a:r>
            <a:r>
              <a:rPr lang="vi-VN" sz="2000" b="1" dirty="0" err="1">
                <a:latin typeface="+mj-lt"/>
              </a:rPr>
              <a:t>sáng</a:t>
            </a:r>
            <a:r>
              <a:rPr lang="vi-VN" sz="2000" b="1" dirty="0">
                <a:latin typeface="+mj-lt"/>
              </a:rPr>
              <a:t> </a:t>
            </a:r>
            <a:r>
              <a:rPr lang="vi-VN" sz="2000" b="1" dirty="0" err="1">
                <a:latin typeface="+mj-lt"/>
              </a:rPr>
              <a:t>để</a:t>
            </a:r>
            <a:r>
              <a:rPr lang="vi-VN" sz="2000" b="1" dirty="0">
                <a:latin typeface="+mj-lt"/>
              </a:rPr>
              <a:t> </a:t>
            </a:r>
            <a:r>
              <a:rPr lang="vi-VN" sz="2000" b="1" dirty="0" err="1">
                <a:latin typeface="+mj-lt"/>
              </a:rPr>
              <a:t>điều</a:t>
            </a:r>
            <a:r>
              <a:rPr lang="vi-VN" sz="2000" b="1" dirty="0">
                <a:latin typeface="+mj-lt"/>
              </a:rPr>
              <a:t> </a:t>
            </a:r>
            <a:r>
              <a:rPr lang="vi-VN" sz="2000" b="1" dirty="0" err="1">
                <a:latin typeface="+mj-lt"/>
              </a:rPr>
              <a:t>trị</a:t>
            </a:r>
            <a:r>
              <a:rPr lang="vi-VN" sz="2000" b="1" dirty="0">
                <a:latin typeface="+mj-lt"/>
              </a:rPr>
              <a:t> </a:t>
            </a:r>
            <a:r>
              <a:rPr lang="vi-VN" sz="2000" b="1" dirty="0" err="1">
                <a:latin typeface="+mj-lt"/>
              </a:rPr>
              <a:t>bệnh</a:t>
            </a:r>
            <a:r>
              <a:rPr lang="vi-VN" sz="2000" b="1" dirty="0">
                <a:latin typeface="+mj-lt"/>
              </a:rPr>
              <a:t> </a:t>
            </a:r>
            <a:r>
              <a:rPr lang="vi-VN" sz="2000" b="1" dirty="0" err="1">
                <a:latin typeface="+mj-lt"/>
              </a:rPr>
              <a:t>lí</a:t>
            </a:r>
            <a:endParaRPr lang="en-US" sz="2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43867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17"/>
          <a:stretch/>
        </p:blipFill>
        <p:spPr>
          <a:xfrm>
            <a:off x="0" y="26504"/>
            <a:ext cx="9144000" cy="6857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2453" y="1870550"/>
            <a:ext cx="789909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i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Khoa </a:t>
            </a:r>
            <a:r>
              <a:rPr lang="en-US" sz="3200" b="1" i="1" u="sng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endParaRPr lang="vi-VN" sz="3200" b="1" i="1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vi-VN" sz="32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32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ài</a:t>
            </a:r>
            <a:r>
              <a:rPr lang="vi-VN" sz="32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  <a:r>
              <a:rPr lang="en-US" sz="32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32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vi-VN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Ánh </a:t>
            </a:r>
            <a:r>
              <a:rPr lang="vi-VN" sz="3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endParaRPr lang="en-US" sz="24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87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55613" y="184532"/>
            <a:ext cx="8832774" cy="6488935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TextBox 4"/>
          <p:cNvSpPr txBox="1"/>
          <p:nvPr/>
        </p:nvSpPr>
        <p:spPr>
          <a:xfrm>
            <a:off x="2708702" y="672033"/>
            <a:ext cx="3930805" cy="623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50" b="1" dirty="0">
                <a:solidFill>
                  <a:srgbClr val="FF0000"/>
                </a:solidFill>
              </a:rPr>
              <a:t>MỤC TIÊU BÀI HỌC</a:t>
            </a:r>
          </a:p>
        </p:txBody>
      </p:sp>
      <p:sp>
        <p:nvSpPr>
          <p:cNvPr id="11" name="Rounded Rectangle 10"/>
          <p:cNvSpPr/>
          <p:nvPr/>
        </p:nvSpPr>
        <p:spPr bwMode="auto">
          <a:xfrm>
            <a:off x="981705" y="1628415"/>
            <a:ext cx="7798393" cy="873751"/>
          </a:xfrm>
          <a:prstGeom prst="roundRect">
            <a:avLst/>
          </a:prstGeom>
          <a:solidFill>
            <a:srgbClr val="0066CC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981706" y="2923603"/>
            <a:ext cx="7798393" cy="873751"/>
          </a:xfrm>
          <a:prstGeom prst="roundRect">
            <a:avLst/>
          </a:prstGeom>
          <a:solidFill>
            <a:srgbClr val="0066CC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13" name="Group 3"/>
          <p:cNvGrpSpPr>
            <a:grpSpLocks/>
          </p:cNvGrpSpPr>
          <p:nvPr/>
        </p:nvGrpSpPr>
        <p:grpSpPr bwMode="auto">
          <a:xfrm>
            <a:off x="324837" y="1622590"/>
            <a:ext cx="728663" cy="865073"/>
            <a:chOff x="1066800" y="1828800"/>
            <a:chExt cx="685800" cy="838200"/>
          </a:xfrm>
        </p:grpSpPr>
        <p:sp>
          <p:nvSpPr>
            <p:cNvPr id="14" name="Diamond 13"/>
            <p:cNvSpPr/>
            <p:nvPr/>
          </p:nvSpPr>
          <p:spPr bwMode="auto">
            <a:xfrm>
              <a:off x="1066800" y="1828800"/>
              <a:ext cx="685800" cy="838200"/>
            </a:xfrm>
            <a:prstGeom prst="diamond">
              <a:avLst/>
            </a:prstGeom>
            <a:solidFill>
              <a:srgbClr val="99CCFF"/>
            </a:solidFill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eaLnBrk="1" hangingPunct="1">
                <a:defRPr/>
              </a:pPr>
              <a:endParaRPr 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15" name="TextBox 2"/>
            <p:cNvSpPr txBox="1">
              <a:spLocks noChangeArrowheads="1"/>
            </p:cNvSpPr>
            <p:nvPr/>
          </p:nvSpPr>
          <p:spPr bwMode="auto">
            <a:xfrm>
              <a:off x="1257300" y="2143780"/>
              <a:ext cx="304800" cy="4025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aseline="30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aseline="30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aseline="30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aseline="30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aseline="30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30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30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30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30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315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16" name="Group 10"/>
          <p:cNvGrpSpPr>
            <a:grpSpLocks/>
          </p:cNvGrpSpPr>
          <p:nvPr/>
        </p:nvGrpSpPr>
        <p:grpSpPr bwMode="auto">
          <a:xfrm>
            <a:off x="322172" y="2912654"/>
            <a:ext cx="714377" cy="873751"/>
            <a:chOff x="1066800" y="1828800"/>
            <a:chExt cx="685800" cy="838200"/>
          </a:xfrm>
        </p:grpSpPr>
        <p:sp>
          <p:nvSpPr>
            <p:cNvPr id="17" name="Diamond 16"/>
            <p:cNvSpPr/>
            <p:nvPr/>
          </p:nvSpPr>
          <p:spPr bwMode="auto">
            <a:xfrm>
              <a:off x="1066800" y="1828800"/>
              <a:ext cx="685800" cy="838200"/>
            </a:xfrm>
            <a:prstGeom prst="diamond">
              <a:avLst/>
            </a:prstGeom>
            <a:solidFill>
              <a:srgbClr val="99CCFF"/>
            </a:solidFill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eaLnBrk="1" hangingPunct="1">
                <a:defRPr/>
              </a:pPr>
              <a:endParaRPr 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18" name="TextBox 12"/>
            <p:cNvSpPr txBox="1">
              <a:spLocks noChangeArrowheads="1"/>
            </p:cNvSpPr>
            <p:nvPr/>
          </p:nvSpPr>
          <p:spPr bwMode="auto">
            <a:xfrm>
              <a:off x="1257300" y="2143780"/>
              <a:ext cx="304800" cy="398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aseline="30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aseline="30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aseline="30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aseline="30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aseline="30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30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30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30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30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315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19" name="Rounded Rectangle 18"/>
          <p:cNvSpPr/>
          <p:nvPr/>
        </p:nvSpPr>
        <p:spPr bwMode="auto">
          <a:xfrm>
            <a:off x="1018809" y="4270189"/>
            <a:ext cx="7780577" cy="965221"/>
          </a:xfrm>
          <a:prstGeom prst="roundRect">
            <a:avLst/>
          </a:prstGeom>
          <a:solidFill>
            <a:srgbClr val="0066CC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20" name="Group 10"/>
          <p:cNvGrpSpPr>
            <a:grpSpLocks/>
          </p:cNvGrpSpPr>
          <p:nvPr/>
        </p:nvGrpSpPr>
        <p:grpSpPr bwMode="auto">
          <a:xfrm>
            <a:off x="322172" y="4342034"/>
            <a:ext cx="714377" cy="873751"/>
            <a:chOff x="1066800" y="1828800"/>
            <a:chExt cx="685800" cy="838200"/>
          </a:xfrm>
        </p:grpSpPr>
        <p:sp>
          <p:nvSpPr>
            <p:cNvPr id="21" name="Diamond 20"/>
            <p:cNvSpPr/>
            <p:nvPr/>
          </p:nvSpPr>
          <p:spPr bwMode="auto">
            <a:xfrm>
              <a:off x="1066800" y="1828800"/>
              <a:ext cx="685800" cy="838200"/>
            </a:xfrm>
            <a:prstGeom prst="diamond">
              <a:avLst/>
            </a:prstGeom>
            <a:solidFill>
              <a:srgbClr val="99CCFF"/>
            </a:solidFill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eaLnBrk="1" hangingPunct="1">
                <a:defRPr/>
              </a:pPr>
              <a:endParaRPr 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22" name="TextBox 12"/>
            <p:cNvSpPr txBox="1">
              <a:spLocks noChangeArrowheads="1"/>
            </p:cNvSpPr>
            <p:nvPr/>
          </p:nvSpPr>
          <p:spPr bwMode="auto">
            <a:xfrm>
              <a:off x="1257300" y="2143780"/>
              <a:ext cx="304800" cy="398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aseline="30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aseline="30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aseline="30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aseline="30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aseline="30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30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30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30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30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315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10516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47" t="7293" r="17711" b="43819"/>
          <a:stretch/>
        </p:blipFill>
        <p:spPr>
          <a:xfrm>
            <a:off x="77118" y="55602"/>
            <a:ext cx="9027716" cy="66541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0476" y="570478"/>
            <a:ext cx="76853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xmlns="" id="{94B67FAF-5992-4171-9B39-71AFE0FA60A7}"/>
              </a:ext>
            </a:extLst>
          </p:cNvPr>
          <p:cNvSpPr/>
          <p:nvPr/>
        </p:nvSpPr>
        <p:spPr>
          <a:xfrm>
            <a:off x="542236" y="1025458"/>
            <a:ext cx="8162264" cy="914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vi-VN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1, 2 (SGK – trang 90) </a:t>
            </a:r>
            <a:r>
              <a:rPr 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vi-VN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cho </a:t>
            </a:r>
            <a:r>
              <a:rPr 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vi-VN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vi-VN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vi-VN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vi-VN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vi-VN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vi-VN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vi-VN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vi-VN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vi-VN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vi-VN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vi-VN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chiếu</a:t>
            </a:r>
            <a:r>
              <a:rPr lang="vi-VN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vi-VN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4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9" name="Picture 16" descr="DSCF3170">
            <a:extLst>
              <a:ext uri="{FF2B5EF4-FFF2-40B4-BE49-F238E27FC236}">
                <a16:creationId xmlns:a16="http://schemas.microsoft.com/office/drawing/2014/main" xmlns="" id="{C063DBF5-93FB-4E5C-85CC-B5F3FD242C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86" r="49867"/>
          <a:stretch/>
        </p:blipFill>
        <p:spPr bwMode="auto">
          <a:xfrm>
            <a:off x="512493" y="2390529"/>
            <a:ext cx="3743741" cy="3991952"/>
          </a:xfrm>
          <a:prstGeom prst="rect">
            <a:avLst/>
          </a:prstGeom>
          <a:noFill/>
          <a:ln w="76200" cmpd="tri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6" descr="DSCF3170">
            <a:extLst>
              <a:ext uri="{FF2B5EF4-FFF2-40B4-BE49-F238E27FC236}">
                <a16:creationId xmlns:a16="http://schemas.microsoft.com/office/drawing/2014/main" xmlns="" id="{6636A7D3-2056-46D6-9A52-8E499D91AC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67" t="7484"/>
          <a:stretch/>
        </p:blipFill>
        <p:spPr bwMode="auto">
          <a:xfrm>
            <a:off x="5028998" y="2390529"/>
            <a:ext cx="3743742" cy="3991952"/>
          </a:xfrm>
          <a:prstGeom prst="rect">
            <a:avLst/>
          </a:prstGeom>
          <a:noFill/>
          <a:ln w="76200" cmpd="tri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9403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 descr="DSCF3170">
            <a:extLst>
              <a:ext uri="{FF2B5EF4-FFF2-40B4-BE49-F238E27FC236}">
                <a16:creationId xmlns:a16="http://schemas.microsoft.com/office/drawing/2014/main" xmlns="" id="{26891388-65B8-4B43-AF0A-43063DDB42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86" r="49867"/>
          <a:stretch/>
        </p:blipFill>
        <p:spPr bwMode="auto">
          <a:xfrm>
            <a:off x="875522" y="246767"/>
            <a:ext cx="2636306" cy="2811094"/>
          </a:xfrm>
          <a:prstGeom prst="rect">
            <a:avLst/>
          </a:prstGeom>
          <a:noFill/>
          <a:ln w="76200" cmpd="tri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6" descr="DSCF3170">
            <a:extLst>
              <a:ext uri="{FF2B5EF4-FFF2-40B4-BE49-F238E27FC236}">
                <a16:creationId xmlns:a16="http://schemas.microsoft.com/office/drawing/2014/main" xmlns="" id="{B0126686-B5C8-477B-8EF0-6B095F4003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67" t="7484"/>
          <a:stretch/>
        </p:blipFill>
        <p:spPr bwMode="auto">
          <a:xfrm>
            <a:off x="875521" y="3800139"/>
            <a:ext cx="2636307" cy="2811094"/>
          </a:xfrm>
          <a:prstGeom prst="rect">
            <a:avLst/>
          </a:prstGeom>
          <a:noFill/>
          <a:ln w="76200" cmpd="tri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Đường kết nối Mũi tên Thẳng 6">
            <a:extLst>
              <a:ext uri="{FF2B5EF4-FFF2-40B4-BE49-F238E27FC236}">
                <a16:creationId xmlns:a16="http://schemas.microsoft.com/office/drawing/2014/main" xmlns="" id="{58FAFF15-A7A1-4EC1-BD1C-8E362828A296}"/>
              </a:ext>
            </a:extLst>
          </p:cNvPr>
          <p:cNvCxnSpPr/>
          <p:nvPr/>
        </p:nvCxnSpPr>
        <p:spPr>
          <a:xfrm>
            <a:off x="3949148" y="1652314"/>
            <a:ext cx="622852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Đường kết nối Mũi tên Thẳng 7">
            <a:extLst>
              <a:ext uri="{FF2B5EF4-FFF2-40B4-BE49-F238E27FC236}">
                <a16:creationId xmlns:a16="http://schemas.microsoft.com/office/drawing/2014/main" xmlns="" id="{879E5A75-7776-4E37-B4F4-57E7DE90BAC1}"/>
              </a:ext>
            </a:extLst>
          </p:cNvPr>
          <p:cNvCxnSpPr/>
          <p:nvPr/>
        </p:nvCxnSpPr>
        <p:spPr>
          <a:xfrm>
            <a:off x="3962400" y="5327374"/>
            <a:ext cx="622852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16">
            <a:extLst>
              <a:ext uri="{FF2B5EF4-FFF2-40B4-BE49-F238E27FC236}">
                <a16:creationId xmlns:a16="http://schemas.microsoft.com/office/drawing/2014/main" xmlns="" id="{47B88F17-7807-4F2A-B0B2-0D17AB6DB5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7774" y="144477"/>
            <a:ext cx="4240696" cy="2913384"/>
          </a:xfrm>
          <a:prstGeom prst="rect">
            <a:avLst/>
          </a:prstGeom>
          <a:solidFill>
            <a:schemeClr val="bg1"/>
          </a:solidFill>
          <a:ln w="76200" cmpd="tri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vi-VN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ình</a:t>
            </a:r>
            <a:r>
              <a:rPr lang="vi-V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1: Ban </a:t>
            </a:r>
            <a:r>
              <a:rPr lang="vi-V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vi-V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…………………………….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…………………………….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16">
            <a:extLst>
              <a:ext uri="{FF2B5EF4-FFF2-40B4-BE49-F238E27FC236}">
                <a16:creationId xmlns:a16="http://schemas.microsoft.com/office/drawing/2014/main" xmlns="" id="{70358ADA-3438-4B19-87AB-C80F6C457A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7774" y="3509299"/>
            <a:ext cx="4240696" cy="3153079"/>
          </a:xfrm>
          <a:prstGeom prst="rect">
            <a:avLst/>
          </a:prstGeom>
          <a:solidFill>
            <a:schemeClr val="bg1"/>
          </a:solidFill>
          <a:ln w="76200" cmpd="tri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vi-VN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ình</a:t>
            </a:r>
            <a:r>
              <a:rPr lang="vi-V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Ban </a:t>
            </a:r>
            <a:r>
              <a:rPr lang="vi-V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…………………………….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xmlns="" id="{BEC6C724-F6B5-4E7C-B961-4C0BB073FDAD}"/>
              </a:ext>
            </a:extLst>
          </p:cNvPr>
          <p:cNvSpPr txBox="1"/>
          <p:nvPr/>
        </p:nvSpPr>
        <p:spPr>
          <a:xfrm>
            <a:off x="8322365" y="47707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xmlns="" id="{C58AA465-BF9A-4F8B-8549-B695C19955FE}"/>
              </a:ext>
            </a:extLst>
          </p:cNvPr>
          <p:cNvSpPr txBox="1"/>
          <p:nvPr/>
        </p:nvSpPr>
        <p:spPr>
          <a:xfrm>
            <a:off x="4114800" y="27432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xmlns="" id="{D46146EF-F465-49E8-9CBF-CD6316B62A8F}"/>
              </a:ext>
            </a:extLst>
          </p:cNvPr>
          <p:cNvSpPr txBox="1"/>
          <p:nvPr/>
        </p:nvSpPr>
        <p:spPr>
          <a:xfrm>
            <a:off x="6629400" y="59012"/>
            <a:ext cx="1080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xmlns="" id="{531260BD-0867-4B9C-B83B-D14AC5B51403}"/>
              </a:ext>
            </a:extLst>
          </p:cNvPr>
          <p:cNvSpPr txBox="1"/>
          <p:nvPr/>
        </p:nvSpPr>
        <p:spPr>
          <a:xfrm>
            <a:off x="4761671" y="962637"/>
            <a:ext cx="17410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xmlns="" id="{0F92C283-CA87-440C-A0D7-277D37E4CA35}"/>
              </a:ext>
            </a:extLst>
          </p:cNvPr>
          <p:cNvSpPr txBox="1"/>
          <p:nvPr/>
        </p:nvSpPr>
        <p:spPr>
          <a:xfrm>
            <a:off x="4761671" y="1937295"/>
            <a:ext cx="38986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ghế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gương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…</a:t>
            </a:r>
          </a:p>
          <a:p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xmlns="" id="{58722A27-5FB0-4F23-8914-4D63A89DF7B7}"/>
              </a:ext>
            </a:extLst>
          </p:cNvPr>
          <p:cNvSpPr txBox="1"/>
          <p:nvPr/>
        </p:nvSpPr>
        <p:spPr>
          <a:xfrm>
            <a:off x="6629400" y="3459067"/>
            <a:ext cx="1080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xmlns="" id="{EE62DBA5-8240-42C9-96D3-91CD6E2838F7}"/>
              </a:ext>
            </a:extLst>
          </p:cNvPr>
          <p:cNvSpPr txBox="1"/>
          <p:nvPr/>
        </p:nvSpPr>
        <p:spPr>
          <a:xfrm>
            <a:off x="4717774" y="4320259"/>
            <a:ext cx="42406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qua).</a:t>
            </a:r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xmlns="" id="{49EBBE71-A715-472D-B634-5DFB98DB6F2F}"/>
              </a:ext>
            </a:extLst>
          </p:cNvPr>
          <p:cNvSpPr txBox="1"/>
          <p:nvPr/>
        </p:nvSpPr>
        <p:spPr>
          <a:xfrm>
            <a:off x="4774922" y="5656584"/>
            <a:ext cx="44957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gương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ghế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…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Char char="-"/>
            </a:pP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6813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>
            <a:extLst>
              <a:ext uri="{FF2B5EF4-FFF2-40B4-BE49-F238E27FC236}">
                <a16:creationId xmlns:a16="http://schemas.microsoft.com/office/drawing/2014/main" xmlns="" id="{0CD949AE-F503-4695-805A-6B3FA218B93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47" t="7293" r="17711" b="43819"/>
          <a:stretch/>
        </p:blipFill>
        <p:spPr>
          <a:xfrm>
            <a:off x="110169" y="121186"/>
            <a:ext cx="8912646" cy="6510968"/>
          </a:xfrm>
          <a:prstGeom prst="rect">
            <a:avLst/>
          </a:prstGeom>
        </p:spPr>
      </p:pic>
      <p:sp>
        <p:nvSpPr>
          <p:cNvPr id="11275" name="Text Box 22">
            <a:extLst>
              <a:ext uri="{FF2B5EF4-FFF2-40B4-BE49-F238E27FC236}">
                <a16:creationId xmlns:a16="http://schemas.microsoft.com/office/drawing/2014/main" xmlns="" id="{BB83F08D-C843-4723-B0F3-0361EB3C5F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954" y="678657"/>
            <a:ext cx="846568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Hình chữ nhật 2">
            <a:extLst>
              <a:ext uri="{FF2B5EF4-FFF2-40B4-BE49-F238E27FC236}">
                <a16:creationId xmlns:a16="http://schemas.microsoft.com/office/drawing/2014/main" xmlns="" id="{A921F618-2A7C-4C63-AE49-1FD2EF5FF9A5}"/>
              </a:ext>
            </a:extLst>
          </p:cNvPr>
          <p:cNvSpPr/>
          <p:nvPr/>
        </p:nvSpPr>
        <p:spPr>
          <a:xfrm>
            <a:off x="459954" y="1393247"/>
            <a:ext cx="825090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US" alt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alt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alt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alt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en-US" alt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alt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cối</a:t>
            </a:r>
            <a:r>
              <a:rPr lang="en-US" alt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đạc</a:t>
            </a:r>
            <a:r>
              <a:rPr lang="en-US" alt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… </a:t>
            </a:r>
            <a:r>
              <a:rPr lang="en-US" alt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alt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alt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alt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alt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xmlns="" id="{0F25C906-522C-4568-8C47-6CAEDC8233FC}"/>
              </a:ext>
            </a:extLst>
          </p:cNvPr>
          <p:cNvSpPr/>
          <p:nvPr/>
        </p:nvSpPr>
        <p:spPr>
          <a:xfrm>
            <a:off x="1451809" y="4238306"/>
            <a:ext cx="6906127" cy="138499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Mọi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vật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mà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chúng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ta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nhìn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thấy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ban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đêm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do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đèn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chiếu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sáng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hoặc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do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ánh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sáng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phản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chiếu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Mặt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trăng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chiếu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sáng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.</a:t>
            </a:r>
            <a:endParaRPr lang="en-US" sz="2800" b="1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43272"/>
    </mc:Choice>
    <mc:Fallback xmlns="">
      <p:transition advTm="43272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86295E7F-EA66-480B-B001-C8BE7CD619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240030" y="4892040"/>
            <a:ext cx="8661654" cy="1645920"/>
          </a:xfrm>
          <a:prstGeom prst="rect">
            <a:avLst/>
          </a:prstGeom>
          <a:solidFill>
            <a:srgbClr val="262626"/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6412F386-3724-4840-A0F6-F534225ED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4062" y="5082706"/>
            <a:ext cx="5613590" cy="126458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vồng</a:t>
            </a:r>
            <a:r>
              <a:rPr lang="en-US" sz="2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tán</a:t>
            </a:r>
            <a:r>
              <a:rPr lang="en-US" sz="2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sz="2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xạ</a:t>
            </a:r>
            <a:r>
              <a:rPr lang="en-US" sz="2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xạ</a:t>
            </a:r>
            <a:r>
              <a:rPr lang="en-US" sz="2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giọt</a:t>
            </a:r>
            <a:r>
              <a:rPr lang="en-US" sz="2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vi-VN" sz="2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hỗ dành sẵn cho Nội dung 4" descr="Ảnh có chứa cầu vồng, thiên nhiên, nước, núi&#10;&#10;Mô tả được tạo tự động">
            <a:extLst>
              <a:ext uri="{FF2B5EF4-FFF2-40B4-BE49-F238E27FC236}">
                <a16:creationId xmlns:a16="http://schemas.microsoft.com/office/drawing/2014/main" xmlns="" id="{F2838A5C-4AE7-42B4-979D-BB1252307E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2" r="-1" b="-1"/>
          <a:stretch/>
        </p:blipFill>
        <p:spPr>
          <a:xfrm>
            <a:off x="240030" y="320040"/>
            <a:ext cx="8661654" cy="4462272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E126E481-B945-4179-BD79-05E96E9B29E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839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BC286E8-E9F8-4AED-8B75-6A160E5919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5877" y="1314819"/>
            <a:ext cx="3741898" cy="3987812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196021" y="37186"/>
            <a:ext cx="4672364" cy="1508665"/>
            <a:chOff x="3191457" y="529191"/>
            <a:chExt cx="4993485" cy="1725216"/>
          </a:xfrm>
        </p:grpSpPr>
        <p:grpSp>
          <p:nvGrpSpPr>
            <p:cNvPr id="10" name="Group 9"/>
            <p:cNvGrpSpPr/>
            <p:nvPr/>
          </p:nvGrpSpPr>
          <p:grpSpPr>
            <a:xfrm>
              <a:off x="3191457" y="529191"/>
              <a:ext cx="4993485" cy="1725216"/>
              <a:chOff x="4424007" y="422641"/>
              <a:chExt cx="6657980" cy="2300288"/>
            </a:xfrm>
          </p:grpSpPr>
          <p:sp>
            <p:nvSpPr>
              <p:cNvPr id="5" name="Thought Bubble: Cloud 21">
                <a:extLst>
                  <a:ext uri="{FF2B5EF4-FFF2-40B4-BE49-F238E27FC236}">
                    <a16:creationId xmlns:a16="http://schemas.microsoft.com/office/drawing/2014/main" xmlns="" id="{C2844F0D-FF9C-455E-9B38-EE9943B709EF}"/>
                  </a:ext>
                </a:extLst>
              </p:cNvPr>
              <p:cNvSpPr/>
              <p:nvPr/>
            </p:nvSpPr>
            <p:spPr>
              <a:xfrm>
                <a:off x="4424007" y="422641"/>
                <a:ext cx="6657980" cy="2300288"/>
              </a:xfrm>
              <a:prstGeom prst="cloudCallout">
                <a:avLst>
                  <a:gd name="adj1" fmla="val -77673"/>
                  <a:gd name="adj2" fmla="val 38645"/>
                </a:avLst>
              </a:prstGeom>
              <a:solidFill>
                <a:srgbClr val="077F07"/>
              </a:solidFill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>
                  <a:defRPr/>
                </a:pP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Nhờ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đâu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thể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nhìn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thấy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vật</a:t>
                </a:r>
                <a:r>
                  <a:rPr lang="vi-VN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r>
                  <a:rPr lang="en-US" sz="2800" dirty="0"/>
                  <a:t> </a:t>
                </a:r>
                <a:endParaRPr lang="en-US" sz="3600" b="1" dirty="0">
                  <a:solidFill>
                    <a:prstClr val="white"/>
                  </a:solidFill>
                  <a:latin typeface="+mj-lt"/>
                  <a:cs typeface="Arial" panose="020B0604020202020204" pitchFamily="34" charset="0"/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7629848" y="972620"/>
                <a:ext cx="246308" cy="6771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defTabSz="514350">
                  <a:defRPr/>
                </a:pPr>
                <a:endParaRPr lang="en-US" sz="27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" name="TextBox 1"/>
            <p:cNvSpPr txBox="1"/>
            <p:nvPr/>
          </p:nvSpPr>
          <p:spPr>
            <a:xfrm>
              <a:off x="4067446" y="941676"/>
              <a:ext cx="3426246" cy="527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Group 2">
            <a:extLst>
              <a:ext uri="{FF2B5EF4-FFF2-40B4-BE49-F238E27FC236}">
                <a16:creationId xmlns:a16="http://schemas.microsoft.com/office/drawing/2014/main" xmlns="" id="{76C4A138-B0B4-469E-9B89-E9161347B404}"/>
              </a:ext>
            </a:extLst>
          </p:cNvPr>
          <p:cNvGrpSpPr/>
          <p:nvPr/>
        </p:nvGrpSpPr>
        <p:grpSpPr>
          <a:xfrm>
            <a:off x="3403252" y="0"/>
            <a:ext cx="4672364" cy="2200688"/>
            <a:chOff x="3191457" y="529191"/>
            <a:chExt cx="4993485" cy="2516571"/>
          </a:xfrm>
        </p:grpSpPr>
        <p:grpSp>
          <p:nvGrpSpPr>
            <p:cNvPr id="13" name="Group 9">
              <a:extLst>
                <a:ext uri="{FF2B5EF4-FFF2-40B4-BE49-F238E27FC236}">
                  <a16:creationId xmlns:a16="http://schemas.microsoft.com/office/drawing/2014/main" xmlns="" id="{876D7A0A-BD09-4ABF-9EE4-8D2F50B35049}"/>
                </a:ext>
              </a:extLst>
            </p:cNvPr>
            <p:cNvGrpSpPr/>
            <p:nvPr/>
          </p:nvGrpSpPr>
          <p:grpSpPr>
            <a:xfrm>
              <a:off x="3191457" y="529191"/>
              <a:ext cx="4993485" cy="2516571"/>
              <a:chOff x="4424007" y="422641"/>
              <a:chExt cx="6657980" cy="3355428"/>
            </a:xfrm>
          </p:grpSpPr>
          <p:sp>
            <p:nvSpPr>
              <p:cNvPr id="15" name="Thought Bubble: Cloud 21">
                <a:extLst>
                  <a:ext uri="{FF2B5EF4-FFF2-40B4-BE49-F238E27FC236}">
                    <a16:creationId xmlns:a16="http://schemas.microsoft.com/office/drawing/2014/main" xmlns="" id="{87AC457D-6D69-485C-854D-FB8213161619}"/>
                  </a:ext>
                </a:extLst>
              </p:cNvPr>
              <p:cNvSpPr/>
              <p:nvPr/>
            </p:nvSpPr>
            <p:spPr>
              <a:xfrm>
                <a:off x="4424007" y="422641"/>
                <a:ext cx="6657980" cy="3355428"/>
              </a:xfrm>
              <a:prstGeom prst="cloudCallout">
                <a:avLst>
                  <a:gd name="adj1" fmla="val -77673"/>
                  <a:gd name="adj2" fmla="val 38645"/>
                </a:avLst>
              </a:prstGeom>
              <a:solidFill>
                <a:srgbClr val="077F07"/>
              </a:solidFill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>
                  <a:defRPr/>
                </a:pP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theo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em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ánh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sáng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truyền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theo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hay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cong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?</a:t>
                </a:r>
                <a:endParaRPr lang="en-US" sz="44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Rectangle 8">
                <a:extLst>
                  <a:ext uri="{FF2B5EF4-FFF2-40B4-BE49-F238E27FC236}">
                    <a16:creationId xmlns:a16="http://schemas.microsoft.com/office/drawing/2014/main" xmlns="" id="{51BF6794-3E7B-4696-BCAD-1999F16A46AF}"/>
                  </a:ext>
                </a:extLst>
              </p:cNvPr>
              <p:cNvSpPr/>
              <p:nvPr/>
            </p:nvSpPr>
            <p:spPr>
              <a:xfrm>
                <a:off x="7629848" y="972620"/>
                <a:ext cx="246308" cy="6771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defTabSz="514350">
                  <a:defRPr/>
                </a:pPr>
                <a:endParaRPr lang="en-US" sz="27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4" name="TextBox 1">
              <a:extLst>
                <a:ext uri="{FF2B5EF4-FFF2-40B4-BE49-F238E27FC236}">
                  <a16:creationId xmlns:a16="http://schemas.microsoft.com/office/drawing/2014/main" xmlns="" id="{52C81671-0E3A-4AE0-AE73-0B66065528BF}"/>
                </a:ext>
              </a:extLst>
            </p:cNvPr>
            <p:cNvSpPr txBox="1"/>
            <p:nvPr/>
          </p:nvSpPr>
          <p:spPr>
            <a:xfrm>
              <a:off x="4067446" y="941676"/>
              <a:ext cx="3426246" cy="527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6374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8|11.4|4.7|3.4|3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8|11.4|4.7|3.4|3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8|11.4|4.7|3.4|3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8|11.4|4.7|3.4|3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8|11.4|4.7|3.4|3.9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1452</TotalTime>
  <Words>851</Words>
  <Application>Microsoft Office PowerPoint</Application>
  <PresentationFormat>On-screen Show (4:3)</PresentationFormat>
  <Paragraphs>79</Paragraphs>
  <Slides>21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Cầu vồng là hiện tượng tán sắc của các ánh sáng Mặt trời khi khúc xạ và phản xạ với những giọt nước mưa.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Thí nghiệm</vt:lpstr>
      <vt:lpstr>Kết luận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Một số ứng dụng của Ánh sáng và Bóng tối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THU</dc:creator>
  <cp:lastModifiedBy>Windows User</cp:lastModifiedBy>
  <cp:revision>10</cp:revision>
  <dcterms:created xsi:type="dcterms:W3CDTF">2020-04-17T09:27:02Z</dcterms:created>
  <dcterms:modified xsi:type="dcterms:W3CDTF">2021-03-02T07:36:26Z</dcterms:modified>
</cp:coreProperties>
</file>