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94" r:id="rId2"/>
    <p:sldId id="295" r:id="rId3"/>
    <p:sldId id="267" r:id="rId4"/>
    <p:sldId id="270" r:id="rId5"/>
    <p:sldId id="272" r:id="rId6"/>
    <p:sldId id="273" r:id="rId7"/>
    <p:sldId id="276" r:id="rId8"/>
    <p:sldId id="277" r:id="rId9"/>
    <p:sldId id="278" r:id="rId10"/>
    <p:sldId id="279" r:id="rId11"/>
    <p:sldId id="280" r:id="rId12"/>
    <p:sldId id="281" r:id="rId13"/>
    <p:sldId id="282" r:id="rId14"/>
    <p:sldId id="283" r:id="rId15"/>
    <p:sldId id="284" r:id="rId16"/>
    <p:sldId id="285" r:id="rId17"/>
    <p:sldId id="293" r:id="rId18"/>
    <p:sldId id="288" r:id="rId19"/>
    <p:sldId id="28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9966"/>
    <a:srgbClr val="000066"/>
    <a:srgbClr val="FF9900"/>
    <a:srgbClr val="000099"/>
    <a:srgbClr val="006600"/>
    <a:srgbClr val="D6009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p:scale>
          <a:sx n="76" d="100"/>
          <a:sy n="76" d="100"/>
        </p:scale>
        <p:origin x="-1224"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t>2/19/2021</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t>‹#›</a:t>
            </a:fld>
            <a:endParaRPr lang="en-US"/>
          </a:p>
        </p:txBody>
      </p:sp>
    </p:spTree>
    <p:extLst>
      <p:ext uri="{BB962C8B-B14F-4D97-AF65-F5344CB8AC3E}">
        <p14:creationId xmlns:p14="http://schemas.microsoft.com/office/powerpoint/2010/main" val="427358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xhere.com/en/photo/1447401"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 xmlns:a1611="http://schemas.microsoft.com/office/drawing/2016/11/main" r:id="rId14"/>
              </a:ext>
            </a:extLst>
          </a:blip>
          <a:srcRect/>
          <a:stretch>
            <a:fillRect l="-6000" r="-6000"/>
          </a:stretch>
        </a:blip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wmf"/><Relationship Id="rId4" Type="http://schemas.openxmlformats.org/officeDocument/2006/relationships/image" Target="../media/image6.jpeg"/><Relationship Id="rId9" Type="http://schemas.openxmlformats.org/officeDocument/2006/relationships/image" Target="../media/image11.gif"/></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ook2">
            <a:extLst>
              <a:ext uri="{FF2B5EF4-FFF2-40B4-BE49-F238E27FC236}">
                <a16:creationId xmlns="" xmlns:a16="http://schemas.microsoft.com/office/drawing/2014/main" id="{8869438D-6729-4B2E-B428-2C1E42EDEC61}"/>
              </a:ext>
            </a:extLst>
          </p:cNvPr>
          <p:cNvPicPr>
            <a:picLocks noChangeAspect="1" noChangeArrowheads="1" noCrop="1"/>
          </p:cNvPicPr>
          <p:nvPr/>
        </p:nvPicPr>
        <p:blipFill>
          <a:blip r:embed="rId2"/>
          <a:srcRect/>
          <a:stretch>
            <a:fillRect/>
          </a:stretch>
        </p:blipFill>
        <p:spPr bwMode="auto">
          <a:xfrm>
            <a:off x="4343400" y="3276600"/>
            <a:ext cx="3854328" cy="1754326"/>
          </a:xfrm>
          <a:prstGeom prst="rect">
            <a:avLst/>
          </a:prstGeom>
          <a:noFill/>
          <a:ln w="9525">
            <a:noFill/>
            <a:miter lim="800000"/>
            <a:headEnd/>
            <a:tailEnd/>
          </a:ln>
        </p:spPr>
      </p:pic>
    </p:spTree>
    <p:extLst>
      <p:ext uri="{BB962C8B-B14F-4D97-AF65-F5344CB8AC3E}">
        <p14:creationId xmlns:p14="http://schemas.microsoft.com/office/powerpoint/2010/main" val="630657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a:solidFill>
                  <a:srgbClr val="006600"/>
                </a:solidFill>
                <a:latin typeface="Times New Roman" pitchFamily="18" charset="0"/>
              </a:rPr>
              <a:t>Những điều cần lưu ý:</a:t>
            </a:r>
          </a:p>
          <a:p>
            <a:r>
              <a:rPr lang="en-US" sz="3200">
                <a:solidFill>
                  <a:srgbClr val="006600"/>
                </a:solidFill>
                <a:latin typeface="Times New Roman" pitchFamily="18" charset="0"/>
              </a:rPr>
              <a:t>+ Khâu từ phải sang trái (nếu thuận tay phải), khâu từ trái sang phải (nếu thuận tay trái).</a:t>
            </a:r>
          </a:p>
          <a:p>
            <a:r>
              <a:rPr lang="en-US" sz="3200">
                <a:solidFill>
                  <a:srgbClr val="006600"/>
                </a:solidFill>
                <a:latin typeface="Times New Roman" pitchFamily="18" charset="0"/>
              </a:rPr>
              <a:t>+ Khi khâu đưa phần vải có đường dấu lên, và lên xuống nhịp nhàng với sự lên xuống nhịp nhàng của kim.</a:t>
            </a:r>
          </a:p>
          <a:p>
            <a:r>
              <a:rPr lang="en-US" sz="3200">
                <a:solidFill>
                  <a:srgbClr val="006600"/>
                </a:solidFill>
                <a:latin typeface="Times New Roman" pitchFamily="18" charset="0"/>
              </a:rPr>
              <a:t>+ Dùng kéo cắt chỉ sau khi khâu.</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ctrTitle"/>
          </p:nvPr>
        </p:nvSpPr>
        <p:spPr>
          <a:xfrm>
            <a:off x="685800" y="381000"/>
            <a:ext cx="8077200" cy="609600"/>
          </a:xfrm>
          <a:noFill/>
        </p:spPr>
        <p:txBody>
          <a:bodyPr>
            <a:normAutofit fontScale="90000"/>
          </a:bodyPr>
          <a:lstStyle/>
          <a:p>
            <a:pPr algn="just" eaLnBrk="1" hangingPunct="1"/>
            <a:r>
              <a:rPr lang="en-US" sz="3600" dirty="0" err="1">
                <a:effectLst/>
                <a:latin typeface="Times New Roman" pitchFamily="18" charset="0"/>
              </a:rPr>
              <a:t>Hoạt</a:t>
            </a:r>
            <a:r>
              <a:rPr lang="en-US" sz="3600" dirty="0">
                <a:effectLst/>
                <a:latin typeface="Times New Roman" pitchFamily="18" charset="0"/>
              </a:rPr>
              <a:t> </a:t>
            </a:r>
            <a:r>
              <a:rPr lang="en-US" sz="3600" dirty="0" err="1">
                <a:effectLst/>
                <a:latin typeface="Times New Roman" pitchFamily="18" charset="0"/>
              </a:rPr>
              <a:t>động</a:t>
            </a:r>
            <a:r>
              <a:rPr lang="en-US" sz="3600" dirty="0">
                <a:effectLst/>
                <a:latin typeface="Times New Roman" pitchFamily="18" charset="0"/>
              </a:rPr>
              <a:t> 3: </a:t>
            </a:r>
            <a:r>
              <a:rPr lang="en-US" sz="3600" b="0" dirty="0" err="1">
                <a:effectLst/>
                <a:latin typeface="Times New Roman" pitchFamily="18" charset="0"/>
              </a:rPr>
              <a:t>Học</a:t>
            </a:r>
            <a:r>
              <a:rPr lang="en-US" sz="3600" b="0" dirty="0">
                <a:effectLst/>
                <a:latin typeface="Times New Roman" pitchFamily="18" charset="0"/>
              </a:rPr>
              <a:t> </a:t>
            </a:r>
            <a:r>
              <a:rPr lang="en-US" sz="3600" b="0" dirty="0" err="1">
                <a:effectLst/>
                <a:latin typeface="Times New Roman" pitchFamily="18" charset="0"/>
              </a:rPr>
              <a:t>sinh</a:t>
            </a:r>
            <a:r>
              <a:rPr lang="en-US" sz="3600" b="0" dirty="0">
                <a:effectLst/>
                <a:latin typeface="Times New Roman" pitchFamily="18" charset="0"/>
              </a:rPr>
              <a:t> </a:t>
            </a:r>
            <a:r>
              <a:rPr lang="en-US" sz="3600" b="0" dirty="0" err="1">
                <a:effectLst/>
                <a:latin typeface="Times New Roman" pitchFamily="18" charset="0"/>
              </a:rPr>
              <a:t>thực</a:t>
            </a:r>
            <a:r>
              <a:rPr lang="en-US" sz="3600" b="0" dirty="0">
                <a:effectLst/>
                <a:latin typeface="Times New Roman" pitchFamily="18" charset="0"/>
              </a:rPr>
              <a:t> </a:t>
            </a:r>
            <a:r>
              <a:rPr lang="en-US" sz="3600" b="0" dirty="0" err="1">
                <a:effectLst/>
                <a:latin typeface="Times New Roman" pitchFamily="18" charset="0"/>
              </a:rPr>
              <a:t>hành</a:t>
            </a:r>
            <a:r>
              <a:rPr lang="en-US" sz="3600" b="0" dirty="0">
                <a:effectLst/>
                <a:latin typeface="Times New Roman" pitchFamily="18" charset="0"/>
              </a:rPr>
              <a:t>.</a:t>
            </a:r>
          </a:p>
        </p:txBody>
      </p:sp>
      <p:sp>
        <p:nvSpPr>
          <p:cNvPr id="75794" name="AutoShape 18"/>
          <p:cNvSpPr>
            <a:spLocks noChangeArrowheads="1"/>
          </p:cNvSpPr>
          <p:nvPr/>
        </p:nvSpPr>
        <p:spPr bwMode="auto">
          <a:xfrm>
            <a:off x="1295400" y="1524000"/>
            <a:ext cx="7162800" cy="2819400"/>
          </a:xfrm>
          <a:prstGeom prst="cloudCallout">
            <a:avLst>
              <a:gd name="adj1" fmla="val -38653"/>
              <a:gd name="adj2" fmla="val 60921"/>
            </a:avLst>
          </a:prstGeom>
          <a:solidFill>
            <a:srgbClr val="FFFF00"/>
          </a:solidFill>
          <a:ln w="9525">
            <a:solidFill>
              <a:srgbClr val="000099"/>
            </a:solidFill>
            <a:round/>
            <a:headEnd/>
            <a:tailEnd/>
          </a:ln>
        </p:spPr>
        <p:txBody>
          <a:bodyPr/>
          <a:lstStyle/>
          <a:p>
            <a:pPr algn="ctr"/>
            <a:r>
              <a:rPr lang="en-US" sz="3600">
                <a:solidFill>
                  <a:srgbClr val="000099"/>
                </a:solidFill>
                <a:latin typeface="Times New Roman" pitchFamily="18" charset="0"/>
              </a:rPr>
              <a:t>Để khâu thường ta thực hiện bao nhiêu bước? Đó là những bước nào?</a:t>
            </a:r>
            <a:r>
              <a:rPr lang="en-US" sz="3200">
                <a:solidFill>
                  <a:srgbClr val="000099"/>
                </a:solidFill>
                <a:latin typeface="Times New Roman" pitchFamily="18" charset="0"/>
              </a:rPr>
              <a:t> </a:t>
            </a:r>
          </a:p>
        </p:txBody>
      </p:sp>
      <p:sp>
        <p:nvSpPr>
          <p:cNvPr id="75797" name="AutoShape 21"/>
          <p:cNvSpPr>
            <a:spLocks noChangeArrowheads="1"/>
          </p:cNvSpPr>
          <p:nvPr/>
        </p:nvSpPr>
        <p:spPr bwMode="auto">
          <a:xfrm>
            <a:off x="685800" y="2057400"/>
            <a:ext cx="8001000" cy="2895600"/>
          </a:xfrm>
          <a:prstGeom prst="wedgeRoundRectCallout">
            <a:avLst>
              <a:gd name="adj1" fmla="val 11130"/>
              <a:gd name="adj2" fmla="val -16065"/>
              <a:gd name="adj3" fmla="val 16667"/>
            </a:avLst>
          </a:prstGeom>
          <a:solidFill>
            <a:srgbClr val="FFFF00"/>
          </a:solidFill>
          <a:ln w="9525">
            <a:solidFill>
              <a:srgbClr val="000099"/>
            </a:solidFill>
            <a:miter lim="800000"/>
            <a:headEnd/>
            <a:tailEnd/>
          </a:ln>
        </p:spPr>
        <p:txBody>
          <a:bodyPr/>
          <a:lstStyle/>
          <a:p>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Để</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thường</a:t>
            </a:r>
            <a:r>
              <a:rPr lang="en-US" sz="3600" dirty="0">
                <a:solidFill>
                  <a:srgbClr val="000099"/>
                </a:solidFill>
                <a:latin typeface="Times New Roman" pitchFamily="18" charset="0"/>
              </a:rPr>
              <a:t> ta </a:t>
            </a:r>
            <a:r>
              <a:rPr lang="en-US" sz="3600" dirty="0" err="1">
                <a:solidFill>
                  <a:srgbClr val="000099"/>
                </a:solidFill>
                <a:latin typeface="Times New Roman" pitchFamily="18" charset="0"/>
              </a:rPr>
              <a:t>thực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hiện</a:t>
            </a:r>
            <a:r>
              <a:rPr lang="en-US" sz="3600" dirty="0">
                <a:solidFill>
                  <a:srgbClr val="000099"/>
                </a:solidFill>
                <a:latin typeface="Times New Roman" pitchFamily="18" charset="0"/>
              </a:rPr>
              <a:t> 2 </a:t>
            </a:r>
            <a:r>
              <a:rPr lang="en-US" sz="3600" dirty="0" err="1">
                <a:solidFill>
                  <a:srgbClr val="000099"/>
                </a:solidFill>
                <a:latin typeface="Times New Roman" pitchFamily="18" charset="0"/>
              </a:rPr>
              <a:t>bước</a:t>
            </a:r>
            <a:r>
              <a:rPr lang="en-US" sz="3600" dirty="0">
                <a:solidFill>
                  <a:srgbClr val="000099"/>
                </a:solidFill>
                <a:latin typeface="Times New Roman" pitchFamily="18" charset="0"/>
              </a:rPr>
              <a:t>:</a:t>
            </a:r>
            <a:endParaRPr lang="en-US" sz="3600" i="1" dirty="0">
              <a:solidFill>
                <a:srgbClr val="000099"/>
              </a:solidFill>
              <a:latin typeface="Times New Roman" pitchFamily="18" charset="0"/>
            </a:endParaRPr>
          </a:p>
          <a:p>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Bước</a:t>
            </a:r>
            <a:r>
              <a:rPr lang="en-US" sz="3600" i="1" dirty="0">
                <a:solidFill>
                  <a:srgbClr val="000099"/>
                </a:solidFill>
                <a:latin typeface="Times New Roman" pitchFamily="18" charset="0"/>
              </a:rPr>
              <a:t> 1: </a:t>
            </a:r>
            <a:r>
              <a:rPr lang="en-US" sz="3600" i="1" dirty="0" err="1">
                <a:solidFill>
                  <a:srgbClr val="000099"/>
                </a:solidFill>
                <a:latin typeface="Times New Roman" pitchFamily="18" charset="0"/>
              </a:rPr>
              <a:t>Vạch</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dấu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đường</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a:t>
            </a:r>
          </a:p>
          <a:p>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Bước</a:t>
            </a:r>
            <a:r>
              <a:rPr lang="en-US" sz="3600" i="1" dirty="0">
                <a:solidFill>
                  <a:srgbClr val="000099"/>
                </a:solidFill>
                <a:latin typeface="Times New Roman" pitchFamily="18" charset="0"/>
              </a:rPr>
              <a:t> 2: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các</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mũi</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theo</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đường</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vạch</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dấu</a:t>
            </a:r>
            <a:r>
              <a:rPr lang="en-US" sz="3600" i="1" dirty="0">
                <a:solidFill>
                  <a:srgbClr val="000099"/>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94"/>
                                        </p:tgtEl>
                                        <p:attrNameLst>
                                          <p:attrName>style.visibility</p:attrName>
                                        </p:attrNameLst>
                                      </p:cBhvr>
                                      <p:to>
                                        <p:strVal val="visible"/>
                                      </p:to>
                                    </p:set>
                                    <p:animEffect transition="in" filter="box(in)">
                                      <p:cBhvr>
                                        <p:cTn id="7" dur="500"/>
                                        <p:tgtEl>
                                          <p:spTgt spid="75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75794"/>
                                        </p:tgtEl>
                                      </p:cBhvr>
                                    </p:animEffect>
                                    <p:set>
                                      <p:cBhvr>
                                        <p:cTn id="12" dur="1" fill="hold">
                                          <p:stCondLst>
                                            <p:cond delay="499"/>
                                          </p:stCondLst>
                                        </p:cTn>
                                        <p:tgtEl>
                                          <p:spTgt spid="7579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97"/>
                                        </p:tgtEl>
                                        <p:attrNameLst>
                                          <p:attrName>style.visibility</p:attrName>
                                        </p:attrNameLst>
                                      </p:cBhvr>
                                      <p:to>
                                        <p:strVal val="visible"/>
                                      </p:to>
                                    </p:set>
                                    <p:animEffect transition="in" filter="box(in)">
                                      <p:cBhvr>
                                        <p:cTn id="17" dur="500"/>
                                        <p:tgtEl>
                                          <p:spTgt spid="75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nimBg="1"/>
      <p:bldP spid="75794" grpId="1" animBg="1"/>
      <p:bldP spid="757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228600" y="430213"/>
            <a:ext cx="8763000" cy="4524315"/>
          </a:xfrm>
          <a:prstGeom prst="rect">
            <a:avLst/>
          </a:prstGeom>
          <a:noFill/>
          <a:ln w="9525">
            <a:noFill/>
            <a:miter lim="800000"/>
            <a:headEnd/>
            <a:tailEnd/>
          </a:ln>
        </p:spPr>
        <p:txBody>
          <a:bodyPr>
            <a:spAutoFit/>
          </a:bodyPr>
          <a:lstStyle/>
          <a:p>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Tổ</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chức</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thực</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hành</a:t>
            </a:r>
            <a:r>
              <a:rPr lang="en-US" sz="3200" dirty="0">
                <a:solidFill>
                  <a:srgbClr val="FF0000"/>
                </a:solidFill>
                <a:latin typeface="Times New Roman" pitchFamily="18" charset="0"/>
              </a:rPr>
              <a:t> </a:t>
            </a:r>
            <a:r>
              <a:rPr lang="en-US" sz="3200" dirty="0">
                <a:solidFill>
                  <a:srgbClr val="00B050"/>
                </a:solidFill>
                <a:latin typeface="Times New Roman" pitchFamily="18" charset="0"/>
              </a:rPr>
              <a:t>(ở </a:t>
            </a:r>
            <a:r>
              <a:rPr lang="en-US" sz="3200" dirty="0" err="1">
                <a:solidFill>
                  <a:srgbClr val="00B050"/>
                </a:solidFill>
                <a:latin typeface="Times New Roman" pitchFamily="18" charset="0"/>
              </a:rPr>
              <a:t>nhà</a:t>
            </a:r>
            <a:r>
              <a:rPr lang="en-US" sz="3200" dirty="0">
                <a:solidFill>
                  <a:srgbClr val="00B050"/>
                </a:solidFill>
                <a:latin typeface="Times New Roman" pitchFamily="18" charset="0"/>
              </a:rPr>
              <a:t>):</a:t>
            </a:r>
            <a:endParaRPr lang="en-US" sz="3200" dirty="0">
              <a:solidFill>
                <a:srgbClr val="00B050"/>
              </a:solidFill>
              <a:latin typeface="Times New Roman" pitchFamily="18" charset="0"/>
            </a:endParaRPr>
          </a:p>
          <a:p>
            <a:r>
              <a:rPr lang="en-US" sz="3200" b="1" dirty="0" smtClean="0">
                <a:solidFill>
                  <a:srgbClr val="00B0F0"/>
                </a:solidFill>
                <a:latin typeface="Times New Roman" pitchFamily="18" charset="0"/>
              </a:rPr>
              <a:t>+ </a:t>
            </a:r>
            <a:r>
              <a:rPr lang="en-US" sz="3200" b="1" dirty="0" err="1">
                <a:solidFill>
                  <a:srgbClr val="00B0F0"/>
                </a:solidFill>
                <a:latin typeface="Times New Roman" pitchFamily="18" charset="0"/>
              </a:rPr>
              <a:t>Tiêu</a:t>
            </a:r>
            <a:r>
              <a:rPr lang="en-US" sz="3200" b="1" dirty="0">
                <a:solidFill>
                  <a:srgbClr val="00B0F0"/>
                </a:solidFill>
                <a:latin typeface="Times New Roman" pitchFamily="18" charset="0"/>
              </a:rPr>
              <a:t> </a:t>
            </a:r>
            <a:r>
              <a:rPr lang="en-US" sz="3200" b="1" dirty="0" err="1">
                <a:solidFill>
                  <a:srgbClr val="00B0F0"/>
                </a:solidFill>
                <a:latin typeface="Times New Roman" pitchFamily="18" charset="0"/>
              </a:rPr>
              <a:t>chí</a:t>
            </a:r>
            <a:r>
              <a:rPr lang="en-US" sz="3200" b="1" dirty="0">
                <a:solidFill>
                  <a:srgbClr val="00B0F0"/>
                </a:solidFill>
                <a:latin typeface="Times New Roman" pitchFamily="18" charset="0"/>
              </a:rPr>
              <a:t> </a:t>
            </a:r>
            <a:r>
              <a:rPr lang="en-US" sz="3200" b="1" dirty="0" err="1">
                <a:solidFill>
                  <a:srgbClr val="00B0F0"/>
                </a:solidFill>
                <a:latin typeface="Times New Roman" pitchFamily="18" charset="0"/>
              </a:rPr>
              <a:t>đánh</a:t>
            </a:r>
            <a:r>
              <a:rPr lang="en-US" sz="3200" b="1" dirty="0">
                <a:solidFill>
                  <a:srgbClr val="00B0F0"/>
                </a:solidFill>
                <a:latin typeface="Times New Roman" pitchFamily="18" charset="0"/>
              </a:rPr>
              <a:t> </a:t>
            </a:r>
            <a:r>
              <a:rPr lang="en-US" sz="3200" b="1" dirty="0" err="1">
                <a:solidFill>
                  <a:srgbClr val="00B0F0"/>
                </a:solidFill>
                <a:latin typeface="Times New Roman" pitchFamily="18" charset="0"/>
              </a:rPr>
              <a:t>giá</a:t>
            </a:r>
            <a:r>
              <a:rPr lang="en-US" sz="3200" b="1" dirty="0">
                <a:solidFill>
                  <a:srgbClr val="00B0F0"/>
                </a:solidFill>
                <a:latin typeface="Times New Roman" pitchFamily="18" charset="0"/>
              </a:rPr>
              <a:t>:</a:t>
            </a:r>
            <a:endParaRPr lang="en-US" sz="3200" b="1" i="1" dirty="0">
              <a:solidFill>
                <a:srgbClr val="00B0F0"/>
              </a:solidFill>
              <a:latin typeface="Times New Roman" pitchFamily="18" charset="0"/>
            </a:endParaRP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Đường</a:t>
            </a:r>
            <a:r>
              <a:rPr lang="en-US" sz="3200" b="1" i="1" dirty="0">
                <a:latin typeface="Times New Roman" pitchFamily="18" charset="0"/>
              </a:rPr>
              <a:t> </a:t>
            </a:r>
            <a:r>
              <a:rPr lang="en-US" sz="3200" b="1" i="1" dirty="0" err="1">
                <a:latin typeface="Times New Roman" pitchFamily="18" charset="0"/>
              </a:rPr>
              <a:t>vạch</a:t>
            </a:r>
            <a:r>
              <a:rPr lang="en-US" sz="3200" b="1" i="1" dirty="0">
                <a:latin typeface="Times New Roman" pitchFamily="18" charset="0"/>
              </a:rPr>
              <a:t> </a:t>
            </a:r>
            <a:r>
              <a:rPr lang="en-US" sz="3200" b="1" i="1" dirty="0" err="1">
                <a:latin typeface="Times New Roman" pitchFamily="18" charset="0"/>
              </a:rPr>
              <a:t>dấu</a:t>
            </a:r>
            <a:r>
              <a:rPr lang="en-US" sz="3200" b="1" i="1" dirty="0">
                <a:latin typeface="Times New Roman" pitchFamily="18" charset="0"/>
              </a:rPr>
              <a:t> </a:t>
            </a:r>
            <a:r>
              <a:rPr lang="en-US" sz="3200" b="1" i="1" dirty="0" err="1">
                <a:latin typeface="Times New Roman" pitchFamily="18" charset="0"/>
              </a:rPr>
              <a:t>thẳng</a:t>
            </a:r>
            <a:r>
              <a:rPr lang="en-US" sz="3200" b="1" i="1" dirty="0">
                <a:latin typeface="Times New Roman" pitchFamily="18" charset="0"/>
              </a:rPr>
              <a:t> </a:t>
            </a:r>
            <a:r>
              <a:rPr lang="en-US" sz="3200" b="1" i="1" dirty="0" err="1">
                <a:latin typeface="Times New Roman" pitchFamily="18" charset="0"/>
              </a:rPr>
              <a:t>và</a:t>
            </a:r>
            <a:r>
              <a:rPr lang="en-US" sz="3200" b="1" i="1" dirty="0">
                <a:latin typeface="Times New Roman" pitchFamily="18" charset="0"/>
              </a:rPr>
              <a:t> </a:t>
            </a:r>
            <a:r>
              <a:rPr lang="en-US" sz="3200" b="1" i="1" dirty="0" err="1">
                <a:latin typeface="Times New Roman" pitchFamily="18" charset="0"/>
              </a:rPr>
              <a:t>cách</a:t>
            </a:r>
            <a:r>
              <a:rPr lang="en-US" sz="3200" b="1" i="1" dirty="0">
                <a:latin typeface="Times New Roman" pitchFamily="18" charset="0"/>
              </a:rPr>
              <a:t> </a:t>
            </a:r>
            <a:r>
              <a:rPr lang="en-US" sz="3200" b="1" i="1" dirty="0" err="1">
                <a:latin typeface="Times New Roman" pitchFamily="18" charset="0"/>
              </a:rPr>
              <a:t>đều</a:t>
            </a:r>
            <a:r>
              <a:rPr lang="en-US" sz="3200" b="1" i="1" dirty="0">
                <a:latin typeface="Times New Roman" pitchFamily="18" charset="0"/>
              </a:rPr>
              <a:t> </a:t>
            </a:r>
            <a:r>
              <a:rPr lang="en-US" sz="3200" b="1" i="1" dirty="0" err="1">
                <a:latin typeface="Times New Roman" pitchFamily="18" charset="0"/>
              </a:rPr>
              <a:t>cạnh</a:t>
            </a:r>
            <a:r>
              <a:rPr lang="en-US" sz="3200" b="1" i="1" dirty="0">
                <a:latin typeface="Times New Roman" pitchFamily="18" charset="0"/>
              </a:rPr>
              <a:t> </a:t>
            </a:r>
            <a:r>
              <a:rPr lang="en-US" sz="3200" b="1" i="1" dirty="0" err="1">
                <a:latin typeface="Times New Roman" pitchFamily="18" charset="0"/>
              </a:rPr>
              <a:t>dài</a:t>
            </a:r>
            <a:r>
              <a:rPr lang="en-US" sz="3200" b="1" i="1" dirty="0">
                <a:latin typeface="Times New Roman" pitchFamily="18" charset="0"/>
              </a:rPr>
              <a:t> </a:t>
            </a:r>
            <a:r>
              <a:rPr lang="en-US" sz="3200" b="1" i="1" dirty="0" err="1">
                <a:latin typeface="Times New Roman" pitchFamily="18" charset="0"/>
              </a:rPr>
              <a:t>của</a:t>
            </a:r>
            <a:r>
              <a:rPr lang="en-US" sz="3200" b="1" i="1" dirty="0">
                <a:latin typeface="Times New Roman" pitchFamily="18" charset="0"/>
              </a:rPr>
              <a:t> </a:t>
            </a:r>
            <a:r>
              <a:rPr lang="en-US" sz="3200" b="1" i="1" dirty="0" err="1">
                <a:latin typeface="Times New Roman" pitchFamily="18" charset="0"/>
              </a:rPr>
              <a:t>mảnh</a:t>
            </a:r>
            <a:r>
              <a:rPr lang="en-US" sz="3200" b="1" i="1" dirty="0">
                <a:latin typeface="Times New Roman" pitchFamily="18" charset="0"/>
              </a:rPr>
              <a:t> </a:t>
            </a:r>
            <a:r>
              <a:rPr lang="en-US" sz="3200" b="1" i="1" dirty="0" err="1">
                <a:latin typeface="Times New Roman" pitchFamily="18" charset="0"/>
              </a:rPr>
              <a:t>vải</a:t>
            </a:r>
            <a:r>
              <a:rPr lang="en-US" sz="3200" b="1" i="1" dirty="0">
                <a:latin typeface="Times New Roman" pitchFamily="18" charset="0"/>
              </a:rPr>
              <a:t>.</a:t>
            </a: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Các</a:t>
            </a:r>
            <a:r>
              <a:rPr lang="en-US" sz="3200" b="1" i="1" dirty="0">
                <a:latin typeface="Times New Roman" pitchFamily="18" charset="0"/>
              </a:rPr>
              <a:t> </a:t>
            </a:r>
            <a:r>
              <a:rPr lang="en-US" sz="3200" b="1" i="1" dirty="0" err="1">
                <a:latin typeface="Times New Roman" pitchFamily="18" charset="0"/>
              </a:rPr>
              <a:t>mũi</a:t>
            </a:r>
            <a:r>
              <a:rPr lang="en-US" sz="3200" b="1" i="1" dirty="0">
                <a:latin typeface="Times New Roman" pitchFamily="18" charset="0"/>
              </a:rPr>
              <a:t> </a:t>
            </a:r>
            <a:r>
              <a:rPr lang="en-US" sz="3200" b="1" i="1" dirty="0" err="1">
                <a:latin typeface="Times New Roman" pitchFamily="18" charset="0"/>
              </a:rPr>
              <a:t>khâu</a:t>
            </a:r>
            <a:r>
              <a:rPr lang="en-US" sz="3200" b="1" i="1" dirty="0">
                <a:latin typeface="Times New Roman" pitchFamily="18" charset="0"/>
              </a:rPr>
              <a:t> </a:t>
            </a:r>
            <a:r>
              <a:rPr lang="en-US" sz="3200" b="1" i="1" dirty="0" err="1">
                <a:latin typeface="Times New Roman" pitchFamily="18" charset="0"/>
              </a:rPr>
              <a:t>tương</a:t>
            </a:r>
            <a:r>
              <a:rPr lang="en-US" sz="3200" b="1" i="1" dirty="0">
                <a:latin typeface="Times New Roman" pitchFamily="18" charset="0"/>
              </a:rPr>
              <a:t> </a:t>
            </a:r>
            <a:r>
              <a:rPr lang="en-US" sz="3200" b="1" i="1" dirty="0" err="1">
                <a:latin typeface="Times New Roman" pitchFamily="18" charset="0"/>
              </a:rPr>
              <a:t>đối</a:t>
            </a:r>
            <a:r>
              <a:rPr lang="en-US" sz="3200" b="1" i="1" dirty="0">
                <a:latin typeface="Times New Roman" pitchFamily="18" charset="0"/>
              </a:rPr>
              <a:t> </a:t>
            </a:r>
            <a:r>
              <a:rPr lang="en-US" sz="3200" b="1" i="1" dirty="0" err="1">
                <a:latin typeface="Times New Roman" pitchFamily="18" charset="0"/>
              </a:rPr>
              <a:t>đều</a:t>
            </a:r>
            <a:r>
              <a:rPr lang="en-US" sz="3200" b="1" i="1" dirty="0">
                <a:latin typeface="Times New Roman" pitchFamily="18" charset="0"/>
              </a:rPr>
              <a:t>, </a:t>
            </a:r>
            <a:r>
              <a:rPr lang="en-US" sz="3200" b="1" i="1" dirty="0" err="1">
                <a:latin typeface="Times New Roman" pitchFamily="18" charset="0"/>
              </a:rPr>
              <a:t>bằng</a:t>
            </a:r>
            <a:r>
              <a:rPr lang="en-US" sz="3200" b="1" i="1" dirty="0">
                <a:latin typeface="Times New Roman" pitchFamily="18" charset="0"/>
              </a:rPr>
              <a:t> </a:t>
            </a:r>
            <a:r>
              <a:rPr lang="en-US" sz="3200" b="1" i="1" dirty="0" err="1">
                <a:latin typeface="Times New Roman" pitchFamily="18" charset="0"/>
              </a:rPr>
              <a:t>nhau</a:t>
            </a:r>
            <a:r>
              <a:rPr lang="en-US" sz="3200" b="1" i="1" dirty="0">
                <a:latin typeface="Times New Roman" pitchFamily="18" charset="0"/>
              </a:rPr>
              <a:t> </a:t>
            </a:r>
            <a:r>
              <a:rPr lang="en-US" sz="3200" b="1" i="1" dirty="0" err="1">
                <a:latin typeface="Times New Roman" pitchFamily="18" charset="0"/>
              </a:rPr>
              <a:t>và</a:t>
            </a:r>
            <a:r>
              <a:rPr lang="en-US" sz="3200" b="1" i="1" dirty="0">
                <a:latin typeface="Times New Roman" pitchFamily="18" charset="0"/>
              </a:rPr>
              <a:t> </a:t>
            </a:r>
            <a:r>
              <a:rPr lang="en-US" sz="3200" b="1" i="1" dirty="0" err="1">
                <a:latin typeface="Times New Roman" pitchFamily="18" charset="0"/>
              </a:rPr>
              <a:t>thẳng</a:t>
            </a:r>
            <a:r>
              <a:rPr lang="en-US" sz="3200" b="1" i="1" dirty="0">
                <a:latin typeface="Times New Roman" pitchFamily="18" charset="0"/>
              </a:rPr>
              <a:t> </a:t>
            </a:r>
            <a:r>
              <a:rPr lang="en-US" sz="3200" b="1" i="1" dirty="0" err="1">
                <a:latin typeface="Times New Roman" pitchFamily="18" charset="0"/>
              </a:rPr>
              <a:t>theo</a:t>
            </a:r>
            <a:r>
              <a:rPr lang="en-US" sz="3200" b="1" i="1" dirty="0">
                <a:latin typeface="Times New Roman" pitchFamily="18" charset="0"/>
              </a:rPr>
              <a:t> </a:t>
            </a:r>
            <a:r>
              <a:rPr lang="en-US" sz="3200" b="1" i="1" dirty="0" err="1">
                <a:latin typeface="Times New Roman" pitchFamily="18" charset="0"/>
              </a:rPr>
              <a:t>đường</a:t>
            </a:r>
            <a:r>
              <a:rPr lang="en-US" sz="3200" b="1" i="1" dirty="0">
                <a:latin typeface="Times New Roman" pitchFamily="18" charset="0"/>
              </a:rPr>
              <a:t>  </a:t>
            </a:r>
            <a:r>
              <a:rPr lang="en-US" sz="3200" b="1" i="1" dirty="0" err="1">
                <a:latin typeface="Times New Roman" pitchFamily="18" charset="0"/>
              </a:rPr>
              <a:t>vạch</a:t>
            </a:r>
            <a:r>
              <a:rPr lang="en-US" sz="3200" b="1" i="1" dirty="0">
                <a:latin typeface="Times New Roman" pitchFamily="18" charset="0"/>
              </a:rPr>
              <a:t> </a:t>
            </a:r>
            <a:r>
              <a:rPr lang="en-US" sz="3200" b="1" i="1" dirty="0" err="1">
                <a:latin typeface="Times New Roman" pitchFamily="18" charset="0"/>
              </a:rPr>
              <a:t>dấu</a:t>
            </a:r>
            <a:r>
              <a:rPr lang="en-US" sz="3200" b="1" i="1" dirty="0">
                <a:latin typeface="Times New Roman" pitchFamily="18" charset="0"/>
              </a:rPr>
              <a:t>, </a:t>
            </a:r>
            <a:r>
              <a:rPr lang="en-US" sz="3200" b="1" i="1" dirty="0" err="1">
                <a:latin typeface="Times New Roman" pitchFamily="18" charset="0"/>
              </a:rPr>
              <a:t>không</a:t>
            </a:r>
            <a:r>
              <a:rPr lang="en-US" sz="3200" b="1" i="1" dirty="0">
                <a:latin typeface="Times New Roman" pitchFamily="18" charset="0"/>
              </a:rPr>
              <a:t> </a:t>
            </a:r>
            <a:r>
              <a:rPr lang="en-US" sz="3200" b="1" i="1" dirty="0" err="1">
                <a:latin typeface="Times New Roman" pitchFamily="18" charset="0"/>
              </a:rPr>
              <a:t>bị</a:t>
            </a:r>
            <a:r>
              <a:rPr lang="en-US" sz="3200" b="1" i="1" dirty="0">
                <a:latin typeface="Times New Roman" pitchFamily="18" charset="0"/>
              </a:rPr>
              <a:t> </a:t>
            </a:r>
            <a:r>
              <a:rPr lang="en-US" sz="3200" b="1" i="1" dirty="0" err="1">
                <a:latin typeface="Times New Roman" pitchFamily="18" charset="0"/>
              </a:rPr>
              <a:t>dúm</a:t>
            </a:r>
            <a:r>
              <a:rPr lang="en-US" sz="3200" b="1" i="1" dirty="0">
                <a:latin typeface="Times New Roman" pitchFamily="18" charset="0"/>
              </a:rPr>
              <a:t>.</a:t>
            </a: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Thực</a:t>
            </a:r>
            <a:r>
              <a:rPr lang="en-US" sz="3200" b="1" i="1" dirty="0">
                <a:latin typeface="Times New Roman" pitchFamily="18" charset="0"/>
              </a:rPr>
              <a:t> </a:t>
            </a:r>
            <a:r>
              <a:rPr lang="en-US" sz="3200" b="1" i="1" dirty="0" err="1">
                <a:latin typeface="Times New Roman" pitchFamily="18" charset="0"/>
              </a:rPr>
              <a:t>hiện</a:t>
            </a:r>
            <a:r>
              <a:rPr lang="en-US" sz="3200" b="1" i="1" dirty="0">
                <a:latin typeface="Times New Roman" pitchFamily="18" charset="0"/>
              </a:rPr>
              <a:t> </a:t>
            </a:r>
            <a:r>
              <a:rPr lang="en-US" sz="3200" b="1" i="1" dirty="0" err="1">
                <a:latin typeface="Times New Roman" pitchFamily="18" charset="0"/>
              </a:rPr>
              <a:t>đúng</a:t>
            </a:r>
            <a:r>
              <a:rPr lang="en-US" sz="3200" b="1" i="1" dirty="0">
                <a:latin typeface="Times New Roman" pitchFamily="18" charset="0"/>
              </a:rPr>
              <a:t> </a:t>
            </a:r>
            <a:r>
              <a:rPr lang="en-US" sz="3200" b="1" i="1" dirty="0" err="1">
                <a:latin typeface="Times New Roman" pitchFamily="18" charset="0"/>
              </a:rPr>
              <a:t>quy</a:t>
            </a:r>
            <a:r>
              <a:rPr lang="en-US" sz="3200" b="1" i="1" dirty="0">
                <a:latin typeface="Times New Roman" pitchFamily="18" charset="0"/>
              </a:rPr>
              <a:t> </a:t>
            </a:r>
            <a:r>
              <a:rPr lang="en-US" sz="3200" b="1" i="1" dirty="0" err="1">
                <a:latin typeface="Times New Roman" pitchFamily="18" charset="0"/>
              </a:rPr>
              <a:t>trình</a:t>
            </a:r>
            <a:r>
              <a:rPr lang="en-US" sz="3200" b="1" i="1" dirty="0">
                <a:latin typeface="Times New Roman" pitchFamily="18" charset="0"/>
              </a:rPr>
              <a:t> </a:t>
            </a:r>
            <a:r>
              <a:rPr lang="en-US" sz="3200" b="1" i="1" dirty="0" err="1">
                <a:latin typeface="Times New Roman" pitchFamily="18" charset="0"/>
              </a:rPr>
              <a:t>các</a:t>
            </a:r>
            <a:r>
              <a:rPr lang="en-US" sz="3200" b="1" i="1" dirty="0">
                <a:latin typeface="Times New Roman" pitchFamily="18" charset="0"/>
              </a:rPr>
              <a:t> </a:t>
            </a:r>
            <a:r>
              <a:rPr lang="en-US" sz="3200" b="1" i="1" dirty="0" err="1">
                <a:latin typeface="Times New Roman" pitchFamily="18" charset="0"/>
              </a:rPr>
              <a:t>bước</a:t>
            </a:r>
            <a:r>
              <a:rPr lang="en-US" sz="3200" b="1" i="1" dirty="0">
                <a:latin typeface="Times New Roman" pitchFamily="18" charset="0"/>
              </a:rPr>
              <a:t> </a:t>
            </a:r>
            <a:r>
              <a:rPr lang="en-US" sz="3200" b="1" i="1" dirty="0" err="1">
                <a:latin typeface="Times New Roman" pitchFamily="18" charset="0"/>
              </a:rPr>
              <a:t>khâu</a:t>
            </a:r>
            <a:r>
              <a:rPr lang="en-US" sz="3200" b="1" i="1" dirty="0">
                <a:latin typeface="Times New Roman" pitchFamily="18" charset="0"/>
              </a:rPr>
              <a:t> </a:t>
            </a:r>
            <a:r>
              <a:rPr lang="en-US" sz="3200" b="1" i="1" dirty="0" err="1">
                <a:latin typeface="Times New Roman" pitchFamily="18" charset="0"/>
              </a:rPr>
              <a:t>thường</a:t>
            </a:r>
            <a:r>
              <a:rPr lang="en-US" sz="3200" b="1" i="1" dirty="0">
                <a:latin typeface="Times New Roman" pitchFamily="18" charset="0"/>
              </a:rPr>
              <a:t>.</a:t>
            </a:r>
          </a:p>
          <a:p>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heel(4)">
                                      <p:cBhvr>
                                        <p:cTn id="7"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ook2"/>
          <p:cNvPicPr>
            <a:picLocks noChangeAspect="1" noChangeArrowheads="1" noCrop="1"/>
          </p:cNvPicPr>
          <p:nvPr/>
        </p:nvPicPr>
        <p:blipFill>
          <a:blip r:embed="rId2"/>
          <a:srcRect/>
          <a:stretch>
            <a:fillRect/>
          </a:stretch>
        </p:blipFill>
        <p:spPr bwMode="auto">
          <a:xfrm>
            <a:off x="1066800" y="2438400"/>
            <a:ext cx="7148513" cy="3240088"/>
          </a:xfrm>
          <a:prstGeom prst="rect">
            <a:avLst/>
          </a:prstGeom>
          <a:noFill/>
          <a:ln w="9525">
            <a:noFill/>
            <a:miter lim="800000"/>
            <a:headEnd/>
            <a:tailEnd/>
          </a:ln>
        </p:spPr>
      </p:pic>
      <p:sp>
        <p:nvSpPr>
          <p:cNvPr id="2" name="TextBox 1"/>
          <p:cNvSpPr txBox="1"/>
          <p:nvPr/>
        </p:nvSpPr>
        <p:spPr>
          <a:xfrm>
            <a:off x="914400" y="990600"/>
            <a:ext cx="7148512" cy="1015663"/>
          </a:xfrm>
          <a:prstGeom prst="rect">
            <a:avLst/>
          </a:prstGeom>
          <a:noFill/>
          <a:scene3d>
            <a:camera prst="isometricOffAxis1Right"/>
            <a:lightRig rig="threePt" dir="t"/>
          </a:scene3d>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          DẶN DÒ</a:t>
            </a: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úa"/>
          <p:cNvPicPr>
            <a:picLocks noChangeAspect="1" noChangeArrowheads="1"/>
          </p:cNvPicPr>
          <p:nvPr/>
        </p:nvPicPr>
        <p:blipFill>
          <a:blip r:embed="rId4">
            <a:lum bright="24000" contrast="6000"/>
          </a:blip>
          <a:srcRect/>
          <a:stretch>
            <a:fillRect/>
          </a:stretch>
        </p:blipFill>
        <p:spPr bwMode="auto">
          <a:xfrm>
            <a:off x="0" y="-342900"/>
            <a:ext cx="9144000" cy="7200900"/>
          </a:xfrm>
          <a:prstGeom prst="rect">
            <a:avLst/>
          </a:prstGeom>
          <a:noFill/>
          <a:ln w="9525">
            <a:noFill/>
            <a:miter lim="800000"/>
            <a:headEnd/>
            <a:tailEnd/>
          </a:ln>
        </p:spPr>
      </p:pic>
      <p:pic>
        <p:nvPicPr>
          <p:cNvPr id="43011" name="Picture 3" descr="POINSET2"/>
          <p:cNvPicPr>
            <a:picLocks noChangeAspect="1" noChangeArrowheads="1"/>
          </p:cNvPicPr>
          <p:nvPr/>
        </p:nvPicPr>
        <p:blipFill>
          <a:blip r:embed="rId5"/>
          <a:srcRect/>
          <a:stretch>
            <a:fillRect/>
          </a:stretch>
        </p:blipFill>
        <p:spPr bwMode="auto">
          <a:xfrm>
            <a:off x="0" y="0"/>
            <a:ext cx="1508125" cy="1827213"/>
          </a:xfrm>
          <a:prstGeom prst="rect">
            <a:avLst/>
          </a:prstGeom>
          <a:noFill/>
          <a:ln w="9525">
            <a:noFill/>
            <a:miter lim="800000"/>
            <a:headEnd/>
            <a:tailEnd/>
          </a:ln>
        </p:spPr>
      </p:pic>
      <p:pic>
        <p:nvPicPr>
          <p:cNvPr id="43012" name="Picture 4" descr="POINSET2"/>
          <p:cNvPicPr>
            <a:picLocks noChangeAspect="1" noChangeArrowheads="1"/>
          </p:cNvPicPr>
          <p:nvPr/>
        </p:nvPicPr>
        <p:blipFill>
          <a:blip r:embed="rId5"/>
          <a:srcRect/>
          <a:stretch>
            <a:fillRect/>
          </a:stretch>
        </p:blipFill>
        <p:spPr bwMode="auto">
          <a:xfrm rot="5400000">
            <a:off x="7380288" y="-55562"/>
            <a:ext cx="1709737" cy="1830387"/>
          </a:xfrm>
          <a:prstGeom prst="rect">
            <a:avLst/>
          </a:prstGeom>
          <a:noFill/>
          <a:ln w="9525">
            <a:noFill/>
            <a:miter lim="800000"/>
            <a:headEnd/>
            <a:tailEnd/>
          </a:ln>
        </p:spPr>
      </p:pic>
      <p:pic>
        <p:nvPicPr>
          <p:cNvPr id="73733" name="Picture 5" descr="010"/>
          <p:cNvPicPr>
            <a:picLocks noChangeAspect="1" noChangeArrowheads="1" noCrop="1"/>
          </p:cNvPicPr>
          <p:nvPr/>
        </p:nvPicPr>
        <p:blipFill>
          <a:blip r:embed="rId6"/>
          <a:srcRect/>
          <a:stretch>
            <a:fillRect/>
          </a:stretch>
        </p:blipFill>
        <p:spPr bwMode="auto">
          <a:xfrm>
            <a:off x="1403350" y="981075"/>
            <a:ext cx="1371600" cy="1333500"/>
          </a:xfrm>
          <a:prstGeom prst="rect">
            <a:avLst/>
          </a:prstGeom>
          <a:noFill/>
          <a:ln w="9525">
            <a:noFill/>
            <a:miter lim="800000"/>
            <a:headEnd/>
            <a:tailEnd/>
          </a:ln>
        </p:spPr>
      </p:pic>
      <p:pic>
        <p:nvPicPr>
          <p:cNvPr id="43014" name="Picture 6" descr="POINSET3"/>
          <p:cNvPicPr>
            <a:picLocks noChangeAspect="1" noChangeArrowheads="1"/>
          </p:cNvPicPr>
          <p:nvPr/>
        </p:nvPicPr>
        <p:blipFill>
          <a:blip r:embed="rId7"/>
          <a:srcRect/>
          <a:stretch>
            <a:fillRect/>
          </a:stretch>
        </p:blipFill>
        <p:spPr bwMode="auto">
          <a:xfrm>
            <a:off x="6248400" y="4205288"/>
            <a:ext cx="2895600" cy="2652712"/>
          </a:xfrm>
          <a:prstGeom prst="rect">
            <a:avLst/>
          </a:prstGeom>
          <a:noFill/>
          <a:ln w="9525">
            <a:noFill/>
            <a:miter lim="800000"/>
            <a:headEnd/>
            <a:tailEnd/>
          </a:ln>
        </p:spPr>
      </p:pic>
      <p:pic>
        <p:nvPicPr>
          <p:cNvPr id="73735" name="Picture 7" descr="BUBBLE2"/>
          <p:cNvPicPr>
            <a:picLocks noChangeAspect="1" noChangeArrowheads="1"/>
          </p:cNvPicPr>
          <p:nvPr/>
        </p:nvPicPr>
        <p:blipFill>
          <a:blip r:embed="rId8"/>
          <a:srcRect/>
          <a:stretch>
            <a:fillRect/>
          </a:stretch>
        </p:blipFill>
        <p:spPr bwMode="auto">
          <a:xfrm rot="650841">
            <a:off x="0" y="2046288"/>
            <a:ext cx="2125663" cy="4811712"/>
          </a:xfrm>
          <a:prstGeom prst="rect">
            <a:avLst/>
          </a:prstGeom>
          <a:noFill/>
          <a:ln w="9525">
            <a:noFill/>
            <a:miter lim="800000"/>
            <a:headEnd/>
            <a:tailEnd/>
          </a:ln>
        </p:spPr>
      </p:pic>
      <p:sp>
        <p:nvSpPr>
          <p:cNvPr id="73736" name="Text Box 8"/>
          <p:cNvSpPr txBox="1">
            <a:spLocks noChangeArrowheads="1"/>
          </p:cNvSpPr>
          <p:nvPr/>
        </p:nvSpPr>
        <p:spPr bwMode="auto">
          <a:xfrm>
            <a:off x="1524000" y="3068638"/>
            <a:ext cx="7092950" cy="1192212"/>
          </a:xfrm>
          <a:prstGeom prst="rect">
            <a:avLst/>
          </a:prstGeom>
          <a:noFill/>
          <a:ln w="9525">
            <a:noFill/>
            <a:miter lim="800000"/>
            <a:headEnd/>
            <a:tailEnd/>
          </a:ln>
        </p:spPr>
        <p:txBody>
          <a:bodyPr>
            <a:spAutoFit/>
          </a:bodyPr>
          <a:lstStyle/>
          <a:p>
            <a:pPr algn="ctr">
              <a:spcBef>
                <a:spcPct val="50000"/>
              </a:spcBef>
            </a:pPr>
            <a:r>
              <a:rPr lang="en-US" i="1" dirty="0" err="1">
                <a:solidFill>
                  <a:srgbClr val="0000FF"/>
                </a:solidFill>
                <a:latin typeface="Times New Roman" pitchFamily="18" charset="0"/>
              </a:rPr>
              <a:t>Kính</a:t>
            </a:r>
            <a:r>
              <a:rPr lang="en-US" i="1" dirty="0">
                <a:solidFill>
                  <a:srgbClr val="0000FF"/>
                </a:solidFill>
                <a:latin typeface="Times New Roman" pitchFamily="18" charset="0"/>
              </a:rPr>
              <a:t> </a:t>
            </a:r>
            <a:r>
              <a:rPr lang="en-US" i="1" dirty="0" err="1">
                <a:solidFill>
                  <a:srgbClr val="0000FF"/>
                </a:solidFill>
                <a:latin typeface="Times New Roman" pitchFamily="18" charset="0"/>
              </a:rPr>
              <a:t>chúc</a:t>
            </a:r>
            <a:endParaRPr lang="en-US" i="1" dirty="0">
              <a:solidFill>
                <a:srgbClr val="0000FF"/>
              </a:solidFill>
              <a:latin typeface="Times New Roman" pitchFamily="18" charset="0"/>
            </a:endParaRPr>
          </a:p>
          <a:p>
            <a:pPr algn="ctr">
              <a:spcBef>
                <a:spcPct val="50000"/>
              </a:spcBef>
            </a:pPr>
            <a:r>
              <a:rPr lang="en-US" i="1" dirty="0">
                <a:solidFill>
                  <a:srgbClr val="3333FF"/>
                </a:solidFill>
                <a:latin typeface="Times New Roman" pitchFamily="18" charset="0"/>
                <a:cs typeface="Times New Roman" pitchFamily="18" charset="0"/>
              </a:rPr>
              <a:t>CÁC THẦY CÔ GIÁO MẠNH KHOẺ-HẠNH PHÚC-THÀNH ĐẠT!</a:t>
            </a:r>
          </a:p>
          <a:p>
            <a:pPr algn="ctr">
              <a:spcBef>
                <a:spcPct val="50000"/>
              </a:spcBef>
            </a:pPr>
            <a:r>
              <a:rPr lang="en-US" i="1" dirty="0">
                <a:solidFill>
                  <a:srgbClr val="0000CC"/>
                </a:solidFill>
                <a:latin typeface="Times New Roman" pitchFamily="18" charset="0"/>
                <a:cs typeface="Times New Roman" pitchFamily="18" charset="0"/>
              </a:rPr>
              <a:t>CH</a:t>
            </a:r>
            <a:r>
              <a:rPr lang="en-US" i="1" dirty="0">
                <a:solidFill>
                  <a:srgbClr val="0000CC"/>
                </a:solidFill>
                <a:latin typeface="Times New Roman" pitchFamily="18" charset="0"/>
              </a:rPr>
              <a:t>ÚC </a:t>
            </a:r>
            <a:r>
              <a:rPr lang="en-US" i="1" dirty="0">
                <a:solidFill>
                  <a:srgbClr val="0000CC"/>
                </a:solidFill>
                <a:latin typeface="Times New Roman" pitchFamily="18" charset="0"/>
                <a:cs typeface="Times New Roman" pitchFamily="18" charset="0"/>
              </a:rPr>
              <a:t>CÁC EM HỌC GIỎI CHĂM NGOAN!</a:t>
            </a:r>
            <a:endParaRPr lang="en-US" i="1" dirty="0">
              <a:solidFill>
                <a:srgbClr val="3333FF"/>
              </a:solidFill>
              <a:latin typeface="Times New Roman" pitchFamily="18" charset="0"/>
              <a:cs typeface="Times New Roman" pitchFamily="18" charset="0"/>
            </a:endParaRPr>
          </a:p>
        </p:txBody>
      </p:sp>
      <p:pic>
        <p:nvPicPr>
          <p:cNvPr id="73748" name="Picture 20" descr="010"/>
          <p:cNvPicPr>
            <a:picLocks noChangeAspect="1" noChangeArrowheads="1" noCrop="1"/>
          </p:cNvPicPr>
          <p:nvPr/>
        </p:nvPicPr>
        <p:blipFill>
          <a:blip r:embed="rId6"/>
          <a:srcRect/>
          <a:stretch>
            <a:fillRect/>
          </a:stretch>
        </p:blipFill>
        <p:spPr bwMode="auto">
          <a:xfrm>
            <a:off x="7162800" y="3200400"/>
            <a:ext cx="1371600" cy="1333500"/>
          </a:xfrm>
          <a:prstGeom prst="rect">
            <a:avLst/>
          </a:prstGeom>
          <a:noFill/>
          <a:ln w="9525">
            <a:noFill/>
            <a:miter lim="800000"/>
            <a:headEnd/>
            <a:tailEnd/>
          </a:ln>
        </p:spPr>
      </p:pic>
      <p:pic>
        <p:nvPicPr>
          <p:cNvPr id="43019" name="Picture 7" descr="th_185649d8sylcmsi8"/>
          <p:cNvPicPr>
            <a:picLocks noChangeAspect="1" noChangeArrowheads="1" noCrop="1"/>
          </p:cNvPicPr>
          <p:nvPr/>
        </p:nvPicPr>
        <p:blipFill>
          <a:blip r:embed="rId9"/>
          <a:srcRect/>
          <a:stretch>
            <a:fillRect/>
          </a:stretch>
        </p:blipFill>
        <p:spPr bwMode="auto">
          <a:xfrm>
            <a:off x="2590800" y="1066800"/>
            <a:ext cx="4191000" cy="388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withEffect">
                                  <p:stCondLst>
                                    <p:cond delay="0"/>
                                  </p:stCondLst>
                                  <p:endCondLst>
                                    <p:cond evt="onNext" delay="0">
                                      <p:tgtEl>
                                        <p:sldTgt/>
                                      </p:tgtEl>
                                    </p:cond>
                                  </p:endCondLst>
                                  <p:childTnLst>
                                    <p:animMotion origin="layout" path="M 0 0  L 0.25 0  E" pathEditMode="relative" ptsTypes="">
                                      <p:cBhvr>
                                        <p:cTn id="6" dur="2000" fill="hold"/>
                                        <p:tgtEl>
                                          <p:spTgt spid="73733"/>
                                        </p:tgtEl>
                                        <p:attrNameLst>
                                          <p:attrName>ppt_x</p:attrName>
                                          <p:attrName>ppt_y</p:attrName>
                                        </p:attrNameLst>
                                      </p:cBhvr>
                                    </p:animMotion>
                                  </p:childTnLst>
                                </p:cTn>
                              </p:par>
                              <p:par>
                                <p:cTn id="7" presetID="7" presetClass="entr" presetSubtype="4" fill="hold" nodeType="withEffect">
                                  <p:stCondLst>
                                    <p:cond delay="0"/>
                                  </p:stCondLst>
                                  <p:childTnLst>
                                    <p:set>
                                      <p:cBhvr>
                                        <p:cTn id="8" dur="1" fill="hold">
                                          <p:stCondLst>
                                            <p:cond delay="0"/>
                                          </p:stCondLst>
                                        </p:cTn>
                                        <p:tgtEl>
                                          <p:spTgt spid="73748"/>
                                        </p:tgtEl>
                                        <p:attrNameLst>
                                          <p:attrName>style.visibility</p:attrName>
                                        </p:attrNameLst>
                                      </p:cBhvr>
                                      <p:to>
                                        <p:strVal val="visible"/>
                                      </p:to>
                                    </p:set>
                                    <p:anim calcmode="lin" valueType="num">
                                      <p:cBhvr additive="base">
                                        <p:cTn id="9" dur="5000" fill="hold"/>
                                        <p:tgtEl>
                                          <p:spTgt spid="73748"/>
                                        </p:tgtEl>
                                        <p:attrNameLst>
                                          <p:attrName>ppt_x</p:attrName>
                                        </p:attrNameLst>
                                      </p:cBhvr>
                                      <p:tavLst>
                                        <p:tav tm="0">
                                          <p:val>
                                            <p:strVal val="#ppt_x"/>
                                          </p:val>
                                        </p:tav>
                                        <p:tav tm="100000">
                                          <p:val>
                                            <p:strVal val="#ppt_x"/>
                                          </p:val>
                                        </p:tav>
                                      </p:tavLst>
                                    </p:anim>
                                    <p:anim calcmode="lin" valueType="num">
                                      <p:cBhvr additive="base">
                                        <p:cTn id="10" dur="5000" fill="hold"/>
                                        <p:tgtEl>
                                          <p:spTgt spid="73748"/>
                                        </p:tgtEl>
                                        <p:attrNameLst>
                                          <p:attrName>ppt_y</p:attrName>
                                        </p:attrNameLst>
                                      </p:cBhvr>
                                      <p:tavLst>
                                        <p:tav tm="0">
                                          <p:val>
                                            <p:strVal val="1+#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73748"/>
                                        </p:tgtEl>
                                        <p:attrNameLst>
                                          <p:attrName>style.visibility</p:attrName>
                                        </p:attrNameLst>
                                      </p:cBhvr>
                                      <p:to>
                                        <p:strVal val="visible"/>
                                      </p:to>
                                    </p:set>
                                    <p:animEffect transition="in" filter="fade">
                                      <p:cBhvr>
                                        <p:cTn id="13" dur="2000"/>
                                        <p:tgtEl>
                                          <p:spTgt spid="73748"/>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63" presetClass="path" presetSubtype="0" repeatCount="indefinite" accel="50000" decel="50000" autoRev="1" fill="hold" nodeType="withEffect">
                                  <p:stCondLst>
                                    <p:cond delay="0"/>
                                  </p:stCondLst>
                                  <p:endCondLst>
                                    <p:cond evt="onNext" delay="0">
                                      <p:tgtEl>
                                        <p:sldTgt/>
                                      </p:tgtEl>
                                    </p:cond>
                                  </p:endCondLst>
                                  <p:childTnLst>
                                    <p:animMotion origin="layout" path="M 3.33333E-6 -4.44444E-6 L -0.00834 -0.24166 " pathEditMode="relative" rAng="0" ptsTypes="AA">
                                      <p:cBhvr>
                                        <p:cTn id="15" dur="2000" fill="hold"/>
                                        <p:tgtEl>
                                          <p:spTgt spid="73748"/>
                                        </p:tgtEl>
                                        <p:attrNameLst>
                                          <p:attrName>ppt_x</p:attrName>
                                          <p:attrName>ppt_y</p:attrName>
                                        </p:attrNameLst>
                                      </p:cBhvr>
                                      <p:rCtr x="-400" y="-12100"/>
                                    </p:animMotion>
                                  </p:childTnLst>
                                </p:cTn>
                              </p:par>
                              <p:par>
                                <p:cTn id="16" presetID="20" presetClass="entr" presetSubtype="0" fill="hold" nodeType="withEffect">
                                  <p:stCondLst>
                                    <p:cond delay="5000"/>
                                  </p:stCondLst>
                                  <p:childTnLst>
                                    <p:set>
                                      <p:cBhvr>
                                        <p:cTn id="17" dur="1" fill="hold">
                                          <p:stCondLst>
                                            <p:cond delay="0"/>
                                          </p:stCondLst>
                                        </p:cTn>
                                        <p:tgtEl>
                                          <p:spTgt spid="73735"/>
                                        </p:tgtEl>
                                        <p:attrNameLst>
                                          <p:attrName>style.visibility</p:attrName>
                                        </p:attrNameLst>
                                      </p:cBhvr>
                                      <p:to>
                                        <p:strVal val="visible"/>
                                      </p:to>
                                    </p:set>
                                    <p:animEffect transition="in" filter="wedge">
                                      <p:cBhvr>
                                        <p:cTn id="18" dur="2000"/>
                                        <p:tgtEl>
                                          <p:spTgt spid="73735"/>
                                        </p:tgtEl>
                                      </p:cBhvr>
                                    </p:animEffect>
                                  </p:childTnLst>
                                </p:cTn>
                              </p:par>
                              <p:par>
                                <p:cTn id="19" presetID="28" presetClass="entr" presetSubtype="0" repeatCount="indefinite" fill="hold" grpId="0" nodeType="withEffect">
                                  <p:stCondLst>
                                    <p:cond delay="4000"/>
                                  </p:stCondLst>
                                  <p:childTnLst>
                                    <p:set>
                                      <p:cBhvr>
                                        <p:cTn id="20" dur="1" fill="hold">
                                          <p:stCondLst>
                                            <p:cond delay="0"/>
                                          </p:stCondLst>
                                        </p:cTn>
                                        <p:tgtEl>
                                          <p:spTgt spid="73736"/>
                                        </p:tgtEl>
                                        <p:attrNameLst>
                                          <p:attrName>style.visibility</p:attrName>
                                        </p:attrNameLst>
                                      </p:cBhvr>
                                      <p:to>
                                        <p:strVal val="visible"/>
                                      </p:to>
                                    </p:set>
                                    <p:anim calcmode="lin" valueType="num">
                                      <p:cBhvr>
                                        <p:cTn id="21" dur="15000" fill="hold"/>
                                        <p:tgtEl>
                                          <p:spTgt spid="73736"/>
                                        </p:tgtEl>
                                        <p:attrNameLst>
                                          <p:attrName>ppt_x</p:attrName>
                                        </p:attrNameLst>
                                      </p:cBhvr>
                                      <p:tavLst>
                                        <p:tav tm="0">
                                          <p:val>
                                            <p:strVal val="#ppt_x"/>
                                          </p:val>
                                        </p:tav>
                                        <p:tav tm="100000">
                                          <p:val>
                                            <p:strVal val="#ppt_x"/>
                                          </p:val>
                                        </p:tav>
                                      </p:tavLst>
                                    </p:anim>
                                    <p:anim calcmode="lin" valueType="num">
                                      <p:cBhvr>
                                        <p:cTn id="22" dur="15000" fill="hold"/>
                                        <p:tgtEl>
                                          <p:spTgt spid="73736"/>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2"/>
          <a:srcRect/>
          <a:stretch>
            <a:fillRect/>
          </a:stretch>
        </p:blipFill>
        <p:spPr bwMode="auto">
          <a:xfrm>
            <a:off x="3403234" y="644769"/>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dirty="0">
                <a:ln w="9525">
                  <a:solidFill>
                    <a:srgbClr val="006600"/>
                  </a:solidFill>
                  <a:round/>
                  <a:headEnd/>
                  <a:tailEnd/>
                </a:ln>
                <a:solidFill>
                  <a:srgbClr val="0070C0"/>
                </a:solidFill>
                <a:latin typeface="Times New Roman"/>
                <a:cs typeface="Times New Roman"/>
              </a:rPr>
              <a:t>CHÚC CÁC EM HỌC GIỎI ,NGOAN NGOÃN</a:t>
            </a:r>
            <a:endParaRPr lang="en-US" sz="3600" b="1" i="1" kern="10" dirty="0">
              <a:ln w="9525">
                <a:solidFill>
                  <a:srgbClr val="006600"/>
                </a:solidFill>
                <a:round/>
                <a:headEnd/>
                <a:tailEnd/>
              </a:ln>
              <a:solidFill>
                <a:srgbClr val="0070C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939DB-2BC5-4698-A13D-613D33A28FA6}"/>
              </a:ext>
            </a:extLst>
          </p:cNvPr>
          <p:cNvSpPr>
            <a:spLocks noGrp="1"/>
          </p:cNvSpPr>
          <p:nvPr>
            <p:ph type="title"/>
          </p:nvPr>
        </p:nvSpPr>
        <p:spPr/>
        <p:txBody>
          <a:bodyPr>
            <a:normAutofit/>
          </a:bodyPr>
          <a:lstStyle/>
          <a:p>
            <a:r>
              <a:rPr lang="en-US" dirty="0" err="1">
                <a:solidFill>
                  <a:srgbClr val="0070C0"/>
                </a:solidFill>
              </a:rPr>
              <a:t>Bài</a:t>
            </a:r>
            <a:r>
              <a:rPr lang="en-US" dirty="0">
                <a:solidFill>
                  <a:srgbClr val="0070C0"/>
                </a:solidFill>
              </a:rPr>
              <a:t> </a:t>
            </a:r>
            <a:r>
              <a:rPr lang="en-US" dirty="0" err="1">
                <a:solidFill>
                  <a:srgbClr val="0070C0"/>
                </a:solidFill>
              </a:rPr>
              <a:t>cũ</a:t>
            </a:r>
            <a:r>
              <a:rPr lang="en-US" dirty="0">
                <a:solidFill>
                  <a:srgbClr val="0070C0"/>
                </a:solidFill>
              </a:rPr>
              <a:t>:</a:t>
            </a:r>
            <a:endParaRPr lang="vi-VN" dirty="0">
              <a:solidFill>
                <a:srgbClr val="0070C0"/>
              </a:solidFill>
            </a:endParaRPr>
          </a:p>
        </p:txBody>
      </p:sp>
      <p:sp>
        <p:nvSpPr>
          <p:cNvPr id="3" name="Content Placeholder 2">
            <a:extLst>
              <a:ext uri="{FF2B5EF4-FFF2-40B4-BE49-F238E27FC236}">
                <a16:creationId xmlns="" xmlns:a16="http://schemas.microsoft.com/office/drawing/2014/main" id="{0617BF7A-88D8-4862-B8DA-9758F1D0195A}"/>
              </a:ext>
            </a:extLst>
          </p:cNvPr>
          <p:cNvSpPr>
            <a:spLocks noGrp="1"/>
          </p:cNvSpPr>
          <p:nvPr>
            <p:ph idx="1"/>
          </p:nvPr>
        </p:nvSpPr>
        <p:spPr/>
        <p:txBody>
          <a:bodyPr/>
          <a:lstStyle/>
          <a:p>
            <a:pPr>
              <a:buFont typeface="Wingdings" panose="05000000000000000000" pitchFamily="2" charset="2"/>
              <a:buChar char="v"/>
            </a:pPr>
            <a:r>
              <a:rPr lang="en-US" dirty="0" err="1">
                <a:solidFill>
                  <a:srgbClr val="FF0000"/>
                </a:solidFill>
              </a:rPr>
              <a:t>Tiết</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bạn</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gì</a:t>
            </a:r>
            <a:r>
              <a:rPr lang="en-US" dirty="0">
                <a:solidFill>
                  <a:srgbClr val="FF0000"/>
                </a:solidFill>
              </a:rPr>
              <a:t> ?</a:t>
            </a:r>
            <a:endParaRPr lang="vi-VN" dirty="0">
              <a:solidFill>
                <a:srgbClr val="FF0000"/>
              </a:solidFill>
            </a:endParaRPr>
          </a:p>
        </p:txBody>
      </p:sp>
    </p:spTree>
    <p:extLst>
      <p:ext uri="{BB962C8B-B14F-4D97-AF65-F5344CB8AC3E}">
        <p14:creationId xmlns:p14="http://schemas.microsoft.com/office/powerpoint/2010/main" val="2837569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685800"/>
            <a:ext cx="7696200" cy="838200"/>
          </a:xfrm>
          <a:prstGeom prst="rect">
            <a:avLst/>
          </a:prstGeom>
          <a:noFill/>
          <a:ln w="9525">
            <a:noFill/>
            <a:miter lim="800000"/>
            <a:headEnd/>
            <a:tailEnd/>
          </a:ln>
        </p:spPr>
        <p:txBody>
          <a:bodyPr/>
          <a:lstStyle/>
          <a:p>
            <a:pPr algn="ctr" eaLnBrk="1" hangingPunct="1"/>
            <a:r>
              <a:rPr lang="en-US" sz="4000" b="1" dirty="0">
                <a:solidFill>
                  <a:srgbClr val="0000FF"/>
                </a:solidFill>
                <a:latin typeface="Times New Roman" pitchFamily="18" charset="0"/>
              </a:rPr>
              <a:t> 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752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p:spPr>
        <p:txBody>
          <a:bodyPr>
            <a:noAutofit/>
          </a:bodyPr>
          <a:lstStyle/>
          <a:p>
            <a:pPr algn="just" eaLnBrk="1" hangingPunct="1"/>
            <a:r>
              <a:rPr lang="en-US" sz="2400" b="1" dirty="0">
                <a:effectLst/>
                <a:latin typeface="Times New Roman" pitchFamily="18" charset="0"/>
              </a:rPr>
              <a:t>     </a:t>
            </a:r>
            <a:r>
              <a:rPr lang="en-US" sz="2400" b="1" dirty="0" err="1">
                <a:solidFill>
                  <a:srgbClr val="FF0000"/>
                </a:solidFill>
                <a:effectLst/>
                <a:latin typeface="Times New Roman" pitchFamily="18" charset="0"/>
              </a:rPr>
              <a:t>Hoạt</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động</a:t>
            </a:r>
            <a:r>
              <a:rPr lang="en-US" sz="2400" b="1" dirty="0">
                <a:solidFill>
                  <a:srgbClr val="FF0000"/>
                </a:solidFill>
                <a:effectLst/>
                <a:latin typeface="Times New Roman" pitchFamily="18" charset="0"/>
              </a:rPr>
              <a:t> 1: </a:t>
            </a:r>
            <a:r>
              <a:rPr lang="en-US" sz="2400" b="1" dirty="0" err="1">
                <a:solidFill>
                  <a:srgbClr val="FF0000"/>
                </a:solidFill>
                <a:effectLst/>
                <a:latin typeface="Times New Roman" pitchFamily="18" charset="0"/>
              </a:rPr>
              <a:t>Hướng</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dẫn</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học</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sinh</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quan</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sát</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và</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nhận</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xét</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mũi</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khâu</a:t>
            </a:r>
            <a:r>
              <a:rPr lang="en-US" sz="2400" b="1" dirty="0">
                <a:solidFill>
                  <a:srgbClr val="FF0000"/>
                </a:solidFill>
                <a:effectLst/>
                <a:latin typeface="Times New Roman" pitchFamily="18" charset="0"/>
              </a:rPr>
              <a:t> </a:t>
            </a:r>
            <a:r>
              <a:rPr lang="en-US" sz="2400" b="1" dirty="0" err="1">
                <a:solidFill>
                  <a:srgbClr val="FF0000"/>
                </a:solidFill>
                <a:effectLst/>
                <a:latin typeface="Times New Roman" pitchFamily="18" charset="0"/>
              </a:rPr>
              <a:t>thường</a:t>
            </a:r>
            <a:r>
              <a:rPr lang="en-US" sz="2400" b="1" dirty="0">
                <a:solidFill>
                  <a:srgbClr val="FF0000"/>
                </a:solidFill>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a:latin typeface="Times New Roman" pitchFamily="18" charset="0"/>
              </a:rPr>
              <a:t>   </a:t>
            </a:r>
            <a:r>
              <a:rPr lang="en-US" sz="3600">
                <a:solidFill>
                  <a:srgbClr val="000099"/>
                </a:solidFill>
                <a:latin typeface="Times New Roman" pitchFamily="18" charset="0"/>
              </a:rPr>
              <a:t>+ Đường khâu ở mặt trái và mặt phải giống </a:t>
            </a:r>
          </a:p>
          <a:p>
            <a:pPr algn="just"/>
            <a:r>
              <a:rPr lang="en-US" sz="3600">
                <a:solidFill>
                  <a:srgbClr val="000099"/>
                </a:solidFill>
                <a:latin typeface="Times New Roman" pitchFamily="18" charset="0"/>
              </a:rPr>
              <a:t>nhau.</a:t>
            </a:r>
          </a:p>
          <a:p>
            <a:pPr algn="just"/>
            <a:r>
              <a:rPr lang="en-US" sz="3600">
                <a:solidFill>
                  <a:srgbClr val="000099"/>
                </a:solidFill>
                <a:latin typeface="Times New Roman" pitchFamily="18" charset="0"/>
              </a:rPr>
              <a:t>   + Các mũi khâu cách đều nhau và dài bằng</a:t>
            </a:r>
          </a:p>
          <a:p>
            <a:pPr algn="just"/>
            <a:r>
              <a:rPr lang="en-US" sz="3600">
                <a:solidFill>
                  <a:srgbClr val="000099"/>
                </a:solidFill>
                <a:latin typeface="Times New Roman" pitchFamily="18" charset="0"/>
              </a:rPr>
              <a:t> nhau ở hai mặt trái và mặt phải của vải.</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dirty="0" err="1">
                <a:solidFill>
                  <a:srgbClr val="FF0000"/>
                </a:solidFill>
                <a:latin typeface="Times New Roman" pitchFamily="18" charset="0"/>
              </a:rPr>
              <a:t>Khâu</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thường</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là</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cách</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khâu</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để</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tạo</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thành</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các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mũi</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khâu</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cách</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đều</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nhau</a:t>
            </a:r>
            <a:r>
              <a:rPr lang="en-US" sz="3600" dirty="0">
                <a:solidFill>
                  <a:srgbClr val="FF0000"/>
                </a:solidFill>
                <a:latin typeface="Times New Roman" pitchFamily="18" charset="0"/>
              </a:rPr>
              <a:t> ở </a:t>
            </a:r>
            <a:r>
              <a:rPr lang="en-US" sz="3600" dirty="0" err="1">
                <a:solidFill>
                  <a:srgbClr val="FF0000"/>
                </a:solidFill>
                <a:latin typeface="Times New Roman" pitchFamily="18" charset="0"/>
              </a:rPr>
              <a:t>hai</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mặt</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vải</a:t>
            </a:r>
            <a:endParaRPr lang="en-US" sz="3600" dirty="0">
              <a:solidFill>
                <a:srgbClr val="FF0000"/>
              </a:solidFill>
              <a:latin typeface="Times New Roman" pitchFamily="18" charset="0"/>
            </a:endParaRPr>
          </a:p>
        </p:txBody>
      </p:sp>
      <p:sp>
        <p:nvSpPr>
          <p:cNvPr id="39981" name="Text Box 45"/>
          <p:cNvSpPr txBox="1">
            <a:spLocks noChangeArrowheads="1"/>
          </p:cNvSpPr>
          <p:nvPr/>
        </p:nvSpPr>
        <p:spPr bwMode="auto">
          <a:xfrm>
            <a:off x="304799" y="3733800"/>
            <a:ext cx="3592313"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rPr>
              <a:t>a) </a:t>
            </a:r>
            <a:r>
              <a:rPr lang="en-US" sz="2400" b="1" dirty="0" err="1">
                <a:solidFill>
                  <a:srgbClr val="FF0000"/>
                </a:solidFill>
                <a:latin typeface="Times New Roman" pitchFamily="18" charset="0"/>
              </a:rPr>
              <a:t>Mặt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phải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đường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khâu</a:t>
            </a:r>
            <a:endParaRPr lang="en-US" sz="2400" b="1" dirty="0">
              <a:solidFill>
                <a:srgbClr val="FF0000"/>
              </a:solidFill>
              <a:latin typeface="Times New Roman" pitchFamily="18" charset="0"/>
            </a:endParaRPr>
          </a:p>
        </p:txBody>
      </p:sp>
      <p:sp>
        <p:nvSpPr>
          <p:cNvPr id="39982" name="Text Box 46"/>
          <p:cNvSpPr txBox="1">
            <a:spLocks noChangeArrowheads="1"/>
          </p:cNvSpPr>
          <p:nvPr/>
        </p:nvSpPr>
        <p:spPr bwMode="auto">
          <a:xfrm>
            <a:off x="5334000" y="3733800"/>
            <a:ext cx="3429000"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339966"/>
                </a:solidFill>
                <a:latin typeface="Times New Roman" pitchFamily="18" charset="0"/>
              </a:rPr>
              <a:t>b) </a:t>
            </a:r>
            <a:r>
              <a:rPr lang="en-US" sz="2400" b="1" dirty="0" err="1">
                <a:solidFill>
                  <a:srgbClr val="339966"/>
                </a:solidFill>
                <a:latin typeface="Times New Roman" pitchFamily="18" charset="0"/>
              </a:rPr>
              <a:t>Mặt</a:t>
            </a:r>
            <a:r>
              <a:rPr lang="en-US" sz="2400" b="1" dirty="0">
                <a:solidFill>
                  <a:srgbClr val="339966"/>
                </a:solidFill>
                <a:latin typeface="Times New Roman" pitchFamily="18" charset="0"/>
              </a:rPr>
              <a:t> </a:t>
            </a:r>
            <a:r>
              <a:rPr lang="en-US" sz="2400" b="1" dirty="0" err="1">
                <a:solidFill>
                  <a:srgbClr val="339966"/>
                </a:solidFill>
                <a:latin typeface="Times New Roman" pitchFamily="18" charset="0"/>
              </a:rPr>
              <a:t>trái</a:t>
            </a:r>
            <a:r>
              <a:rPr lang="en-US" sz="2400" b="1" dirty="0">
                <a:solidFill>
                  <a:srgbClr val="339966"/>
                </a:solidFill>
                <a:latin typeface="Times New Roman" pitchFamily="18" charset="0"/>
              </a:rPr>
              <a:t> </a:t>
            </a:r>
            <a:r>
              <a:rPr lang="en-US" sz="2400" b="1" dirty="0" err="1">
                <a:solidFill>
                  <a:srgbClr val="339966"/>
                </a:solidFill>
                <a:latin typeface="Times New Roman" pitchFamily="18" charset="0"/>
              </a:rPr>
              <a:t>đường</a:t>
            </a:r>
            <a:r>
              <a:rPr lang="en-US" sz="2400" b="1" dirty="0">
                <a:solidFill>
                  <a:srgbClr val="339966"/>
                </a:solidFill>
                <a:latin typeface="Times New Roman" pitchFamily="18" charset="0"/>
              </a:rPr>
              <a:t> </a:t>
            </a:r>
            <a:r>
              <a:rPr lang="en-US" sz="2400" b="1" dirty="0" err="1">
                <a:solidFill>
                  <a:srgbClr val="339966"/>
                </a:solidFill>
                <a:latin typeface="Times New Roman" pitchFamily="18" charset="0"/>
              </a:rPr>
              <a:t>khâu</a:t>
            </a:r>
            <a:endParaRPr lang="en-US" sz="2400" b="1" dirty="0">
              <a:solidFill>
                <a:srgbClr val="339966"/>
              </a:solidFill>
              <a:latin typeface="Times New Roman" pitchFamily="18" charset="0"/>
            </a:endParaRP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381000" y="0"/>
            <a:ext cx="8191500" cy="990600"/>
          </a:xfrm>
          <a:noFill/>
        </p:spPr>
        <p:txBody>
          <a:bodyPr>
            <a:normAutofit fontScale="90000"/>
          </a:bodyPr>
          <a:lstStyle/>
          <a:p>
            <a:pPr algn="just" eaLnBrk="1" hangingPunct="1">
              <a:buFont typeface="Wingdings" pitchFamily="2" charset="2"/>
              <a:buChar char="v"/>
            </a:pPr>
            <a:r>
              <a:rPr lang="en-US" sz="3200" dirty="0">
                <a:effectLst/>
                <a:latin typeface="Times New Roman" pitchFamily="18" charset="0"/>
              </a:rPr>
              <a:t> </a:t>
            </a:r>
            <a:r>
              <a:rPr lang="en-US" sz="3200" dirty="0" err="1">
                <a:solidFill>
                  <a:srgbClr val="FF0000"/>
                </a:solidFill>
                <a:effectLst/>
                <a:latin typeface="Times New Roman" pitchFamily="18" charset="0"/>
              </a:rPr>
              <a:t>Hướng</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dẫn</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học</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sinh</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thực</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hiện</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một</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số</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thao</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tác</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khâu</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cơ</a:t>
            </a:r>
            <a:r>
              <a:rPr lang="en-US" sz="3200" dirty="0">
                <a:solidFill>
                  <a:srgbClr val="FF0000"/>
                </a:solidFill>
                <a:effectLst/>
                <a:latin typeface="Times New Roman" pitchFamily="18" charset="0"/>
              </a:rPr>
              <a:t> </a:t>
            </a:r>
            <a:r>
              <a:rPr lang="en-US" sz="3200" dirty="0" err="1">
                <a:solidFill>
                  <a:srgbClr val="FF0000"/>
                </a:solidFill>
                <a:effectLst/>
                <a:latin typeface="Times New Roman" pitchFamily="18" charset="0"/>
              </a:rPr>
              <a:t>bản</a:t>
            </a:r>
            <a:r>
              <a:rPr lang="en-US" sz="3200" dirty="0">
                <a:solidFill>
                  <a:srgbClr val="FF0000"/>
                </a:solidFill>
                <a:effectLst/>
                <a:latin typeface="Times New Roman" pitchFamily="18" charset="0"/>
              </a:rPr>
              <a:t>.</a:t>
            </a:r>
          </a:p>
        </p:txBody>
      </p:sp>
      <p:sp>
        <p:nvSpPr>
          <p:cNvPr id="49157" name="Rectangle 5"/>
          <p:cNvSpPr>
            <a:spLocks noGrp="1" noChangeArrowheads="1"/>
          </p:cNvSpPr>
          <p:nvPr>
            <p:ph type="subTitle" idx="1"/>
          </p:nvPr>
        </p:nvSpPr>
        <p:spPr>
          <a:xfrm>
            <a:off x="228600" y="3962400"/>
            <a:ext cx="8686800" cy="2438400"/>
          </a:xfrm>
        </p:spPr>
        <p:txBody>
          <a:bodyPr>
            <a:normAutofit fontScale="92500" lnSpcReduction="10000"/>
          </a:bodyPr>
          <a:lstStyle/>
          <a:p>
            <a:pPr algn="l" eaLnBrk="1" hangingPunct="1">
              <a:lnSpc>
                <a:spcPct val="80000"/>
              </a:lnSpc>
            </a:pP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Một</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số</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điểm</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lưu</a:t>
            </a:r>
            <a:r>
              <a:rPr lang="en-US" sz="2800" b="0" dirty="0">
                <a:solidFill>
                  <a:srgbClr val="0070C0"/>
                </a:solidFill>
                <a:effectLst/>
                <a:latin typeface="Times New Roman" pitchFamily="18" charset="0"/>
              </a:rPr>
              <a:t> ý </a:t>
            </a:r>
            <a:r>
              <a:rPr lang="en-US" sz="2800" b="0" dirty="0" err="1">
                <a:solidFill>
                  <a:srgbClr val="0070C0"/>
                </a:solidFill>
                <a:effectLst/>
                <a:latin typeface="Times New Roman" pitchFamily="18" charset="0"/>
              </a:rPr>
              <a:t>khi</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cầm</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vải</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cầm</a:t>
            </a:r>
            <a:r>
              <a:rPr lang="en-US" sz="2800" b="0" dirty="0">
                <a:solidFill>
                  <a:srgbClr val="0070C0"/>
                </a:solidFill>
                <a:effectLst/>
                <a:latin typeface="Times New Roman" pitchFamily="18" charset="0"/>
              </a:rPr>
              <a:t> </a:t>
            </a:r>
            <a:r>
              <a:rPr lang="en-US" sz="2800" b="0" dirty="0" err="1">
                <a:solidFill>
                  <a:srgbClr val="0070C0"/>
                </a:solidFill>
                <a:effectLst/>
                <a:latin typeface="Times New Roman" pitchFamily="18" charset="0"/>
              </a:rPr>
              <a:t>kim</a:t>
            </a:r>
            <a:r>
              <a:rPr lang="en-US" sz="2800" b="0" dirty="0">
                <a:solidFill>
                  <a:srgbClr val="0070C0"/>
                </a:solidFill>
                <a:effectLst/>
                <a:latin typeface="Times New Roman" pitchFamily="18" charset="0"/>
              </a:rPr>
              <a:t> :</a:t>
            </a:r>
          </a:p>
          <a:p>
            <a:pPr algn="l" eaLnBrk="1" hangingPunct="1">
              <a:lnSpc>
                <a:spcPct val="80000"/>
              </a:lnSpc>
            </a:pPr>
            <a:r>
              <a:rPr lang="en-US" sz="2800" b="0" dirty="0">
                <a:effectLst/>
                <a:latin typeface="Times New Roman" pitchFamily="18" charset="0"/>
              </a:rPr>
              <a:t> </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Lòng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bàn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tay</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cầm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vải</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hướng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lên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trên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ngón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tay</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trỏ</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nằm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cách</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chổ</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lên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kim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khoảng</a:t>
            </a:r>
            <a:r>
              <a:rPr lang="en-US" sz="2800" b="0" dirty="0">
                <a:solidFill>
                  <a:srgbClr val="339933"/>
                </a:solidFill>
                <a:effectLst/>
                <a:latin typeface="Times New Roman" pitchFamily="18" charset="0"/>
              </a:rPr>
              <a:t> 1cm. </a:t>
            </a:r>
            <a:r>
              <a:rPr lang="en-US" sz="2800" b="0" dirty="0" err="1">
                <a:solidFill>
                  <a:srgbClr val="339933"/>
                </a:solidFill>
                <a:effectLst/>
                <a:latin typeface="Times New Roman" pitchFamily="18" charset="0"/>
              </a:rPr>
              <a:t>Ngón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cái</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đè</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xuống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đầu</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ngón</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trỏ</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đúng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vào</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đường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vạch</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dấu</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để</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giữ</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chặt</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vải</a:t>
            </a:r>
            <a:r>
              <a:rPr lang="en-US" sz="2800" b="0" dirty="0">
                <a:solidFill>
                  <a:srgbClr val="339933"/>
                </a:solidFill>
                <a:effectLst/>
                <a:latin typeface="Times New Roman" pitchFamily="18" charset="0"/>
              </a:rPr>
              <a:t>.</a:t>
            </a:r>
          </a:p>
          <a:p>
            <a:pPr algn="l" eaLnBrk="1" hangingPunct="1">
              <a:lnSpc>
                <a:spcPct val="80000"/>
              </a:lnSpc>
            </a:pPr>
            <a:r>
              <a:rPr lang="en-US" sz="2800" b="0" dirty="0">
                <a:solidFill>
                  <a:srgbClr val="339933"/>
                </a:solidFill>
                <a:effectLst/>
                <a:latin typeface="Times New Roman" pitchFamily="18" charset="0"/>
              </a:rPr>
              <a:t> + </a:t>
            </a:r>
            <a:r>
              <a:rPr lang="en-US" sz="2800" b="0" dirty="0" err="1">
                <a:solidFill>
                  <a:srgbClr val="339933"/>
                </a:solidFill>
                <a:effectLst/>
                <a:latin typeface="Times New Roman" pitchFamily="18" charset="0"/>
              </a:rPr>
              <a:t>Tay</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cầm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kim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cầm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vừa</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phải</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không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cầm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quá</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chặt</a:t>
            </a:r>
            <a:r>
              <a:rPr lang="en-US" sz="2800" b="0" dirty="0">
                <a:solidFill>
                  <a:srgbClr val="339933"/>
                </a:solidFill>
                <a:effectLst/>
                <a:latin typeface="Times New Roman" pitchFamily="18" charset="0"/>
              </a:rPr>
              <a:t> hay </a:t>
            </a:r>
            <a:r>
              <a:rPr lang="en-US" sz="2800" b="0" dirty="0" err="1">
                <a:solidFill>
                  <a:srgbClr val="339933"/>
                </a:solidFill>
                <a:effectLst/>
                <a:latin typeface="Times New Roman" pitchFamily="18" charset="0"/>
              </a:rPr>
              <a:t>quá</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lỏng</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sẽ</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khó</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khâu</a:t>
            </a:r>
            <a:r>
              <a:rPr lang="en-US" sz="2800" b="0" dirty="0">
                <a:solidFill>
                  <a:srgbClr val="339933"/>
                </a:solidFill>
                <a:effectLst/>
                <a:latin typeface="Times New Roman" pitchFamily="18" charset="0"/>
              </a:rPr>
              <a:t>.</a:t>
            </a:r>
          </a:p>
          <a:p>
            <a:pPr algn="l" eaLnBrk="1" hangingPunct="1">
              <a:lnSpc>
                <a:spcPct val="80000"/>
              </a:lnSpc>
            </a:pPr>
            <a:r>
              <a:rPr lang="en-US" sz="2800" b="0" dirty="0">
                <a:solidFill>
                  <a:srgbClr val="339933"/>
                </a:solidFill>
                <a:effectLst/>
                <a:latin typeface="Times New Roman" pitchFamily="18" charset="0"/>
              </a:rPr>
              <a:t> + </a:t>
            </a:r>
            <a:r>
              <a:rPr lang="en-US" sz="2800" b="0" dirty="0" err="1">
                <a:solidFill>
                  <a:srgbClr val="339933"/>
                </a:solidFill>
                <a:effectLst/>
                <a:latin typeface="Times New Roman" pitchFamily="18" charset="0"/>
              </a:rPr>
              <a:t>Khi</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khâu</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tránh</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để</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kim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đâm</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vào</a:t>
            </a:r>
            <a:r>
              <a:rPr lang="en-US" sz="2800" b="0" dirty="0">
                <a:solidFill>
                  <a:srgbClr val="339933"/>
                </a:solidFill>
                <a:effectLst/>
                <a:latin typeface="Times New Roman" pitchFamily="18" charset="0"/>
              </a:rPr>
              <a:t> </a:t>
            </a:r>
            <a:r>
              <a:rPr lang="en-US" sz="2800" b="0" dirty="0" err="1">
                <a:solidFill>
                  <a:srgbClr val="339933"/>
                </a:solidFill>
                <a:effectLst/>
                <a:latin typeface="Times New Roman" pitchFamily="18" charset="0"/>
              </a:rPr>
              <a:t>tay</a:t>
            </a:r>
            <a:r>
              <a:rPr lang="en-US" sz="2800" b="0" dirty="0">
                <a:solidFill>
                  <a:srgbClr val="339933"/>
                </a:solidFill>
                <a:effectLst/>
                <a:latin typeface="Times New Roman" pitchFamily="18" charset="0"/>
              </a:rPr>
              <a:t>.</a:t>
            </a:r>
          </a:p>
        </p:txBody>
      </p:sp>
      <p:pic>
        <p:nvPicPr>
          <p:cNvPr id="49159" name="Picture 7" descr="Untitled-1"/>
          <p:cNvPicPr>
            <a:picLocks noChangeAspect="1" noChangeArrowheads="1"/>
          </p:cNvPicPr>
          <p:nvPr/>
        </p:nvPicPr>
        <p:blipFill>
          <a:blip r:embed="rId2"/>
          <a:srcRect/>
          <a:stretch>
            <a:fillRect/>
          </a:stretch>
        </p:blipFill>
        <p:spPr bwMode="auto">
          <a:xfrm>
            <a:off x="2057400" y="1066800"/>
            <a:ext cx="4572000" cy="2743200"/>
          </a:xfrm>
          <a:prstGeom prst="rect">
            <a:avLst/>
          </a:prstGeom>
          <a:noFill/>
          <a:ln w="9525">
            <a:noFill/>
            <a:miter lim="800000"/>
            <a:headEnd/>
            <a:tailEnd/>
          </a:ln>
        </p:spPr>
      </p:pic>
      <p:sp>
        <p:nvSpPr>
          <p:cNvPr id="49160" name="Rectangle 8"/>
          <p:cNvSpPr>
            <a:spLocks noChangeArrowheads="1"/>
          </p:cNvSpPr>
          <p:nvPr/>
        </p:nvSpPr>
        <p:spPr bwMode="auto">
          <a:xfrm>
            <a:off x="457200" y="457200"/>
            <a:ext cx="8077200" cy="1524000"/>
          </a:xfrm>
          <a:prstGeom prst="rect">
            <a:avLst/>
          </a:prstGeom>
          <a:noFill/>
          <a:ln w="9525">
            <a:noFill/>
            <a:miter lim="800000"/>
            <a:headEnd/>
            <a:tailEnd/>
          </a:ln>
        </p:spPr>
        <p:txBody>
          <a:bodyPr anchor="b"/>
          <a:lstStyle/>
          <a:p>
            <a:pPr algn="just" eaLnBrk="1" hangingPunct="1">
              <a:lnSpc>
                <a:spcPct val="90000"/>
              </a:lnSpc>
            </a:pPr>
            <a:r>
              <a:rPr lang="en-US" sz="3200" b="1" dirty="0">
                <a:solidFill>
                  <a:schemeClr val="tx2"/>
                </a:solidFill>
                <a:latin typeface="Times New Roman" pitchFamily="18" charset="0"/>
              </a:rPr>
              <a:t>   </a:t>
            </a:r>
            <a:r>
              <a:rPr lang="en-US" sz="3200" b="1" dirty="0" err="1">
                <a:solidFill>
                  <a:srgbClr val="FF0000"/>
                </a:solidFill>
                <a:latin typeface="Times New Roman" pitchFamily="18" charset="0"/>
              </a:rPr>
              <a:t>Hoạt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2: </a:t>
            </a:r>
            <a:r>
              <a:rPr lang="en-US" sz="3200" dirty="0" err="1">
                <a:solidFill>
                  <a:srgbClr val="FF0000"/>
                </a:solidFill>
                <a:latin typeface="Times New Roman" pitchFamily="18" charset="0"/>
              </a:rPr>
              <a:t>Hướng</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dẫn</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học</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sinh</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thao</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tác</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kĩ</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thuật</a:t>
            </a:r>
            <a:r>
              <a:rPr lang="en-US" sz="3200" dirty="0">
                <a:solidFill>
                  <a:schemeClr val="tx2"/>
                </a:solidFill>
                <a:latin typeface="Times New Roman" pitchFamily="18" charset="0"/>
              </a:rPr>
              <a:t>.</a:t>
            </a:r>
            <a:r>
              <a:rPr lang="en-US" sz="4400" dirty="0">
                <a:solidFill>
                  <a:schemeClr val="tx2"/>
                </a:solidFill>
                <a:latin typeface="Times New Roman" pitchFamily="18" charset="0"/>
              </a:rPr>
              <a:t/>
            </a:r>
            <a:br>
              <a:rPr lang="en-US" sz="4400" dirty="0">
                <a:solidFill>
                  <a:schemeClr val="tx2"/>
                </a:solidFill>
                <a:latin typeface="Times New Roman" pitchFamily="18" charset="0"/>
              </a:rPr>
            </a:br>
            <a:endParaRPr lang="en-US" sz="4400"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p:spPr>
        <p:txBody>
          <a:bodyPr/>
          <a:lstStyle/>
          <a:p>
            <a:pPr algn="just" eaLnBrk="1" hangingPunct="1">
              <a:lnSpc>
                <a:spcPct val="90000"/>
              </a:lnSpc>
              <a:buFont typeface="Wingdings" pitchFamily="2" charset="2"/>
              <a:buChar char="v"/>
              <a:defRPr/>
            </a:pPr>
            <a:r>
              <a:rPr lang="en-US"/>
              <a:t> </a:t>
            </a:r>
            <a:r>
              <a:rPr lang="en-US">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TotalTime>
  <Words>1174</Words>
  <Application>Microsoft Office PowerPoint</Application>
  <PresentationFormat>On-screen Show (4:3)</PresentationFormat>
  <Paragraphs>225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Chủ đề của Office</vt:lpstr>
      <vt:lpstr>PowerPoint Presentation</vt:lpstr>
      <vt:lpstr>Bài cũ:</vt:lpstr>
      <vt:lpstr>PowerPoint Presentation</vt:lpstr>
      <vt:lpstr>     Hoạt động 1: Hướng dẫn học sinh quan sát và nhận xét mũi khâu thường </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Học sinh thực hành.</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ADMIN</cp:lastModifiedBy>
  <cp:revision>40</cp:revision>
  <dcterms:created xsi:type="dcterms:W3CDTF">2009-05-20T04:34:25Z</dcterms:created>
  <dcterms:modified xsi:type="dcterms:W3CDTF">2021-02-19T14:39:26Z</dcterms:modified>
</cp:coreProperties>
</file>