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1" r:id="rId1"/>
  </p:sldMasterIdLst>
  <p:notesMasterIdLst>
    <p:notesMasterId r:id="rId15"/>
  </p:notesMasterIdLst>
  <p:sldIdLst>
    <p:sldId id="257" r:id="rId2"/>
    <p:sldId id="264" r:id="rId3"/>
    <p:sldId id="259" r:id="rId4"/>
    <p:sldId id="260" r:id="rId5"/>
    <p:sldId id="263" r:id="rId6"/>
    <p:sldId id="277" r:id="rId7"/>
    <p:sldId id="267" r:id="rId8"/>
    <p:sldId id="282" r:id="rId9"/>
    <p:sldId id="283" r:id="rId10"/>
    <p:sldId id="281" r:id="rId11"/>
    <p:sldId id="285" r:id="rId12"/>
    <p:sldId id="273" r:id="rId13"/>
    <p:sldId id="284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16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39" autoAdjust="0"/>
    <p:restoredTop sz="94624" autoAdjust="0"/>
  </p:normalViewPr>
  <p:slideViewPr>
    <p:cSldViewPr>
      <p:cViewPr varScale="1">
        <p:scale>
          <a:sx n="70" d="100"/>
          <a:sy n="70" d="100"/>
        </p:scale>
        <p:origin x="140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ECE2FD-59DE-4474-AA41-FE4630079E9D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0E3F8A-D4C8-40B8-81F8-5DB8B5CFF9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0747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vi-VN" smtClean="0">
              <a:latin typeface="Arial" charset="0"/>
            </a:endParaRPr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4439398-E583-44F0-839F-317600690ED8}" type="slidenum">
              <a:rPr lang="en-US" smtClean="0"/>
              <a:pPr/>
              <a:t>6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4070711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6BDCB-48F0-4B16-9DCB-1A9EB9906DAF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934BE-5D0A-47A1-ADFA-8EF298AE67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6BDCB-48F0-4B16-9DCB-1A9EB9906DAF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934BE-5D0A-47A1-ADFA-8EF298AE67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6BDCB-48F0-4B16-9DCB-1A9EB9906DAF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934BE-5D0A-47A1-ADFA-8EF298AE67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C2FB9B-AEFD-4E6E-9A8F-67D275F840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6BDCB-48F0-4B16-9DCB-1A9EB9906DAF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934BE-5D0A-47A1-ADFA-8EF298AE67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6BDCB-48F0-4B16-9DCB-1A9EB9906DAF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934BE-5D0A-47A1-ADFA-8EF298AE67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6BDCB-48F0-4B16-9DCB-1A9EB9906DAF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934BE-5D0A-47A1-ADFA-8EF298AE67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6BDCB-48F0-4B16-9DCB-1A9EB9906DAF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934BE-5D0A-47A1-ADFA-8EF298AE67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6BDCB-48F0-4B16-9DCB-1A9EB9906DAF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934BE-5D0A-47A1-ADFA-8EF298AE67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6BDCB-48F0-4B16-9DCB-1A9EB9906DAF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934BE-5D0A-47A1-ADFA-8EF298AE67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6BDCB-48F0-4B16-9DCB-1A9EB9906DAF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934BE-5D0A-47A1-ADFA-8EF298AE67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6BDCB-48F0-4B16-9DCB-1A9EB9906DAF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92934BE-5D0A-47A1-ADFA-8EF298AE679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666BDCB-48F0-4B16-9DCB-1A9EB9906DAF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92934BE-5D0A-47A1-ADFA-8EF298AE679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  <p:sldLayoutId id="2147483803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3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3.wav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gif"/><Relationship Id="rId4" Type="http://schemas.openxmlformats.org/officeDocument/2006/relationships/image" Target="../media/image8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gif"/><Relationship Id="rId4" Type="http://schemas.openxmlformats.org/officeDocument/2006/relationships/image" Target="../media/image8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3.wav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1"/>
          <p:cNvSpPr>
            <a:spLocks noGrp="1"/>
          </p:cNvSpPr>
          <p:nvPr>
            <p:ph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3075" name="Picture 2" descr="Picture115"/>
          <p:cNvPicPr>
            <a:picLocks noChangeAspect="1" noChangeArrowheads="1"/>
          </p:cNvPicPr>
          <p:nvPr/>
        </p:nvPicPr>
        <p:blipFill>
          <a:blip r:embed="rId3"/>
          <a:srcRect l="545" r="2411" b="147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WordArt 12"/>
          <p:cNvSpPr>
            <a:spLocks noChangeArrowheads="1" noChangeShapeType="1" noTextEdit="1"/>
          </p:cNvSpPr>
          <p:nvPr/>
        </p:nvSpPr>
        <p:spPr bwMode="auto">
          <a:xfrm>
            <a:off x="2805113" y="701675"/>
            <a:ext cx="3856037" cy="307975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0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PHÒNG GD - ĐT </a:t>
            </a:r>
            <a:r>
              <a:rPr lang="en-US" sz="36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LONG BIÊN</a:t>
            </a:r>
            <a:endParaRPr lang="en-US" sz="36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3077" name="WordArt 17"/>
          <p:cNvSpPr>
            <a:spLocks noChangeArrowheads="1" noChangeShapeType="1" noTextEdit="1"/>
          </p:cNvSpPr>
          <p:nvPr/>
        </p:nvSpPr>
        <p:spPr bwMode="auto">
          <a:xfrm>
            <a:off x="2266950" y="1085850"/>
            <a:ext cx="4840288" cy="384175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0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Trường Tiểu học </a:t>
            </a:r>
            <a:r>
              <a:rPr lang="en-US" sz="36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Đoàn</a:t>
            </a:r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Kết</a:t>
            </a:r>
            <a:endParaRPr lang="en-US" sz="36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3078" name="WordArt 13"/>
          <p:cNvSpPr>
            <a:spLocks noChangeArrowheads="1" noChangeShapeType="1" noTextEdit="1"/>
          </p:cNvSpPr>
          <p:nvPr/>
        </p:nvSpPr>
        <p:spPr bwMode="auto">
          <a:xfrm>
            <a:off x="2733675" y="2265161"/>
            <a:ext cx="4038600" cy="466725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0"/>
              </a:avLst>
            </a:prstTxWarp>
          </a:bodyPr>
          <a:lstStyle/>
          <a:p>
            <a:pPr algn="ctr"/>
            <a:r>
              <a:rPr lang="en-US" sz="3600" b="1" kern="10" dirty="0" err="1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FFFF"/>
                </a:solidFill>
                <a:latin typeface="Times New Roman"/>
                <a:cs typeface="Times New Roman"/>
              </a:rPr>
              <a:t>Môn</a:t>
            </a:r>
            <a:r>
              <a:rPr lang="en-US" sz="3600" b="1" kern="10" dirty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FFFF"/>
                </a:solidFill>
                <a:latin typeface="Times New Roman"/>
                <a:cs typeface="Times New Roman"/>
              </a:rPr>
              <a:t>: </a:t>
            </a:r>
            <a:r>
              <a:rPr lang="en-US" sz="3600" b="1" kern="10" dirty="0" err="1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FFFF"/>
                </a:solidFill>
                <a:latin typeface="Times New Roman"/>
                <a:cs typeface="Times New Roman"/>
              </a:rPr>
              <a:t>Toán</a:t>
            </a:r>
            <a:endParaRPr lang="en-US" sz="3600" b="1" kern="10" dirty="0">
              <a:ln w="12700">
                <a:solidFill>
                  <a:srgbClr val="0000FF"/>
                </a:solidFill>
                <a:round/>
                <a:headEnd/>
                <a:tailEnd/>
              </a:ln>
              <a:solidFill>
                <a:srgbClr val="00FFFF"/>
              </a:solidFill>
              <a:latin typeface="Times New Roman"/>
              <a:cs typeface="Times New Roman"/>
            </a:endParaRPr>
          </a:p>
        </p:txBody>
      </p:sp>
      <p:sp>
        <p:nvSpPr>
          <p:cNvPr id="3080" name="WordArt 9"/>
          <p:cNvSpPr>
            <a:spLocks noChangeArrowheads="1" noChangeShapeType="1" noTextEdit="1"/>
          </p:cNvSpPr>
          <p:nvPr/>
        </p:nvSpPr>
        <p:spPr bwMode="auto">
          <a:xfrm>
            <a:off x="1174750" y="3343275"/>
            <a:ext cx="7359650" cy="66675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0"/>
              </a:avLst>
            </a:prstTxWarp>
          </a:bodyPr>
          <a:lstStyle/>
          <a:p>
            <a:pPr algn="ctr"/>
            <a:r>
              <a:rPr lang="en-US" sz="3600" b="1" kern="10" dirty="0" err="1" smtClean="0">
                <a:ln w="2857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LUYỆN</a:t>
            </a:r>
            <a:r>
              <a:rPr lang="en-US" sz="3600" b="1" kern="10" dirty="0" smtClean="0">
                <a:ln w="2857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2857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TẬP</a:t>
            </a:r>
            <a:endParaRPr lang="en-US" sz="3600" b="1" kern="10" dirty="0">
              <a:ln w="28575">
                <a:solidFill>
                  <a:srgbClr val="FF0000"/>
                </a:solidFill>
                <a:round/>
                <a:headEnd/>
                <a:tailEnd/>
              </a:ln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pic>
        <p:nvPicPr>
          <p:cNvPr id="3082" name="Picture 5" descr="FloralCorner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>
            <a:off x="0" y="114300"/>
            <a:ext cx="1768475" cy="1201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3" name="Picture 7" descr="FloralCorner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>
            <a:off x="261937" y="5303838"/>
            <a:ext cx="1444625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4" name="Picture 3" descr="PinkFlower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924800" y="6170613"/>
            <a:ext cx="1219200" cy="68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5" name="Picture 8" descr="Flower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391400" y="152400"/>
            <a:ext cx="571500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6" name="Picture 8" descr="Flower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077200" y="685800"/>
            <a:ext cx="571500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7" name="Picture 8" descr="Flower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077200" y="0"/>
            <a:ext cx="571500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686800" cy="1143000"/>
          </a:xfrm>
        </p:spPr>
        <p:txBody>
          <a:bodyPr>
            <a:normAutofit/>
          </a:bodyPr>
          <a:lstStyle/>
          <a:p>
            <a:r>
              <a:rPr lang="en-US" sz="43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4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3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4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3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4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3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4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3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3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4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3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4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3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vi-VN" sz="4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43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00400"/>
            <a:ext cx="8229600" cy="3200400"/>
          </a:xfrm>
        </p:spPr>
        <p:txBody>
          <a:bodyPr>
            <a:noAutofit/>
          </a:bodyPr>
          <a:lstStyle/>
          <a:p>
            <a:pPr algn="ctr">
              <a:buNone/>
            </a:pPr>
            <a:endParaRPr lang="en-US" sz="36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514350" indent="-514350" algn="ctr">
              <a:buAutoNum type="alphaUcPeriod"/>
            </a:pPr>
            <a:r>
              <a:rPr 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40 </a:t>
            </a:r>
          </a:p>
          <a:p>
            <a:pPr marL="514350" indent="-514350" algn="ctr">
              <a:buAutoNum type="alphaUcPeriod"/>
            </a:pPr>
            <a:r>
              <a:rPr 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35 </a:t>
            </a:r>
          </a:p>
          <a:p>
            <a:pPr marL="514350" indent="-514350" algn="ctr">
              <a:buAutoNum type="alphaUcPeriod"/>
            </a:pPr>
            <a:r>
              <a:rPr lang="en-US" sz="3600" b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30 </a:t>
            </a:r>
            <a:endParaRPr lang="en-US" sz="3600" b="1" dirty="0" smtClean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46"/>
          <p:cNvSpPr>
            <a:spLocks noChangeArrowheads="1"/>
          </p:cNvSpPr>
          <p:nvPr/>
        </p:nvSpPr>
        <p:spPr bwMode="auto">
          <a:xfrm>
            <a:off x="3276600" y="2819400"/>
            <a:ext cx="1676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46"/>
          <p:cNvSpPr>
            <a:spLocks noChangeArrowheads="1"/>
          </p:cNvSpPr>
          <p:nvPr/>
        </p:nvSpPr>
        <p:spPr bwMode="auto">
          <a:xfrm>
            <a:off x="5410200" y="2438400"/>
            <a:ext cx="1981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200400" y="3352800"/>
            <a:ext cx="1752600" cy="1589"/>
          </a:xfrm>
          <a:prstGeom prst="straightConnector1">
            <a:avLst/>
          </a:prstGeom>
          <a:ln w="31750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54"/>
          <p:cNvSpPr/>
          <p:nvPr/>
        </p:nvSpPr>
        <p:spPr>
          <a:xfrm>
            <a:off x="1752600" y="2590800"/>
            <a:ext cx="1371600" cy="1163638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sz="4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12" name="Oval 37"/>
          <p:cNvSpPr>
            <a:spLocks noChangeArrowheads="1"/>
          </p:cNvSpPr>
          <p:nvPr/>
        </p:nvSpPr>
        <p:spPr bwMode="auto">
          <a:xfrm>
            <a:off x="5029200" y="2590800"/>
            <a:ext cx="1295400" cy="1343025"/>
          </a:xfrm>
          <a:prstGeom prst="ellipse">
            <a:avLst/>
          </a:prstGeom>
          <a:solidFill>
            <a:srgbClr val="FFCC00"/>
          </a:solidFill>
          <a:ln w="25400" algn="ctr">
            <a:solidFill>
              <a:srgbClr val="00CC66"/>
            </a:solidFill>
            <a:round/>
            <a:headEnd/>
            <a:tailEnd/>
          </a:ln>
        </p:spPr>
        <p:txBody>
          <a:bodyPr anchor="ctr"/>
          <a:lstStyle/>
          <a:p>
            <a:pPr algn="ctr" eaLnBrk="0" hangingPunct="0"/>
            <a:endParaRPr lang="en-US" sz="2400" b="1" dirty="0">
              <a:solidFill>
                <a:srgbClr val="FF0000"/>
              </a:solidFill>
              <a:latin typeface="Constantia" pitchFamily="18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3962400" y="3886200"/>
            <a:ext cx="609600" cy="609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ring3918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ringin.wav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90500" cy="25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1" dur="1" fill="hold"/>
                                        <p:tgtEl>
                                          <p:spTgt spid="2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42" repeatCount="3000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1"/>
                </p:tgtEl>
              </p:cMediaNode>
            </p:audio>
          </p:childTnLst>
        </p:cTn>
      </p:par>
    </p:tnLst>
    <p:bldLst>
      <p:bldP spid="2" grpId="0"/>
      <p:bldP spid="3" grpId="0" uiExpand="1" build="p"/>
      <p:bldP spid="6" grpId="0"/>
      <p:bldP spid="7" grpId="0"/>
      <p:bldP spid="10" grpId="0" animBg="1"/>
      <p:bldP spid="12" grpId="0" animBg="1"/>
      <p:bldP spid="2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686800" cy="1143000"/>
          </a:xfrm>
        </p:spPr>
        <p:txBody>
          <a:bodyPr>
            <a:normAutofit/>
          </a:bodyPr>
          <a:lstStyle/>
          <a:p>
            <a:r>
              <a:rPr lang="en-US" sz="4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4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4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4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4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4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4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vi-VN" sz="4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4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00400"/>
            <a:ext cx="8229600" cy="3200400"/>
          </a:xfrm>
        </p:spPr>
        <p:txBody>
          <a:bodyPr>
            <a:noAutofit/>
          </a:bodyPr>
          <a:lstStyle/>
          <a:p>
            <a:pPr algn="ctr">
              <a:buNone/>
            </a:pPr>
            <a:endParaRPr lang="en-US" sz="36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514350" indent="-514350" algn="ctr">
              <a:buAutoNum type="alphaUcPeriod"/>
            </a:pPr>
            <a:r>
              <a:rPr lang="vi-VN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18</a:t>
            </a:r>
            <a:endParaRPr lang="en-US" sz="3600" b="1" dirty="0" smtClean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>
              <a:buAutoNum type="alphaUcPeriod"/>
            </a:pPr>
            <a:r>
              <a:rPr lang="vi-VN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16</a:t>
            </a:r>
            <a:endParaRPr lang="en-US" sz="3600" b="1" dirty="0" smtClean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>
              <a:buAutoNum type="alphaUcPeriod"/>
            </a:pPr>
            <a:r>
              <a:rPr lang="vi-VN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endParaRPr lang="en-US" sz="3600" b="1" dirty="0" smtClean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219200" y="0"/>
            <a:ext cx="69342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22</a:t>
            </a:r>
            <a:r>
              <a:rPr lang="en-US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sz="3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20</a:t>
            </a:r>
            <a:r>
              <a:rPr lang="vi-VN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endParaRPr lang="en-US" sz="3200" b="1" dirty="0" smtClean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.VnTime" pitchFamily="34" charset="0"/>
              </a:rPr>
              <a:t> </a:t>
            </a:r>
            <a:r>
              <a:rPr lang="en-US" sz="3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3200" b="1" dirty="0" smtClean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  <a:r>
              <a:rPr lang="vi-VN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(tiết 34)</a:t>
            </a: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.VnTime" pitchFamily="34" charset="0"/>
            </a:endParaRPr>
          </a:p>
        </p:txBody>
      </p:sp>
      <p:sp>
        <p:nvSpPr>
          <p:cNvPr id="7" name="Rectangle 46"/>
          <p:cNvSpPr>
            <a:spLocks noChangeArrowheads="1"/>
          </p:cNvSpPr>
          <p:nvPr/>
        </p:nvSpPr>
        <p:spPr bwMode="auto">
          <a:xfrm>
            <a:off x="5410200" y="2438400"/>
            <a:ext cx="1981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3962400" y="5257800"/>
            <a:ext cx="609600" cy="609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ring3918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ringin.wav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90500" cy="25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533400" y="2743200"/>
            <a:ext cx="8388835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vi-VN" sz="30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ea typeface="Times New Roman" pitchFamily="18" charset="0"/>
                <a:cs typeface="Times New Roman" pitchFamily="18" charset="0"/>
              </a:rPr>
              <a:t>Có 6 bông hoa huệ, số bông hoa hồng gấp 2 lần số bông hoa huệ.</a:t>
            </a:r>
            <a:r>
              <a:rPr kumimoji="0" lang="vi-VN" sz="3000" b="0" i="0" u="none" strike="noStrike" cap="none" normalizeH="0" dirty="0" smtClean="0">
                <a:ln>
                  <a:noFill/>
                </a:ln>
                <a:solidFill>
                  <a:schemeClr val="accent1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vi-VN" sz="30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ea typeface="Times New Roman" pitchFamily="18" charset="0"/>
                <a:cs typeface="Times New Roman" pitchFamily="18" charset="0"/>
              </a:rPr>
              <a:t>Hỏi số bông hoa hồng là bao nhiêu?</a:t>
            </a:r>
            <a:endParaRPr kumimoji="0" lang="en-US" sz="3000" b="0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000" b="0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4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1" fill="hold"/>
                                        <p:tgtEl>
                                          <p:spTgt spid="2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30" repeatCount="3000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1"/>
                </p:tgtEl>
              </p:cMediaNode>
            </p:audio>
          </p:childTnLst>
        </p:cTn>
      </p:par>
    </p:tnLst>
    <p:bldLst>
      <p:bldP spid="2" grpId="0"/>
      <p:bldP spid="3" grpId="0" build="p"/>
      <p:bldP spid="7" grpId="0"/>
      <p:bldP spid="2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533400" y="2286000"/>
            <a:ext cx="86106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Muốn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làm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thê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nào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838200" y="4114800"/>
            <a:ext cx="80010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Muốn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nhiều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lần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123" descr="Buomba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-3448050" y="3235325"/>
            <a:ext cx="68961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23" descr="Buomba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219075" y="6548438"/>
            <a:ext cx="8658225" cy="614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23" descr="Buomba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5695950" y="3181350"/>
            <a:ext cx="68961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16" descr="A0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3" descr="blumen-pflanzen085[1]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600200"/>
            <a:ext cx="48768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0" y="0"/>
            <a:ext cx="9144000" cy="6948488"/>
            <a:chOff x="0" y="-19"/>
            <a:chExt cx="5760" cy="4377"/>
          </a:xfrm>
        </p:grpSpPr>
        <p:pic>
          <p:nvPicPr>
            <p:cNvPr id="8198" name="Picture 6" descr="flower[1][1][1][1]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458" y="2018"/>
              <a:ext cx="4320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199" name="Picture 7" descr="flower[1][1][1][1]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-1996" y="2018"/>
              <a:ext cx="4320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00" name="Picture 8" descr="flower[1][1][1][1]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979"/>
              <a:ext cx="5760" cy="3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01" name="Picture 9" descr="flower[1][1][1][1]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19"/>
              <a:ext cx="5760" cy="3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5553" name="WordArt 17"/>
          <p:cNvSpPr>
            <a:spLocks noChangeArrowheads="1" noChangeShapeType="1" noTextEdit="1"/>
          </p:cNvSpPr>
          <p:nvPr/>
        </p:nvSpPr>
        <p:spPr bwMode="auto">
          <a:xfrm>
            <a:off x="1066800" y="685800"/>
            <a:ext cx="7010400" cy="48006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i="1" u="sng" kern="10" dirty="0" smtClean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 pitchFamily="18" charset="0"/>
                <a:cs typeface="Times New Roman" pitchFamily="18" charset="0"/>
              </a:rPr>
              <a:t> CH</a:t>
            </a:r>
            <a:r>
              <a:rPr lang="vi-VN" sz="3600" b="1" i="1" u="sng" kern="10" dirty="0" smtClean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 pitchFamily="18" charset="0"/>
                <a:cs typeface="Times New Roman" pitchFamily="18" charset="0"/>
              </a:rPr>
              <a:t>ÀO QUÝ THẦY CÔ VÀ CÁC EM</a:t>
            </a:r>
            <a:endParaRPr lang="en-US" sz="3600" b="1" i="1" u="sng" kern="10" dirty="0">
              <a:ln w="9525">
                <a:round/>
                <a:headEnd/>
                <a:tailEnd/>
              </a:ln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</a:gra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87980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WordArt 4"/>
          <p:cNvSpPr>
            <a:spLocks noChangeArrowheads="1" noChangeShapeType="1" noTextEdit="1"/>
          </p:cNvSpPr>
          <p:nvPr/>
        </p:nvSpPr>
        <p:spPr bwMode="auto">
          <a:xfrm rot="232987">
            <a:off x="1805523" y="2467070"/>
            <a:ext cx="5406720" cy="1746246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750"/>
              </a:avLst>
            </a:prstTxWarp>
            <a:scene3d>
              <a:camera prst="legacyPerspectiveFront">
                <a:rot lat="2051998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b="1" kern="10" dirty="0" err="1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160000" scaled="1"/>
                </a:gradFill>
                <a:latin typeface="Arial"/>
                <a:cs typeface="Arial"/>
              </a:rPr>
              <a:t>Ôn</a:t>
            </a:r>
            <a:r>
              <a:rPr lang="en-US" sz="3600" b="1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160000" scaled="1"/>
                </a:gradFill>
                <a:latin typeface="Arial"/>
                <a:cs typeface="Arial"/>
              </a:rPr>
              <a:t> </a:t>
            </a:r>
            <a:r>
              <a:rPr lang="en-US" sz="3600" b="1" kern="10" dirty="0" err="1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160000" scaled="1"/>
                </a:gradFill>
                <a:latin typeface="Arial"/>
                <a:cs typeface="Arial"/>
              </a:rPr>
              <a:t>bài</a:t>
            </a:r>
            <a:r>
              <a:rPr lang="en-US" sz="3600" b="1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160000" scaled="1"/>
                </a:gradFill>
                <a:latin typeface="Arial"/>
                <a:cs typeface="Arial"/>
              </a:rPr>
              <a:t> </a:t>
            </a:r>
            <a:r>
              <a:rPr lang="en-US" sz="3600" b="1" kern="10" dirty="0" err="1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160000" scaled="1"/>
                </a:gradFill>
                <a:latin typeface="Arial"/>
                <a:cs typeface="Arial"/>
              </a:rPr>
              <a:t>cũ</a:t>
            </a:r>
            <a:endParaRPr lang="en-US" sz="3600" b="1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160000" scaled="1"/>
              </a:gradFill>
              <a:latin typeface="Arial"/>
              <a:cs typeface="Arial"/>
            </a:endParaRPr>
          </a:p>
        </p:txBody>
      </p:sp>
      <p:pic>
        <p:nvPicPr>
          <p:cNvPr id="6" name="Picture 123" descr="Buomba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-3448050" y="3235325"/>
            <a:ext cx="68961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23" descr="Buomba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5" y="-350838"/>
            <a:ext cx="8839200" cy="684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3" descr="Buomba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219075" y="6548438"/>
            <a:ext cx="8658225" cy="614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23" descr="Buomba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5695950" y="3181350"/>
            <a:ext cx="68961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519113" y="243998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endParaRPr lang="en-US">
              <a:cs typeface="Arial" charset="0"/>
            </a:endParaRPr>
          </a:p>
        </p:txBody>
      </p:sp>
      <p:pic>
        <p:nvPicPr>
          <p:cNvPr id="4099" name="Picture 3" descr="Hinh dong Phao ho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-93662" y="-1049338"/>
            <a:ext cx="1771650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 descr="Hinh dong Phao ho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-1436687" y="-1382713"/>
            <a:ext cx="1771650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9560" name="Oval 8"/>
          <p:cNvSpPr>
            <a:spLocks noChangeArrowheads="1"/>
          </p:cNvSpPr>
          <p:nvPr/>
        </p:nvSpPr>
        <p:spPr bwMode="auto">
          <a:xfrm>
            <a:off x="519113" y="1943100"/>
            <a:ext cx="1295400" cy="990600"/>
          </a:xfrm>
          <a:prstGeom prst="ellipse">
            <a:avLst/>
          </a:prstGeom>
          <a:solidFill>
            <a:srgbClr val="FFFF00"/>
          </a:solidFill>
          <a:ln w="12700">
            <a:solidFill>
              <a:srgbClr val="0033CC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800" b="1">
                <a:solidFill>
                  <a:srgbClr val="FF3300"/>
                </a:solidFill>
              </a:rPr>
              <a:t>Câu 1 </a:t>
            </a:r>
          </a:p>
        </p:txBody>
      </p:sp>
      <p:sp>
        <p:nvSpPr>
          <p:cNvPr id="279572" name="Oval 20"/>
          <p:cNvSpPr>
            <a:spLocks noChangeArrowheads="1"/>
          </p:cNvSpPr>
          <p:nvPr/>
        </p:nvSpPr>
        <p:spPr bwMode="auto">
          <a:xfrm>
            <a:off x="609600" y="5562600"/>
            <a:ext cx="936625" cy="67945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800" b="1" dirty="0">
                <a:solidFill>
                  <a:srgbClr val="FF3300"/>
                </a:solidFill>
              </a:rPr>
              <a:t>3</a:t>
            </a:r>
          </a:p>
        </p:txBody>
      </p:sp>
      <p:sp>
        <p:nvSpPr>
          <p:cNvPr id="279573" name="Oval 21"/>
          <p:cNvSpPr>
            <a:spLocks noChangeArrowheads="1"/>
          </p:cNvSpPr>
          <p:nvPr/>
        </p:nvSpPr>
        <p:spPr bwMode="auto">
          <a:xfrm>
            <a:off x="609600" y="5562600"/>
            <a:ext cx="936625" cy="681037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2800" b="1" dirty="0">
                <a:solidFill>
                  <a:srgbClr val="FF3300"/>
                </a:solidFill>
              </a:rPr>
              <a:t>2</a:t>
            </a:r>
          </a:p>
        </p:txBody>
      </p:sp>
      <p:sp>
        <p:nvSpPr>
          <p:cNvPr id="279574" name="Oval 22"/>
          <p:cNvSpPr>
            <a:spLocks noChangeArrowheads="1"/>
          </p:cNvSpPr>
          <p:nvPr/>
        </p:nvSpPr>
        <p:spPr bwMode="auto">
          <a:xfrm>
            <a:off x="609600" y="5562600"/>
            <a:ext cx="936625" cy="681037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2800" b="1">
                <a:solidFill>
                  <a:srgbClr val="FF3300"/>
                </a:solidFill>
              </a:rPr>
              <a:t>1</a:t>
            </a:r>
          </a:p>
        </p:txBody>
      </p:sp>
      <p:sp>
        <p:nvSpPr>
          <p:cNvPr id="279575" name="Oval 23"/>
          <p:cNvSpPr>
            <a:spLocks noChangeArrowheads="1"/>
          </p:cNvSpPr>
          <p:nvPr/>
        </p:nvSpPr>
        <p:spPr bwMode="auto">
          <a:xfrm>
            <a:off x="609600" y="5562600"/>
            <a:ext cx="936625" cy="681037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3000" b="1" dirty="0">
                <a:solidFill>
                  <a:srgbClr val="FF3300"/>
                </a:solidFill>
              </a:rPr>
              <a:t>0</a:t>
            </a:r>
          </a:p>
        </p:txBody>
      </p:sp>
      <p:pic>
        <p:nvPicPr>
          <p:cNvPr id="4108" name="Picture 26" descr="an30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086225"/>
            <a:ext cx="1447800" cy="1423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10" name="Text Box 18"/>
          <p:cNvSpPr txBox="1">
            <a:spLocks noChangeArrowheads="1"/>
          </p:cNvSpPr>
          <p:nvPr/>
        </p:nvSpPr>
        <p:spPr bwMode="auto">
          <a:xfrm>
            <a:off x="2362200" y="2438400"/>
            <a:ext cx="5257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cs typeface="Arial" charset="0"/>
            </a:endParaRPr>
          </a:p>
        </p:txBody>
      </p:sp>
      <p:sp>
        <p:nvSpPr>
          <p:cNvPr id="4111" name="Text Box 19"/>
          <p:cNvSpPr txBox="1">
            <a:spLocks noChangeArrowheads="1"/>
          </p:cNvSpPr>
          <p:nvPr/>
        </p:nvSpPr>
        <p:spPr bwMode="auto">
          <a:xfrm>
            <a:off x="1600200" y="2514600"/>
            <a:ext cx="579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400" b="1">
              <a:cs typeface="Arial" charset="0"/>
            </a:endParaRPr>
          </a:p>
        </p:txBody>
      </p:sp>
      <p:sp>
        <p:nvSpPr>
          <p:cNvPr id="104468" name="Oval 20"/>
          <p:cNvSpPr>
            <a:spLocks noChangeArrowheads="1"/>
          </p:cNvSpPr>
          <p:nvPr/>
        </p:nvSpPr>
        <p:spPr bwMode="auto">
          <a:xfrm>
            <a:off x="3200400" y="4191000"/>
            <a:ext cx="685800" cy="5334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/>
          </a:p>
        </p:txBody>
      </p:sp>
      <p:sp>
        <p:nvSpPr>
          <p:cNvPr id="4113" name="Text Box 21"/>
          <p:cNvSpPr txBox="1">
            <a:spLocks noChangeArrowheads="1"/>
          </p:cNvSpPr>
          <p:nvPr/>
        </p:nvSpPr>
        <p:spPr bwMode="auto">
          <a:xfrm>
            <a:off x="1827213" y="2066925"/>
            <a:ext cx="6858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7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4114" name="Text Box 22"/>
          <p:cNvSpPr txBox="1">
            <a:spLocks noChangeArrowheads="1"/>
          </p:cNvSpPr>
          <p:nvPr/>
        </p:nvSpPr>
        <p:spPr bwMode="auto">
          <a:xfrm>
            <a:off x="2362200" y="2743200"/>
            <a:ext cx="2081213" cy="2354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	A.   30</a:t>
            </a:r>
          </a:p>
          <a:p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	B.  38</a:t>
            </a:r>
          </a:p>
          <a:p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	 C.   42</a:t>
            </a:r>
          </a:p>
          <a:p>
            <a:pPr>
              <a:spcBef>
                <a:spcPct val="50000"/>
              </a:spcBef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15" name="Picture 123" descr="Buomba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5400000">
            <a:off x="-3448050" y="3235325"/>
            <a:ext cx="68961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6" name="Picture 123" descr="Buomba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90513" y="-266700"/>
            <a:ext cx="870426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7" name="Picture 123" descr="Buomba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10800000">
            <a:off x="-114300" y="6569075"/>
            <a:ext cx="908526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8" name="Picture 123" descr="Buomba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5400000">
            <a:off x="5695950" y="3278188"/>
            <a:ext cx="68961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79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279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279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279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279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04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6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1" dur="2000" fill="hold"/>
                                        <p:tgtEl>
                                          <p:spTgt spid="10446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9560" grpId="0" animBg="1"/>
      <p:bldP spid="279572" grpId="0" animBg="1"/>
      <p:bldP spid="279572" grpId="1" animBg="1"/>
      <p:bldP spid="279573" grpId="0" animBg="1"/>
      <p:bldP spid="279573" grpId="1" animBg="1"/>
      <p:bldP spid="279574" grpId="0" animBg="1"/>
      <p:bldP spid="279574" grpId="1" animBg="1"/>
      <p:bldP spid="279575" grpId="0" animBg="1"/>
      <p:bldP spid="279575" grpId="1" animBg="1"/>
      <p:bldP spid="104468" grpId="0" animBg="1"/>
      <p:bldP spid="104468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519113" y="243998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endParaRPr lang="en-US">
              <a:cs typeface="Arial" charset="0"/>
            </a:endParaRPr>
          </a:p>
        </p:txBody>
      </p:sp>
      <p:pic>
        <p:nvPicPr>
          <p:cNvPr id="5123" name="Picture 3" descr="Hinh dong Phao ho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-93662" y="-1049338"/>
            <a:ext cx="1771650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4" descr="Hinh dong Phao ho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-1436687" y="-1382713"/>
            <a:ext cx="1771650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5" name="Oval 8"/>
          <p:cNvSpPr>
            <a:spLocks noChangeArrowheads="1"/>
          </p:cNvSpPr>
          <p:nvPr/>
        </p:nvSpPr>
        <p:spPr bwMode="auto">
          <a:xfrm>
            <a:off x="1524000" y="2133600"/>
            <a:ext cx="1295400" cy="990600"/>
          </a:xfrm>
          <a:prstGeom prst="ellipse">
            <a:avLst/>
          </a:prstGeom>
          <a:solidFill>
            <a:srgbClr val="FFFF00"/>
          </a:solidFill>
          <a:ln w="12700">
            <a:solidFill>
              <a:srgbClr val="0033CC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800" b="1" dirty="0" err="1">
                <a:solidFill>
                  <a:srgbClr val="FF3300"/>
                </a:solidFill>
              </a:rPr>
              <a:t>Câu</a:t>
            </a:r>
            <a:r>
              <a:rPr lang="en-US" sz="2800" b="1" dirty="0">
                <a:solidFill>
                  <a:srgbClr val="FF3300"/>
                </a:solidFill>
              </a:rPr>
              <a:t> 2 </a:t>
            </a:r>
          </a:p>
        </p:txBody>
      </p:sp>
      <p:sp>
        <p:nvSpPr>
          <p:cNvPr id="279572" name="Oval 20"/>
          <p:cNvSpPr>
            <a:spLocks noChangeArrowheads="1"/>
          </p:cNvSpPr>
          <p:nvPr/>
        </p:nvSpPr>
        <p:spPr bwMode="auto">
          <a:xfrm>
            <a:off x="1219200" y="5715000"/>
            <a:ext cx="936625" cy="681038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800" b="1">
                <a:solidFill>
                  <a:srgbClr val="FF3300"/>
                </a:solidFill>
              </a:rPr>
              <a:t>3</a:t>
            </a:r>
          </a:p>
        </p:txBody>
      </p:sp>
      <p:sp>
        <p:nvSpPr>
          <p:cNvPr id="279573" name="Oval 21"/>
          <p:cNvSpPr>
            <a:spLocks noChangeArrowheads="1"/>
          </p:cNvSpPr>
          <p:nvPr/>
        </p:nvSpPr>
        <p:spPr bwMode="auto">
          <a:xfrm>
            <a:off x="1219200" y="5715000"/>
            <a:ext cx="936625" cy="681038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2800" b="1">
                <a:solidFill>
                  <a:srgbClr val="FF3300"/>
                </a:solidFill>
              </a:rPr>
              <a:t>2</a:t>
            </a:r>
          </a:p>
        </p:txBody>
      </p:sp>
      <p:sp>
        <p:nvSpPr>
          <p:cNvPr id="279574" name="Oval 22"/>
          <p:cNvSpPr>
            <a:spLocks noChangeArrowheads="1"/>
          </p:cNvSpPr>
          <p:nvPr/>
        </p:nvSpPr>
        <p:spPr bwMode="auto">
          <a:xfrm>
            <a:off x="1219200" y="5715000"/>
            <a:ext cx="936625" cy="681038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2800" b="1">
                <a:solidFill>
                  <a:srgbClr val="FF3300"/>
                </a:solidFill>
              </a:rPr>
              <a:t>1</a:t>
            </a:r>
          </a:p>
        </p:txBody>
      </p:sp>
      <p:sp>
        <p:nvSpPr>
          <p:cNvPr id="279575" name="Oval 23"/>
          <p:cNvSpPr>
            <a:spLocks noChangeArrowheads="1"/>
          </p:cNvSpPr>
          <p:nvPr/>
        </p:nvSpPr>
        <p:spPr bwMode="auto">
          <a:xfrm>
            <a:off x="1219200" y="5715000"/>
            <a:ext cx="936625" cy="681038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2800" b="1" dirty="0">
                <a:solidFill>
                  <a:srgbClr val="FF3300"/>
                </a:solidFill>
              </a:rPr>
              <a:t>0</a:t>
            </a:r>
          </a:p>
        </p:txBody>
      </p:sp>
      <p:pic>
        <p:nvPicPr>
          <p:cNvPr id="5133" name="Picture 26" descr="an30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1613" y="4343400"/>
            <a:ext cx="1447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35" name="Text Box 18"/>
          <p:cNvSpPr txBox="1">
            <a:spLocks noChangeArrowheads="1"/>
          </p:cNvSpPr>
          <p:nvPr/>
        </p:nvSpPr>
        <p:spPr bwMode="auto">
          <a:xfrm>
            <a:off x="3048000" y="2514600"/>
            <a:ext cx="457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cs typeface="Arial" charset="0"/>
            </a:endParaRPr>
          </a:p>
        </p:txBody>
      </p:sp>
      <p:sp>
        <p:nvSpPr>
          <p:cNvPr id="5136" name="Text Box 19"/>
          <p:cNvSpPr txBox="1">
            <a:spLocks noChangeArrowheads="1"/>
          </p:cNvSpPr>
          <p:nvPr/>
        </p:nvSpPr>
        <p:spPr bwMode="auto">
          <a:xfrm>
            <a:off x="1600200" y="2514600"/>
            <a:ext cx="579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400" b="1">
              <a:cs typeface="Arial" charset="0"/>
            </a:endParaRPr>
          </a:p>
        </p:txBody>
      </p:sp>
      <p:sp>
        <p:nvSpPr>
          <p:cNvPr id="5137" name="Text Box 20"/>
          <p:cNvSpPr txBox="1">
            <a:spLocks noChangeArrowheads="1"/>
          </p:cNvSpPr>
          <p:nvPr/>
        </p:nvSpPr>
        <p:spPr bwMode="auto">
          <a:xfrm>
            <a:off x="2819400" y="2438400"/>
            <a:ext cx="6096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 err="1">
                <a:cs typeface="Arial" charset="0"/>
              </a:rPr>
              <a:t>Gấp</a:t>
            </a:r>
            <a:r>
              <a:rPr lang="en-US" sz="2800" dirty="0">
                <a:cs typeface="Arial" charset="0"/>
              </a:rPr>
              <a:t> 6m </a:t>
            </a:r>
            <a:r>
              <a:rPr lang="en-US" sz="2800" dirty="0" err="1">
                <a:cs typeface="Arial" charset="0"/>
              </a:rPr>
              <a:t>lên</a:t>
            </a:r>
            <a:r>
              <a:rPr lang="en-US" sz="2800" dirty="0">
                <a:cs typeface="Arial" charset="0"/>
              </a:rPr>
              <a:t> </a:t>
            </a:r>
            <a:r>
              <a:rPr lang="vi-VN" sz="2800" dirty="0" smtClean="0">
                <a:cs typeface="Arial" charset="0"/>
              </a:rPr>
              <a:t>5</a:t>
            </a:r>
            <a:r>
              <a:rPr lang="en-US" sz="2800" dirty="0" smtClean="0">
                <a:cs typeface="Arial" charset="0"/>
              </a:rPr>
              <a:t> </a:t>
            </a:r>
            <a:r>
              <a:rPr lang="en-US" sz="2800" dirty="0" err="1">
                <a:cs typeface="Arial" charset="0"/>
              </a:rPr>
              <a:t>lần</a:t>
            </a:r>
            <a:r>
              <a:rPr lang="en-US" sz="2800" dirty="0">
                <a:cs typeface="Arial" charset="0"/>
              </a:rPr>
              <a:t> </a:t>
            </a:r>
            <a:r>
              <a:rPr lang="en-US" sz="2800" dirty="0" err="1">
                <a:cs typeface="Arial" charset="0"/>
              </a:rPr>
              <a:t>thì</a:t>
            </a:r>
            <a:r>
              <a:rPr lang="en-US" sz="2800" dirty="0">
                <a:cs typeface="Arial" charset="0"/>
              </a:rPr>
              <a:t> </a:t>
            </a:r>
            <a:r>
              <a:rPr lang="en-US" sz="2800" dirty="0" err="1">
                <a:cs typeface="Arial" charset="0"/>
              </a:rPr>
              <a:t>được</a:t>
            </a:r>
            <a:r>
              <a:rPr lang="en-US" sz="2800" dirty="0">
                <a:cs typeface="Arial" charset="0"/>
              </a:rPr>
              <a:t>:</a:t>
            </a:r>
            <a:endParaRPr lang="en-US" sz="2800" b="1" i="1" dirty="0">
              <a:cs typeface="Arial" charset="0"/>
            </a:endParaRPr>
          </a:p>
        </p:txBody>
      </p:sp>
      <p:sp>
        <p:nvSpPr>
          <p:cNvPr id="5138" name="Text Box 21"/>
          <p:cNvSpPr txBox="1">
            <a:spLocks noChangeArrowheads="1"/>
          </p:cNvSpPr>
          <p:nvPr/>
        </p:nvSpPr>
        <p:spPr bwMode="auto">
          <a:xfrm>
            <a:off x="3810000" y="3276600"/>
            <a:ext cx="2279650" cy="2354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2400" b="1" i="1" dirty="0">
                <a:cs typeface="Arial" charset="0"/>
              </a:rPr>
              <a:t>      </a:t>
            </a:r>
            <a:r>
              <a:rPr lang="vi-VN" sz="2400" b="1" i="1" dirty="0" smtClean="0">
                <a:cs typeface="Arial" charset="0"/>
              </a:rPr>
              <a:t>  </a:t>
            </a:r>
            <a:r>
              <a:rPr lang="en-US" sz="2400" b="1" i="1" dirty="0" smtClean="0">
                <a:cs typeface="Arial" charset="0"/>
              </a:rPr>
              <a:t>A</a:t>
            </a:r>
            <a:r>
              <a:rPr lang="en-US" sz="2400" b="1" i="1" dirty="0">
                <a:cs typeface="Arial" charset="0"/>
              </a:rPr>
              <a:t>. 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30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m    </a:t>
            </a:r>
          </a:p>
          <a:p>
            <a:pPr marL="342900" indent="-342900"/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	   B.  45 m</a:t>
            </a:r>
          </a:p>
          <a:p>
            <a:pPr marL="342900" indent="-342900"/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vi-VN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. 63 m            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1" hangingPunct="1">
              <a:spcBef>
                <a:spcPct val="50000"/>
              </a:spcBef>
            </a:pPr>
            <a:endParaRPr lang="en-US" dirty="0">
              <a:cs typeface="Arial" charset="0"/>
            </a:endParaRPr>
          </a:p>
        </p:txBody>
      </p:sp>
      <p:sp>
        <p:nvSpPr>
          <p:cNvPr id="105494" name="Oval 22"/>
          <p:cNvSpPr>
            <a:spLocks noChangeArrowheads="1"/>
          </p:cNvSpPr>
          <p:nvPr/>
        </p:nvSpPr>
        <p:spPr bwMode="auto">
          <a:xfrm>
            <a:off x="4267200" y="3276600"/>
            <a:ext cx="533400" cy="5334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/>
          </a:p>
        </p:txBody>
      </p:sp>
      <p:pic>
        <p:nvPicPr>
          <p:cNvPr id="5140" name="Picture 123" descr="Buomba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5400000">
            <a:off x="-3448050" y="3235325"/>
            <a:ext cx="68961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41" name="Picture 123" descr="Buomba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5725" y="-350838"/>
            <a:ext cx="8839200" cy="684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42" name="Picture 123" descr="Buomba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10800000">
            <a:off x="219075" y="6548438"/>
            <a:ext cx="8658225" cy="614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43" name="Picture 123" descr="Buomba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5400000">
            <a:off x="5695950" y="3181350"/>
            <a:ext cx="68961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79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279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279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79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05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6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8" dur="2000" fill="hold"/>
                                        <p:tgtEl>
                                          <p:spTgt spid="10549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9572" grpId="0" animBg="1"/>
      <p:bldP spid="279572" grpId="1" animBg="1"/>
      <p:bldP spid="279573" grpId="0" animBg="1"/>
      <p:bldP spid="279573" grpId="1" animBg="1"/>
      <p:bldP spid="279574" grpId="0" animBg="1"/>
      <p:bldP spid="279574" grpId="1" animBg="1"/>
      <p:bldP spid="279575" grpId="0" animBg="1"/>
      <p:bldP spid="279575" grpId="1" animBg="1"/>
      <p:bldP spid="105494" grpId="0" animBg="1"/>
      <p:bldP spid="105494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519113" y="243998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endParaRPr lang="en-US">
              <a:cs typeface="Arial" charset="0"/>
            </a:endParaRPr>
          </a:p>
        </p:txBody>
      </p:sp>
      <p:pic>
        <p:nvPicPr>
          <p:cNvPr id="6147" name="Picture 3" descr="Hinh dong Phao 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-93662" y="-1687512"/>
            <a:ext cx="1771650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4" descr="Hinh dong Phao 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-1436687" y="-1382713"/>
            <a:ext cx="1771650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8" name="Text Box 18"/>
          <p:cNvSpPr txBox="1">
            <a:spLocks noChangeArrowheads="1"/>
          </p:cNvSpPr>
          <p:nvPr/>
        </p:nvSpPr>
        <p:spPr bwMode="auto">
          <a:xfrm>
            <a:off x="3048000" y="2514600"/>
            <a:ext cx="457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cs typeface="Arial" charset="0"/>
            </a:endParaRPr>
          </a:p>
        </p:txBody>
      </p:sp>
      <p:pic>
        <p:nvPicPr>
          <p:cNvPr id="6162" name="Picture 123" descr="Buombay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400000">
            <a:off x="-3448050" y="3235325"/>
            <a:ext cx="68961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3" name="Picture 123" descr="Buombay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363" y="-315913"/>
            <a:ext cx="8783637" cy="679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4" name="Picture 123" descr="Buombay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266700" y="6524625"/>
            <a:ext cx="8623300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5" name="Picture 123" descr="Buombay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5695950" y="3216275"/>
            <a:ext cx="68961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685800" y="2311400"/>
            <a:ext cx="800100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35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Muốn</a:t>
            </a:r>
            <a:r>
              <a:rPr lang="en-US" sz="35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35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5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sz="35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35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5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nhiều</a:t>
            </a:r>
            <a:r>
              <a:rPr lang="en-US" sz="35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lần</a:t>
            </a:r>
            <a:r>
              <a:rPr lang="en-US" sz="35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5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35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làm</a:t>
            </a:r>
            <a:r>
              <a:rPr lang="en-US" sz="35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thê</a:t>
            </a:r>
            <a:r>
              <a:rPr lang="en-US" sz="35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35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nào</a:t>
            </a:r>
            <a:r>
              <a:rPr lang="en-US" sz="35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685800" y="3886200"/>
            <a:ext cx="8001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Muốn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nhiều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lần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ring3903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ringin.wav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992" y="254000"/>
            <a:ext cx="190500" cy="25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ring3918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ringin.wav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190500" cy="25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Rectangle 43"/>
          <p:cNvSpPr>
            <a:spLocks noChangeArrowheads="1"/>
          </p:cNvSpPr>
          <p:nvPr/>
        </p:nvSpPr>
        <p:spPr bwMode="auto">
          <a:xfrm>
            <a:off x="457200" y="1676400"/>
            <a:ext cx="457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800" b="1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):</a:t>
            </a:r>
          </a:p>
        </p:txBody>
      </p:sp>
      <p:sp>
        <p:nvSpPr>
          <p:cNvPr id="40" name="Text Box 4"/>
          <p:cNvSpPr txBox="1">
            <a:spLocks noChangeArrowheads="1"/>
          </p:cNvSpPr>
          <p:nvPr/>
        </p:nvSpPr>
        <p:spPr bwMode="auto">
          <a:xfrm>
            <a:off x="1196454" y="324020"/>
            <a:ext cx="69342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3200" b="1" dirty="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65" name="AutoShape 8"/>
          <p:cNvSpPr/>
          <p:nvPr/>
        </p:nvSpPr>
        <p:spPr>
          <a:xfrm flipV="1">
            <a:off x="2438400" y="5562600"/>
            <a:ext cx="4572000" cy="838200"/>
          </a:xfrm>
          <a:prstGeom prst="cloudCallout">
            <a:avLst>
              <a:gd name="adj1" fmla="val -33037"/>
              <a:gd name="adj2" fmla="val -51319"/>
            </a:avLst>
          </a:prstGeom>
          <a:solidFill>
            <a:srgbClr val="FFFF99"/>
          </a:solidFill>
          <a:ln w="508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rot="10800000"/>
          <a:lstStyle/>
          <a:p>
            <a:pPr algn="ctr"/>
            <a:r>
              <a:rPr lang="vi-VN" sz="2800" b="1" dirty="0" smtClean="0">
                <a:solidFill>
                  <a:srgbClr val="000022"/>
                </a:solidFill>
                <a:latin typeface="Times New Roman" panose="02020603050405020304" pitchFamily="18" charset="0"/>
              </a:rPr>
              <a:t>Thảo luận </a:t>
            </a:r>
            <a:r>
              <a:rPr sz="2800" b="1" smtClean="0">
                <a:solidFill>
                  <a:srgbClr val="000022"/>
                </a:solidFill>
                <a:latin typeface="Times New Roman" panose="02020603050405020304" pitchFamily="18" charset="0"/>
              </a:rPr>
              <a:t>nhóm </a:t>
            </a:r>
            <a:r>
              <a:rPr lang="vi-VN" sz="2800" b="1" dirty="0" smtClean="0">
                <a:solidFill>
                  <a:srgbClr val="000022"/>
                </a:solidFill>
                <a:latin typeface="Times New Roman" panose="02020603050405020304" pitchFamily="18" charset="0"/>
              </a:rPr>
              <a:t>2</a:t>
            </a:r>
            <a:endParaRPr sz="2800" b="1" dirty="0">
              <a:solidFill>
                <a:srgbClr val="000022"/>
              </a:solidFill>
              <a:latin typeface="Times New Roman" panose="02020603050405020304" pitchFamily="18" charset="0"/>
            </a:endParaRPr>
          </a:p>
        </p:txBody>
      </p:sp>
      <p:sp>
        <p:nvSpPr>
          <p:cNvPr id="66" name="Oval 9"/>
          <p:cNvSpPr/>
          <p:nvPr/>
        </p:nvSpPr>
        <p:spPr>
          <a:xfrm>
            <a:off x="4953000" y="5105400"/>
            <a:ext cx="1219200" cy="762000"/>
          </a:xfrm>
          <a:prstGeom prst="ellipse">
            <a:avLst/>
          </a:prstGeom>
          <a:solidFill>
            <a:srgbClr val="66FF66"/>
          </a:solidFill>
          <a:ln w="25400" cap="flat" cmpd="sng">
            <a:solidFill>
              <a:srgbClr val="13050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/>
          <a:p>
            <a:pPr algn="ctr"/>
            <a:r>
              <a:rPr sz="2400" b="1" dirty="0">
                <a:solidFill>
                  <a:srgbClr val="000022"/>
                </a:solidFill>
                <a:latin typeface="Times New Roman" panose="02020603050405020304" pitchFamily="18" charset="0"/>
              </a:rPr>
              <a:t>2 phút</a:t>
            </a:r>
          </a:p>
        </p:txBody>
      </p:sp>
      <p:pic>
        <p:nvPicPr>
          <p:cNvPr id="67" name="Picture 11">
            <a:hlinkClick r:id="" action="ppaction://media"/>
          </p:cNvPr>
          <p:cNvPicPr>
            <a:picLocks noRot="1" noChangeAspect="1"/>
          </p:cNvPicPr>
          <p:nvPr>
            <a:wavAudioFile r:embed="rId1" name="ringin.wav"/>
          </p:nvPr>
        </p:nvPicPr>
        <p:blipFill>
          <a:blip r:embed="rId4"/>
          <a:srcRect/>
          <a:stretch>
            <a:fillRect/>
          </a:stretch>
        </p:blipFill>
        <p:spPr>
          <a:xfrm>
            <a:off x="6019800" y="6096000"/>
            <a:ext cx="304800" cy="304800"/>
          </a:xfrm>
          <a:prstGeom prst="rect">
            <a:avLst/>
          </a:prstGeom>
        </p:spPr>
      </p:pic>
      <p:pic>
        <p:nvPicPr>
          <p:cNvPr id="68" name="Picture 12">
            <a:hlinkClick r:id="" action="ppaction://media"/>
          </p:cNvPr>
          <p:cNvPicPr>
            <a:picLocks noRot="1" noChangeAspect="1"/>
          </p:cNvPicPr>
          <p:nvPr>
            <a:wavAudioFile r:embed="rId1" name="ringin.wav"/>
          </p:nvPr>
        </p:nvPicPr>
        <p:blipFill>
          <a:blip r:embed="rId4"/>
          <a:stretch>
            <a:fillRect/>
          </a:stretch>
        </p:blipFill>
        <p:spPr>
          <a:xfrm>
            <a:off x="6019800" y="6096000"/>
            <a:ext cx="304800" cy="304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9" name="AutoShape 13"/>
          <p:cNvSpPr/>
          <p:nvPr/>
        </p:nvSpPr>
        <p:spPr>
          <a:xfrm>
            <a:off x="6400800" y="4648200"/>
            <a:ext cx="3048000" cy="1676400"/>
          </a:xfrm>
          <a:prstGeom prst="irregularSeal1">
            <a:avLst/>
          </a:prstGeom>
          <a:solidFill>
            <a:srgbClr val="FF99FF"/>
          </a:solidFill>
          <a:ln w="9525" cap="flat" cmpd="sng">
            <a:solidFill>
              <a:srgbClr val="FF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algn="ctr"/>
            <a:r>
              <a:rPr sz="5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Hết giờ!</a:t>
            </a:r>
          </a:p>
        </p:txBody>
      </p:sp>
      <p:sp>
        <p:nvSpPr>
          <p:cNvPr id="84" name="Rectangle 46"/>
          <p:cNvSpPr>
            <a:spLocks noChangeArrowheads="1"/>
          </p:cNvSpPr>
          <p:nvPr/>
        </p:nvSpPr>
        <p:spPr bwMode="auto">
          <a:xfrm>
            <a:off x="1676400" y="23622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vi-VN" sz="24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ấp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endParaRPr lang="en-US" sz="24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5" name="Rectangle 54"/>
          <p:cNvSpPr>
            <a:spLocks noChangeArrowheads="1"/>
          </p:cNvSpPr>
          <p:nvPr/>
        </p:nvSpPr>
        <p:spPr bwMode="auto">
          <a:xfrm>
            <a:off x="3124200" y="2590800"/>
            <a:ext cx="533400" cy="457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5400" algn="ctr">
            <a:solidFill>
              <a:srgbClr val="5C9929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endParaRPr lang="en-US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6" name="Straight Arrow Connector 85"/>
          <p:cNvCxnSpPr/>
          <p:nvPr/>
        </p:nvCxnSpPr>
        <p:spPr>
          <a:xfrm flipV="1">
            <a:off x="1752600" y="2895600"/>
            <a:ext cx="1350963" cy="12700"/>
          </a:xfrm>
          <a:prstGeom prst="straightConnector1">
            <a:avLst/>
          </a:prstGeom>
          <a:ln w="38100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Oval 86"/>
          <p:cNvSpPr/>
          <p:nvPr/>
        </p:nvSpPr>
        <p:spPr>
          <a:xfrm>
            <a:off x="1143000" y="2590800"/>
            <a:ext cx="609600" cy="53340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 smtClean="0">
                <a:solidFill>
                  <a:srgbClr val="FF0000"/>
                </a:solidFill>
              </a:rPr>
              <a:t>4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88" name="Rectangle 46"/>
          <p:cNvSpPr>
            <a:spLocks noChangeArrowheads="1"/>
          </p:cNvSpPr>
          <p:nvPr/>
        </p:nvSpPr>
        <p:spPr bwMode="auto">
          <a:xfrm>
            <a:off x="6038340" y="23622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vi-VN" sz="24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ấp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endParaRPr lang="en-US" sz="24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9" name="Rectangle 54"/>
          <p:cNvSpPr>
            <a:spLocks noChangeArrowheads="1"/>
          </p:cNvSpPr>
          <p:nvPr/>
        </p:nvSpPr>
        <p:spPr bwMode="auto">
          <a:xfrm>
            <a:off x="7350213" y="2590800"/>
            <a:ext cx="533400" cy="457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5400" algn="ctr">
            <a:solidFill>
              <a:srgbClr val="5C9929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0" name="Straight Arrow Connector 89"/>
          <p:cNvCxnSpPr/>
          <p:nvPr/>
        </p:nvCxnSpPr>
        <p:spPr>
          <a:xfrm flipV="1">
            <a:off x="5978613" y="2895600"/>
            <a:ext cx="1350963" cy="12700"/>
          </a:xfrm>
          <a:prstGeom prst="straightConnector1">
            <a:avLst/>
          </a:prstGeom>
          <a:ln w="38100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Oval 90"/>
          <p:cNvSpPr/>
          <p:nvPr/>
        </p:nvSpPr>
        <p:spPr>
          <a:xfrm>
            <a:off x="5504940" y="2590800"/>
            <a:ext cx="609600" cy="53340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 smtClean="0">
                <a:solidFill>
                  <a:srgbClr val="FF0000"/>
                </a:solidFill>
              </a:rPr>
              <a:t>5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96" name="Rectangle 46"/>
          <p:cNvSpPr>
            <a:spLocks noChangeArrowheads="1"/>
          </p:cNvSpPr>
          <p:nvPr/>
        </p:nvSpPr>
        <p:spPr bwMode="auto">
          <a:xfrm>
            <a:off x="1600200" y="35814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ấp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endParaRPr lang="en-US" sz="24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7" name="Rectangle 54"/>
          <p:cNvSpPr>
            <a:spLocks noChangeArrowheads="1"/>
          </p:cNvSpPr>
          <p:nvPr/>
        </p:nvSpPr>
        <p:spPr bwMode="auto">
          <a:xfrm>
            <a:off x="3124200" y="3810000"/>
            <a:ext cx="533400" cy="457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5400" algn="ctr">
            <a:solidFill>
              <a:srgbClr val="5C9929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8" name="Straight Arrow Connector 97"/>
          <p:cNvCxnSpPr/>
          <p:nvPr/>
        </p:nvCxnSpPr>
        <p:spPr>
          <a:xfrm flipV="1">
            <a:off x="1752600" y="4114800"/>
            <a:ext cx="1350963" cy="12700"/>
          </a:xfrm>
          <a:prstGeom prst="straightConnector1">
            <a:avLst/>
          </a:prstGeom>
          <a:ln w="38100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Oval 98"/>
          <p:cNvSpPr/>
          <p:nvPr/>
        </p:nvSpPr>
        <p:spPr>
          <a:xfrm>
            <a:off x="1143000" y="3810000"/>
            <a:ext cx="609600" cy="53340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 smtClean="0">
                <a:solidFill>
                  <a:srgbClr val="FF0000"/>
                </a:solidFill>
              </a:rPr>
              <a:t>7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00" name="Rectangle 46"/>
          <p:cNvSpPr>
            <a:spLocks noChangeArrowheads="1"/>
          </p:cNvSpPr>
          <p:nvPr/>
        </p:nvSpPr>
        <p:spPr bwMode="auto">
          <a:xfrm>
            <a:off x="6019800" y="35052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vi-VN" sz="24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ấp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endParaRPr lang="en-US" sz="24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1" name="Rectangle 54"/>
          <p:cNvSpPr>
            <a:spLocks noChangeArrowheads="1"/>
          </p:cNvSpPr>
          <p:nvPr/>
        </p:nvSpPr>
        <p:spPr bwMode="auto">
          <a:xfrm>
            <a:off x="7467600" y="3733800"/>
            <a:ext cx="533400" cy="457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5400" algn="ctr">
            <a:solidFill>
              <a:srgbClr val="5C9929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2" name="Straight Arrow Connector 101"/>
          <p:cNvCxnSpPr/>
          <p:nvPr/>
        </p:nvCxnSpPr>
        <p:spPr>
          <a:xfrm flipV="1">
            <a:off x="6096000" y="4038600"/>
            <a:ext cx="1350963" cy="12700"/>
          </a:xfrm>
          <a:prstGeom prst="straightConnector1">
            <a:avLst/>
          </a:prstGeom>
          <a:ln w="38100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Oval 102"/>
          <p:cNvSpPr/>
          <p:nvPr/>
        </p:nvSpPr>
        <p:spPr>
          <a:xfrm>
            <a:off x="5486400" y="3733800"/>
            <a:ext cx="609600" cy="53340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 smtClean="0">
                <a:solidFill>
                  <a:srgbClr val="FF0000"/>
                </a:solidFill>
              </a:rPr>
              <a:t>6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3124200" y="2590800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>
                <a:solidFill>
                  <a:srgbClr val="FFFF00"/>
                </a:solidFill>
              </a:rPr>
              <a:t>24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7391400" y="2590800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>
                <a:solidFill>
                  <a:srgbClr val="FFFF00"/>
                </a:solidFill>
              </a:rPr>
              <a:t>40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3124200" y="3810000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>
                <a:solidFill>
                  <a:srgbClr val="FFFF00"/>
                </a:solidFill>
              </a:rPr>
              <a:t>35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7467600" y="3733800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>
                <a:solidFill>
                  <a:srgbClr val="FFFF00"/>
                </a:solidFill>
              </a:rPr>
              <a:t>42</a:t>
            </a:r>
            <a:endParaRPr lang="en-US" sz="2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86" dur="1" fill="hold"/>
                                        <p:tgtEl>
                                          <p:spTgt spid="6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4" dur="1" fill="hold"/>
                                        <p:tgtEl>
                                          <p:spTgt spid="6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13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1"/>
                </p:tgtEl>
              </p:cMediaNode>
            </p:audio>
            <p:audio>
              <p:cMediaNode>
                <p:cTn id="114" repeatCount="3000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2"/>
                </p:tgtEl>
              </p:cMediaNode>
            </p:audio>
            <p:audio>
              <p:cMediaNode>
                <p:cTn id="115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7"/>
                </p:tgtEl>
              </p:cMediaNode>
            </p:audio>
            <p:audio>
              <p:cMediaNode vol="90000">
                <p:cTn id="116" repeatCount="3000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8"/>
                </p:tgtEl>
              </p:cMediaNode>
            </p:audio>
          </p:childTnLst>
        </p:cTn>
      </p:par>
    </p:tnLst>
    <p:bldLst>
      <p:bldP spid="25" grpId="0"/>
      <p:bldP spid="65" grpId="0" animBg="1"/>
      <p:bldP spid="66" grpId="0" animBg="1"/>
      <p:bldP spid="69" grpId="0" animBg="1"/>
      <p:bldP spid="84" grpId="0"/>
      <p:bldP spid="85" grpId="0" animBg="1"/>
      <p:bldP spid="87" grpId="0" animBg="1"/>
      <p:bldP spid="88" grpId="0"/>
      <p:bldP spid="89" grpId="0" animBg="1"/>
      <p:bldP spid="91" grpId="0" animBg="1"/>
      <p:bldP spid="96" grpId="0"/>
      <p:bldP spid="97" grpId="0" animBg="1"/>
      <p:bldP spid="99" grpId="0" animBg="1"/>
      <p:bldP spid="100" grpId="0"/>
      <p:bldP spid="101" grpId="0" animBg="1"/>
      <p:bldP spid="103" grpId="0" animBg="1"/>
      <p:bldP spid="108" grpId="0"/>
      <p:bldP spid="109" grpId="0"/>
      <p:bldP spid="111" grpId="0"/>
      <p:bldP spid="1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Hexagon 7"/>
          <p:cNvSpPr/>
          <p:nvPr/>
        </p:nvSpPr>
        <p:spPr>
          <a:xfrm>
            <a:off x="381000" y="1905000"/>
            <a:ext cx="2514600" cy="838200"/>
          </a:xfrm>
          <a:prstGeom prst="hexagon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en-US" sz="28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vi-VN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Tính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 Box 74"/>
          <p:cNvSpPr txBox="1">
            <a:spLocks noChangeArrowheads="1"/>
          </p:cNvSpPr>
          <p:nvPr/>
        </p:nvSpPr>
        <p:spPr bwMode="auto">
          <a:xfrm>
            <a:off x="1981200" y="4267200"/>
            <a:ext cx="9906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6000" b="1" u="none" dirty="0">
                <a:solidFill>
                  <a:srgbClr val="FF0000"/>
                </a:solidFill>
                <a:cs typeface="Times New Roman" pitchFamily="18" charset="0"/>
              </a:rPr>
              <a:t>7</a:t>
            </a:r>
            <a:r>
              <a:rPr lang="en-US" sz="6000" b="1" u="none" dirty="0" smtClean="0">
                <a:solidFill>
                  <a:srgbClr val="FF0000"/>
                </a:solidFill>
                <a:cs typeface="Times New Roman" pitchFamily="18" charset="0"/>
              </a:rPr>
              <a:t>2</a:t>
            </a:r>
          </a:p>
        </p:txBody>
      </p:sp>
      <p:sp>
        <p:nvSpPr>
          <p:cNvPr id="32" name="Text Box 55"/>
          <p:cNvSpPr txBox="1">
            <a:spLocks noChangeArrowheads="1"/>
          </p:cNvSpPr>
          <p:nvPr/>
        </p:nvSpPr>
        <p:spPr bwMode="auto">
          <a:xfrm>
            <a:off x="2057400" y="2743200"/>
            <a:ext cx="11430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6000" b="1" u="none" dirty="0" smtClean="0">
                <a:solidFill>
                  <a:srgbClr val="000066"/>
                </a:solidFill>
                <a:cs typeface="Times New Roman" pitchFamily="18" charset="0"/>
              </a:rPr>
              <a:t>12</a:t>
            </a:r>
          </a:p>
        </p:txBody>
      </p:sp>
      <p:sp>
        <p:nvSpPr>
          <p:cNvPr id="34" name="Text Box 57"/>
          <p:cNvSpPr txBox="1">
            <a:spLocks noChangeArrowheads="1"/>
          </p:cNvSpPr>
          <p:nvPr/>
        </p:nvSpPr>
        <p:spPr bwMode="auto">
          <a:xfrm>
            <a:off x="1676400" y="3200400"/>
            <a:ext cx="490538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6000" b="1" u="none" dirty="0" smtClean="0">
                <a:solidFill>
                  <a:srgbClr val="000066"/>
                </a:solidFill>
                <a:cs typeface="Times New Roman" pitchFamily="18" charset="0"/>
              </a:rPr>
              <a:t>x</a:t>
            </a:r>
          </a:p>
        </p:txBody>
      </p:sp>
      <p:sp>
        <p:nvSpPr>
          <p:cNvPr id="36" name="Text Box 59"/>
          <p:cNvSpPr txBox="1">
            <a:spLocks noChangeArrowheads="1"/>
          </p:cNvSpPr>
          <p:nvPr/>
        </p:nvSpPr>
        <p:spPr bwMode="auto">
          <a:xfrm>
            <a:off x="2362200" y="3505200"/>
            <a:ext cx="784225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6000" b="1" u="none" dirty="0">
                <a:solidFill>
                  <a:srgbClr val="000066"/>
                </a:solidFill>
                <a:cs typeface="Times New Roman" pitchFamily="18" charset="0"/>
              </a:rPr>
              <a:t>6</a:t>
            </a:r>
            <a:endParaRPr lang="en-US" sz="6000" b="1" u="none" dirty="0" smtClean="0">
              <a:solidFill>
                <a:srgbClr val="000066"/>
              </a:solidFill>
              <a:cs typeface="Times New Roman" pitchFamily="18" charset="0"/>
            </a:endParaRPr>
          </a:p>
        </p:txBody>
      </p:sp>
      <p:sp>
        <p:nvSpPr>
          <p:cNvPr id="37" name="Line 70"/>
          <p:cNvSpPr>
            <a:spLocks noChangeShapeType="1"/>
          </p:cNvSpPr>
          <p:nvPr/>
        </p:nvSpPr>
        <p:spPr bwMode="auto">
          <a:xfrm>
            <a:off x="1905000" y="4343400"/>
            <a:ext cx="1176338" cy="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vi-VN" sz="1400" u="sng" dirty="0" smtClean="0">
                <a:solidFill>
                  <a:srgbClr val="0000FF"/>
                </a:solidFill>
                <a:latin typeface="Times New Roman" pitchFamily="18" charset="0"/>
              </a:rPr>
              <a:t>  </a:t>
            </a:r>
            <a:endParaRPr lang="en-US" sz="1400" u="sng" dirty="0" smtClean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60" name="Text Box 74"/>
          <p:cNvSpPr txBox="1">
            <a:spLocks noChangeArrowheads="1"/>
          </p:cNvSpPr>
          <p:nvPr/>
        </p:nvSpPr>
        <p:spPr bwMode="auto">
          <a:xfrm>
            <a:off x="4495800" y="4267200"/>
            <a:ext cx="9906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vi-VN" sz="6000" b="1" u="none" dirty="0" smtClean="0">
                <a:solidFill>
                  <a:srgbClr val="FF0000"/>
                </a:solidFill>
                <a:cs typeface="Times New Roman" pitchFamily="18" charset="0"/>
              </a:rPr>
              <a:t>98</a:t>
            </a:r>
            <a:endParaRPr lang="en-US" sz="6000" b="1" u="none" dirty="0" smtClean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61" name="Text Box 55"/>
          <p:cNvSpPr txBox="1">
            <a:spLocks noChangeArrowheads="1"/>
          </p:cNvSpPr>
          <p:nvPr/>
        </p:nvSpPr>
        <p:spPr bwMode="auto">
          <a:xfrm>
            <a:off x="4495800" y="2743200"/>
            <a:ext cx="10668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6000" b="1" u="none" dirty="0" smtClean="0">
                <a:solidFill>
                  <a:srgbClr val="000066"/>
                </a:solidFill>
                <a:cs typeface="Times New Roman" pitchFamily="18" charset="0"/>
              </a:rPr>
              <a:t>14</a:t>
            </a:r>
          </a:p>
        </p:txBody>
      </p:sp>
      <p:sp>
        <p:nvSpPr>
          <p:cNvPr id="62" name="Text Box 57"/>
          <p:cNvSpPr txBox="1">
            <a:spLocks noChangeArrowheads="1"/>
          </p:cNvSpPr>
          <p:nvPr/>
        </p:nvSpPr>
        <p:spPr bwMode="auto">
          <a:xfrm>
            <a:off x="4114800" y="3200400"/>
            <a:ext cx="490538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6000" b="1" u="none" dirty="0" smtClean="0">
                <a:solidFill>
                  <a:srgbClr val="000066"/>
                </a:solidFill>
                <a:cs typeface="Times New Roman" pitchFamily="18" charset="0"/>
              </a:rPr>
              <a:t>x</a:t>
            </a:r>
          </a:p>
        </p:txBody>
      </p:sp>
      <p:sp>
        <p:nvSpPr>
          <p:cNvPr id="63" name="Text Box 59"/>
          <p:cNvSpPr txBox="1">
            <a:spLocks noChangeArrowheads="1"/>
          </p:cNvSpPr>
          <p:nvPr/>
        </p:nvSpPr>
        <p:spPr bwMode="auto">
          <a:xfrm>
            <a:off x="4876800" y="3429000"/>
            <a:ext cx="784225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6000" b="1" u="none" dirty="0">
                <a:solidFill>
                  <a:srgbClr val="000066"/>
                </a:solidFill>
                <a:cs typeface="Times New Roman" pitchFamily="18" charset="0"/>
              </a:rPr>
              <a:t>7</a:t>
            </a:r>
            <a:endParaRPr lang="en-US" sz="6000" b="1" u="none" dirty="0" smtClean="0">
              <a:solidFill>
                <a:srgbClr val="000066"/>
              </a:solidFill>
              <a:cs typeface="Times New Roman" pitchFamily="18" charset="0"/>
            </a:endParaRPr>
          </a:p>
        </p:txBody>
      </p:sp>
      <p:sp>
        <p:nvSpPr>
          <p:cNvPr id="64" name="Line 70"/>
          <p:cNvSpPr>
            <a:spLocks noChangeShapeType="1"/>
          </p:cNvSpPr>
          <p:nvPr/>
        </p:nvSpPr>
        <p:spPr bwMode="auto">
          <a:xfrm>
            <a:off x="4343400" y="4343400"/>
            <a:ext cx="1176338" cy="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400" u="sng" smtClean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65" name="Text Box 74"/>
          <p:cNvSpPr txBox="1">
            <a:spLocks noChangeArrowheads="1"/>
          </p:cNvSpPr>
          <p:nvPr/>
        </p:nvSpPr>
        <p:spPr bwMode="auto">
          <a:xfrm>
            <a:off x="6781800" y="4267200"/>
            <a:ext cx="14478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vi-VN" sz="6000" b="1" u="none" dirty="0" smtClean="0">
                <a:solidFill>
                  <a:srgbClr val="FF0000"/>
                </a:solidFill>
                <a:cs typeface="Times New Roman" pitchFamily="18" charset="0"/>
              </a:rPr>
              <a:t>210</a:t>
            </a:r>
            <a:endParaRPr lang="en-US" sz="6000" b="1" u="none" dirty="0" smtClean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66" name="Text Box 55"/>
          <p:cNvSpPr txBox="1">
            <a:spLocks noChangeArrowheads="1"/>
          </p:cNvSpPr>
          <p:nvPr/>
        </p:nvSpPr>
        <p:spPr bwMode="auto">
          <a:xfrm>
            <a:off x="7162800" y="2743200"/>
            <a:ext cx="10668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6000" b="1" u="none" dirty="0" smtClean="0">
                <a:solidFill>
                  <a:srgbClr val="000066"/>
                </a:solidFill>
                <a:cs typeface="Times New Roman" pitchFamily="18" charset="0"/>
              </a:rPr>
              <a:t>35</a:t>
            </a:r>
          </a:p>
        </p:txBody>
      </p:sp>
      <p:sp>
        <p:nvSpPr>
          <p:cNvPr id="67" name="Text Box 57"/>
          <p:cNvSpPr txBox="1">
            <a:spLocks noChangeArrowheads="1"/>
          </p:cNvSpPr>
          <p:nvPr/>
        </p:nvSpPr>
        <p:spPr bwMode="auto">
          <a:xfrm>
            <a:off x="6858000" y="3200400"/>
            <a:ext cx="414338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6000" b="1" u="none" dirty="0" smtClean="0">
                <a:solidFill>
                  <a:srgbClr val="000066"/>
                </a:solidFill>
                <a:cs typeface="Times New Roman" pitchFamily="18" charset="0"/>
              </a:rPr>
              <a:t>x</a:t>
            </a:r>
          </a:p>
        </p:txBody>
      </p:sp>
      <p:sp>
        <p:nvSpPr>
          <p:cNvPr id="68" name="Text Box 59"/>
          <p:cNvSpPr txBox="1">
            <a:spLocks noChangeArrowheads="1"/>
          </p:cNvSpPr>
          <p:nvPr/>
        </p:nvSpPr>
        <p:spPr bwMode="auto">
          <a:xfrm>
            <a:off x="7543800" y="3429000"/>
            <a:ext cx="784225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6000" b="1" u="none" dirty="0" smtClean="0">
                <a:solidFill>
                  <a:srgbClr val="000066"/>
                </a:solidFill>
                <a:cs typeface="Times New Roman" pitchFamily="18" charset="0"/>
              </a:rPr>
              <a:t>6</a:t>
            </a:r>
          </a:p>
        </p:txBody>
      </p:sp>
      <p:sp>
        <p:nvSpPr>
          <p:cNvPr id="69" name="Line 70"/>
          <p:cNvSpPr>
            <a:spLocks noChangeShapeType="1"/>
          </p:cNvSpPr>
          <p:nvPr/>
        </p:nvSpPr>
        <p:spPr bwMode="auto">
          <a:xfrm>
            <a:off x="6858000" y="4343400"/>
            <a:ext cx="1176338" cy="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400" u="sng" smtClean="0">
              <a:solidFill>
                <a:srgbClr val="0000FF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cover dir="r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60" grpId="0"/>
      <p:bldP spid="6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15" descr="A0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8103" name="Text Box 103"/>
          <p:cNvSpPr txBox="1">
            <a:spLocks noChangeArrowheads="1"/>
          </p:cNvSpPr>
          <p:nvPr/>
        </p:nvSpPr>
        <p:spPr bwMode="auto">
          <a:xfrm>
            <a:off x="5410200" y="3200400"/>
            <a:ext cx="223678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3200" b="1" dirty="0" err="1" smtClean="0">
                <a:solidFill>
                  <a:srgbClr val="800000"/>
                </a:solidFill>
              </a:rPr>
              <a:t>Bài</a:t>
            </a:r>
            <a:r>
              <a:rPr lang="en-US" sz="3200" b="1" dirty="0" smtClean="0">
                <a:solidFill>
                  <a:srgbClr val="800000"/>
                </a:solidFill>
              </a:rPr>
              <a:t> </a:t>
            </a:r>
            <a:r>
              <a:rPr lang="en-US" sz="3200" b="1" dirty="0" err="1" smtClean="0">
                <a:solidFill>
                  <a:srgbClr val="800000"/>
                </a:solidFill>
              </a:rPr>
              <a:t>giải</a:t>
            </a:r>
            <a:r>
              <a:rPr lang="vi-VN" sz="3200" b="1" dirty="0" smtClean="0">
                <a:solidFill>
                  <a:srgbClr val="800000"/>
                </a:solidFill>
              </a:rPr>
              <a:t>:</a:t>
            </a:r>
            <a:endParaRPr lang="en-US" sz="3200" b="1" dirty="0" smtClean="0">
              <a:solidFill>
                <a:srgbClr val="800000"/>
              </a:solidFill>
            </a:endParaRPr>
          </a:p>
        </p:txBody>
      </p:sp>
      <p:sp>
        <p:nvSpPr>
          <p:cNvPr id="128104" name="Text Box 104"/>
          <p:cNvSpPr txBox="1">
            <a:spLocks noChangeArrowheads="1"/>
          </p:cNvSpPr>
          <p:nvPr/>
        </p:nvSpPr>
        <p:spPr bwMode="auto">
          <a:xfrm>
            <a:off x="4191000" y="3733800"/>
            <a:ext cx="5486399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3000" b="1" u="none" dirty="0" err="1" smtClean="0"/>
              <a:t>Buổi</a:t>
            </a:r>
            <a:r>
              <a:rPr lang="en-US" sz="3000" b="1" u="none" dirty="0" smtClean="0"/>
              <a:t> </a:t>
            </a:r>
            <a:r>
              <a:rPr lang="en-US" sz="3000" b="1" u="none" dirty="0" err="1" smtClean="0"/>
              <a:t>tập</a:t>
            </a:r>
            <a:r>
              <a:rPr lang="en-US" sz="3000" b="1" u="none" dirty="0" smtClean="0"/>
              <a:t> </a:t>
            </a:r>
            <a:r>
              <a:rPr lang="en-US" sz="3000" b="1" u="none" dirty="0" err="1" smtClean="0"/>
              <a:t>múa</a:t>
            </a:r>
            <a:r>
              <a:rPr lang="en-US" sz="3000" b="1" u="none" dirty="0" smtClean="0"/>
              <a:t> </a:t>
            </a:r>
            <a:r>
              <a:rPr lang="en-US" sz="3000" b="1" u="none" dirty="0" err="1" smtClean="0"/>
              <a:t>có</a:t>
            </a:r>
            <a:r>
              <a:rPr lang="en-US" sz="3000" b="1" u="none" dirty="0" smtClean="0"/>
              <a:t> </a:t>
            </a:r>
            <a:r>
              <a:rPr lang="en-US" sz="3000" b="1" u="none" dirty="0" err="1" smtClean="0"/>
              <a:t>số</a:t>
            </a:r>
            <a:r>
              <a:rPr lang="en-US" sz="3000" b="1" u="none" dirty="0" smtClean="0"/>
              <a:t> </a:t>
            </a:r>
            <a:r>
              <a:rPr lang="en-US" sz="3000" b="1" u="none" dirty="0" err="1" smtClean="0"/>
              <a:t>bạn</a:t>
            </a:r>
            <a:r>
              <a:rPr lang="en-US" sz="3000" b="1" u="none" dirty="0" smtClean="0"/>
              <a:t> </a:t>
            </a:r>
            <a:r>
              <a:rPr lang="en-US" sz="3000" b="1" u="none" dirty="0" err="1" smtClean="0"/>
              <a:t>nữ</a:t>
            </a:r>
            <a:r>
              <a:rPr lang="en-US" sz="3000" b="1" u="none" dirty="0" smtClean="0"/>
              <a:t> </a:t>
            </a:r>
            <a:r>
              <a:rPr lang="en-US" sz="3000" b="1" u="none" dirty="0" err="1" smtClean="0"/>
              <a:t>là</a:t>
            </a:r>
            <a:r>
              <a:rPr lang="en-US" sz="3000" b="1" u="none" dirty="0" smtClean="0"/>
              <a:t>:</a:t>
            </a:r>
          </a:p>
        </p:txBody>
      </p:sp>
      <p:sp>
        <p:nvSpPr>
          <p:cNvPr id="128105" name="Text Box 105"/>
          <p:cNvSpPr txBox="1">
            <a:spLocks noChangeArrowheads="1"/>
          </p:cNvSpPr>
          <p:nvPr/>
        </p:nvSpPr>
        <p:spPr bwMode="auto">
          <a:xfrm>
            <a:off x="5410200" y="4267200"/>
            <a:ext cx="4994275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3000" b="1" u="none" dirty="0" smtClean="0"/>
              <a:t>6 </a:t>
            </a:r>
            <a:r>
              <a:rPr lang="vi-VN" sz="3000" b="1" u="none" dirty="0" smtClean="0"/>
              <a:t> </a:t>
            </a:r>
            <a:r>
              <a:rPr lang="en-US" sz="3000" b="1" u="none" dirty="0" smtClean="0"/>
              <a:t>x  3  =  18</a:t>
            </a:r>
            <a:r>
              <a:rPr lang="vi-VN" sz="3000" b="1" u="none" dirty="0" smtClean="0"/>
              <a:t> </a:t>
            </a:r>
            <a:r>
              <a:rPr lang="en-US" sz="3000" b="1" u="none" dirty="0" smtClean="0"/>
              <a:t>(</a:t>
            </a:r>
            <a:r>
              <a:rPr lang="en-US" sz="3000" b="1" u="none" dirty="0" err="1" smtClean="0"/>
              <a:t>nữ</a:t>
            </a:r>
            <a:r>
              <a:rPr lang="en-US" sz="3000" b="1" u="none" dirty="0" smtClean="0"/>
              <a:t>)</a:t>
            </a:r>
          </a:p>
        </p:txBody>
      </p:sp>
      <p:sp>
        <p:nvSpPr>
          <p:cNvPr id="128106" name="Text Box 106"/>
          <p:cNvSpPr txBox="1">
            <a:spLocks noChangeArrowheads="1"/>
          </p:cNvSpPr>
          <p:nvPr/>
        </p:nvSpPr>
        <p:spPr bwMode="auto">
          <a:xfrm>
            <a:off x="5562600" y="4800600"/>
            <a:ext cx="3354388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3000" b="1" u="none" dirty="0" err="1" smtClean="0"/>
              <a:t>Đáp</a:t>
            </a:r>
            <a:r>
              <a:rPr lang="en-US" sz="3000" b="1" u="none" dirty="0" smtClean="0"/>
              <a:t> </a:t>
            </a:r>
            <a:r>
              <a:rPr lang="en-US" sz="3000" b="1" u="none" dirty="0" err="1" smtClean="0"/>
              <a:t>số</a:t>
            </a:r>
            <a:r>
              <a:rPr lang="en-US" sz="3000" b="1" u="none" dirty="0" smtClean="0"/>
              <a:t>: 18 </a:t>
            </a:r>
            <a:r>
              <a:rPr lang="en-US" sz="3000" b="1" u="none" dirty="0" err="1" smtClean="0"/>
              <a:t>nữ</a:t>
            </a:r>
            <a:r>
              <a:rPr lang="en-US" sz="3000" b="1" u="none" dirty="0" smtClean="0"/>
              <a:t>.   </a:t>
            </a:r>
          </a:p>
        </p:txBody>
      </p:sp>
      <p:pic>
        <p:nvPicPr>
          <p:cNvPr id="6152" name="Picture 125" descr="Copy (2) of chimhoa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6096000"/>
            <a:ext cx="1752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3" name="Picture 126" descr="Copy (2) of chimhoa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6096000"/>
            <a:ext cx="1752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4" name="Picture 127" descr="Copy (2) of chimhoa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0"/>
            <a:ext cx="1752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5" name="Picture 128" descr="Copy (2) of chimhoa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6096000"/>
            <a:ext cx="1752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6" name="Picture 129" descr="Copy (2) of chimhoa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6096000"/>
            <a:ext cx="1752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8131" name="Text Box 131"/>
          <p:cNvSpPr txBox="1">
            <a:spLocks noChangeArrowheads="1"/>
          </p:cNvSpPr>
          <p:nvPr/>
        </p:nvSpPr>
        <p:spPr bwMode="auto">
          <a:xfrm>
            <a:off x="0" y="1524000"/>
            <a:ext cx="91440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3200" b="1" u="none" dirty="0" smtClean="0">
                <a:solidFill>
                  <a:srgbClr val="000066"/>
                </a:solidFill>
              </a:rPr>
              <a:t>* </a:t>
            </a:r>
            <a:r>
              <a:rPr lang="en-US" sz="3200" b="1" dirty="0" err="1" smtClean="0">
                <a:solidFill>
                  <a:srgbClr val="000066"/>
                </a:solidFill>
              </a:rPr>
              <a:t>Bài</a:t>
            </a:r>
            <a:r>
              <a:rPr lang="en-US" sz="3200" b="1" dirty="0" smtClean="0">
                <a:solidFill>
                  <a:srgbClr val="000066"/>
                </a:solidFill>
              </a:rPr>
              <a:t> 3</a:t>
            </a:r>
            <a:r>
              <a:rPr lang="en-US" sz="3200" b="1" u="none" dirty="0" smtClean="0">
                <a:solidFill>
                  <a:srgbClr val="000066"/>
                </a:solidFill>
              </a:rPr>
              <a:t>:  </a:t>
            </a:r>
            <a:r>
              <a:rPr lang="en-US" sz="3200" b="1" u="none" dirty="0" err="1" smtClean="0">
                <a:solidFill>
                  <a:srgbClr val="000066"/>
                </a:solidFill>
              </a:rPr>
              <a:t>Một</a:t>
            </a:r>
            <a:r>
              <a:rPr lang="en-US" sz="3200" b="1" u="none" dirty="0" smtClean="0">
                <a:solidFill>
                  <a:srgbClr val="000066"/>
                </a:solidFill>
              </a:rPr>
              <a:t> </a:t>
            </a:r>
            <a:r>
              <a:rPr lang="en-US" sz="3200" b="1" u="none" dirty="0" err="1" smtClean="0">
                <a:solidFill>
                  <a:srgbClr val="000066"/>
                </a:solidFill>
              </a:rPr>
              <a:t>buổi</a:t>
            </a:r>
            <a:r>
              <a:rPr lang="en-US" sz="3200" b="1" u="none" dirty="0" smtClean="0">
                <a:solidFill>
                  <a:srgbClr val="000066"/>
                </a:solidFill>
              </a:rPr>
              <a:t> </a:t>
            </a:r>
            <a:r>
              <a:rPr lang="en-US" sz="3200" b="1" u="none" dirty="0" err="1" smtClean="0">
                <a:solidFill>
                  <a:srgbClr val="000066"/>
                </a:solidFill>
              </a:rPr>
              <a:t>tập</a:t>
            </a:r>
            <a:r>
              <a:rPr lang="en-US" sz="3200" b="1" u="none" dirty="0" smtClean="0">
                <a:solidFill>
                  <a:srgbClr val="000066"/>
                </a:solidFill>
              </a:rPr>
              <a:t> </a:t>
            </a:r>
            <a:r>
              <a:rPr lang="en-US" sz="3200" b="1" u="none" dirty="0" err="1" smtClean="0">
                <a:solidFill>
                  <a:srgbClr val="000066"/>
                </a:solidFill>
              </a:rPr>
              <a:t>múa</a:t>
            </a:r>
            <a:r>
              <a:rPr lang="en-US" sz="3200" b="1" u="none" dirty="0" smtClean="0">
                <a:solidFill>
                  <a:srgbClr val="000066"/>
                </a:solidFill>
              </a:rPr>
              <a:t> </a:t>
            </a:r>
            <a:r>
              <a:rPr lang="en-US" sz="3200" b="1" u="none" dirty="0" err="1" smtClean="0">
                <a:solidFill>
                  <a:srgbClr val="000066"/>
                </a:solidFill>
              </a:rPr>
              <a:t>có</a:t>
            </a:r>
            <a:r>
              <a:rPr lang="en-US" sz="3200" b="1" u="none" dirty="0" smtClean="0">
                <a:solidFill>
                  <a:srgbClr val="000066"/>
                </a:solidFill>
              </a:rPr>
              <a:t> 6 </a:t>
            </a:r>
            <a:r>
              <a:rPr lang="en-US" sz="3200" b="1" u="none" dirty="0" err="1" smtClean="0">
                <a:solidFill>
                  <a:srgbClr val="000066"/>
                </a:solidFill>
              </a:rPr>
              <a:t>bạn</a:t>
            </a:r>
            <a:r>
              <a:rPr lang="en-US" sz="3200" b="1" u="none" dirty="0" smtClean="0">
                <a:solidFill>
                  <a:srgbClr val="000066"/>
                </a:solidFill>
              </a:rPr>
              <a:t> </a:t>
            </a:r>
            <a:r>
              <a:rPr lang="en-US" sz="3200" b="1" u="none" dirty="0" err="1" smtClean="0">
                <a:solidFill>
                  <a:srgbClr val="000066"/>
                </a:solidFill>
              </a:rPr>
              <a:t>nam</a:t>
            </a:r>
            <a:r>
              <a:rPr lang="en-US" sz="3200" b="1" u="none" dirty="0" smtClean="0">
                <a:solidFill>
                  <a:srgbClr val="000066"/>
                </a:solidFill>
              </a:rPr>
              <a:t>, </a:t>
            </a:r>
            <a:r>
              <a:rPr lang="en-US" sz="3200" b="1" u="none" dirty="0" err="1" smtClean="0">
                <a:solidFill>
                  <a:srgbClr val="000066"/>
                </a:solidFill>
              </a:rPr>
              <a:t>số</a:t>
            </a:r>
            <a:r>
              <a:rPr lang="en-US" sz="3200" b="1" u="none" dirty="0" smtClean="0">
                <a:solidFill>
                  <a:srgbClr val="000066"/>
                </a:solidFill>
              </a:rPr>
              <a:t> </a:t>
            </a:r>
            <a:r>
              <a:rPr lang="en-US" sz="3200" b="1" u="none" dirty="0" err="1" smtClean="0">
                <a:solidFill>
                  <a:srgbClr val="000066"/>
                </a:solidFill>
              </a:rPr>
              <a:t>bạn</a:t>
            </a:r>
            <a:r>
              <a:rPr lang="en-US" sz="3200" b="1" u="none" dirty="0" smtClean="0">
                <a:solidFill>
                  <a:srgbClr val="000066"/>
                </a:solidFill>
              </a:rPr>
              <a:t> </a:t>
            </a:r>
            <a:r>
              <a:rPr lang="en-US" sz="3200" b="1" u="none" dirty="0" err="1" smtClean="0">
                <a:solidFill>
                  <a:srgbClr val="000066"/>
                </a:solidFill>
              </a:rPr>
              <a:t>nữ</a:t>
            </a:r>
            <a:r>
              <a:rPr lang="en-US" sz="3200" b="1" u="none" dirty="0" smtClean="0">
                <a:solidFill>
                  <a:srgbClr val="000066"/>
                </a:solidFill>
              </a:rPr>
              <a:t> </a:t>
            </a:r>
            <a:r>
              <a:rPr lang="en-US" sz="3200" b="1" u="none" dirty="0" err="1" smtClean="0">
                <a:solidFill>
                  <a:srgbClr val="000066"/>
                </a:solidFill>
              </a:rPr>
              <a:t>gấp</a:t>
            </a:r>
            <a:r>
              <a:rPr lang="en-US" sz="3200" b="1" u="none" dirty="0" smtClean="0">
                <a:solidFill>
                  <a:srgbClr val="000066"/>
                </a:solidFill>
              </a:rPr>
              <a:t> 3 </a:t>
            </a:r>
            <a:r>
              <a:rPr lang="en-US" sz="3200" b="1" u="none" dirty="0" err="1" smtClean="0">
                <a:solidFill>
                  <a:srgbClr val="000066"/>
                </a:solidFill>
              </a:rPr>
              <a:t>lần</a:t>
            </a:r>
            <a:r>
              <a:rPr lang="en-US" sz="3200" b="1" u="none" dirty="0" smtClean="0">
                <a:solidFill>
                  <a:srgbClr val="000066"/>
                </a:solidFill>
              </a:rPr>
              <a:t> </a:t>
            </a:r>
            <a:r>
              <a:rPr lang="en-US" sz="3200" b="1" u="none" dirty="0" err="1" smtClean="0">
                <a:solidFill>
                  <a:srgbClr val="000066"/>
                </a:solidFill>
              </a:rPr>
              <a:t>số</a:t>
            </a:r>
            <a:r>
              <a:rPr lang="en-US" sz="3200" b="1" u="none" dirty="0" smtClean="0">
                <a:solidFill>
                  <a:srgbClr val="000066"/>
                </a:solidFill>
              </a:rPr>
              <a:t> </a:t>
            </a:r>
            <a:r>
              <a:rPr lang="en-US" sz="3200" b="1" u="none" dirty="0" err="1" smtClean="0">
                <a:solidFill>
                  <a:srgbClr val="000066"/>
                </a:solidFill>
              </a:rPr>
              <a:t>bạn</a:t>
            </a:r>
            <a:r>
              <a:rPr lang="en-US" sz="3200" b="1" u="none" dirty="0" smtClean="0">
                <a:solidFill>
                  <a:srgbClr val="000066"/>
                </a:solidFill>
              </a:rPr>
              <a:t> </a:t>
            </a:r>
            <a:r>
              <a:rPr lang="en-US" sz="3200" b="1" u="none" dirty="0" err="1" smtClean="0">
                <a:solidFill>
                  <a:srgbClr val="000066"/>
                </a:solidFill>
              </a:rPr>
              <a:t>nam</a:t>
            </a:r>
            <a:r>
              <a:rPr lang="en-US" sz="3200" b="1" u="none" dirty="0" smtClean="0">
                <a:solidFill>
                  <a:srgbClr val="000066"/>
                </a:solidFill>
              </a:rPr>
              <a:t>. </a:t>
            </a:r>
            <a:r>
              <a:rPr lang="en-US" sz="3200" b="1" u="none" dirty="0" err="1" smtClean="0">
                <a:solidFill>
                  <a:srgbClr val="000066"/>
                </a:solidFill>
              </a:rPr>
              <a:t>Hỏi</a:t>
            </a:r>
            <a:r>
              <a:rPr lang="en-US" sz="3200" b="1" u="none" dirty="0" smtClean="0">
                <a:solidFill>
                  <a:srgbClr val="000066"/>
                </a:solidFill>
              </a:rPr>
              <a:t> </a:t>
            </a:r>
            <a:r>
              <a:rPr lang="en-US" sz="3200" b="1" u="none" dirty="0" err="1" smtClean="0">
                <a:solidFill>
                  <a:srgbClr val="000066"/>
                </a:solidFill>
              </a:rPr>
              <a:t>buổi</a:t>
            </a:r>
            <a:r>
              <a:rPr lang="en-US" sz="3200" b="1" u="none" dirty="0" smtClean="0">
                <a:solidFill>
                  <a:srgbClr val="000066"/>
                </a:solidFill>
              </a:rPr>
              <a:t> </a:t>
            </a:r>
            <a:r>
              <a:rPr lang="en-US" sz="3200" b="1" u="none" dirty="0" err="1" smtClean="0">
                <a:solidFill>
                  <a:srgbClr val="000066"/>
                </a:solidFill>
              </a:rPr>
              <a:t>tập</a:t>
            </a:r>
            <a:r>
              <a:rPr lang="en-US" sz="3200" b="1" u="none" dirty="0" smtClean="0">
                <a:solidFill>
                  <a:srgbClr val="000066"/>
                </a:solidFill>
              </a:rPr>
              <a:t> </a:t>
            </a:r>
            <a:r>
              <a:rPr lang="en-US" sz="3200" b="1" u="none" dirty="0" err="1" smtClean="0">
                <a:solidFill>
                  <a:srgbClr val="000066"/>
                </a:solidFill>
              </a:rPr>
              <a:t>múa</a:t>
            </a:r>
            <a:r>
              <a:rPr lang="en-US" sz="3200" b="1" u="none" dirty="0" smtClean="0">
                <a:solidFill>
                  <a:srgbClr val="000066"/>
                </a:solidFill>
              </a:rPr>
              <a:t> </a:t>
            </a:r>
            <a:r>
              <a:rPr lang="en-US" sz="3200" b="1" u="none" dirty="0" err="1" smtClean="0">
                <a:solidFill>
                  <a:srgbClr val="000066"/>
                </a:solidFill>
              </a:rPr>
              <a:t>có</a:t>
            </a:r>
            <a:r>
              <a:rPr lang="en-US" sz="3200" b="1" u="none" dirty="0" smtClean="0">
                <a:solidFill>
                  <a:srgbClr val="000066"/>
                </a:solidFill>
              </a:rPr>
              <a:t> </a:t>
            </a:r>
            <a:r>
              <a:rPr lang="en-US" sz="3200" b="1" u="none" dirty="0" err="1" smtClean="0">
                <a:solidFill>
                  <a:srgbClr val="000066"/>
                </a:solidFill>
              </a:rPr>
              <a:t>bao</a:t>
            </a:r>
            <a:r>
              <a:rPr lang="en-US" sz="3200" b="1" u="none" dirty="0" smtClean="0">
                <a:solidFill>
                  <a:srgbClr val="000066"/>
                </a:solidFill>
              </a:rPr>
              <a:t> </a:t>
            </a:r>
            <a:r>
              <a:rPr lang="en-US" sz="3200" b="1" u="none" dirty="0" err="1" smtClean="0">
                <a:solidFill>
                  <a:srgbClr val="000066"/>
                </a:solidFill>
              </a:rPr>
              <a:t>nhiêu</a:t>
            </a:r>
            <a:r>
              <a:rPr lang="en-US" sz="3200" b="1" u="none" dirty="0" smtClean="0">
                <a:solidFill>
                  <a:srgbClr val="000066"/>
                </a:solidFill>
              </a:rPr>
              <a:t> </a:t>
            </a:r>
            <a:r>
              <a:rPr lang="en-US" sz="3200" b="1" u="none" dirty="0" err="1" smtClean="0">
                <a:solidFill>
                  <a:srgbClr val="000066"/>
                </a:solidFill>
              </a:rPr>
              <a:t>bạn</a:t>
            </a:r>
            <a:r>
              <a:rPr lang="en-US" sz="3200" b="1" u="none" dirty="0" smtClean="0">
                <a:solidFill>
                  <a:srgbClr val="000066"/>
                </a:solidFill>
              </a:rPr>
              <a:t> </a:t>
            </a:r>
            <a:r>
              <a:rPr lang="en-US" sz="3200" b="1" u="none" dirty="0" err="1" smtClean="0">
                <a:solidFill>
                  <a:srgbClr val="000066"/>
                </a:solidFill>
              </a:rPr>
              <a:t>nữ</a:t>
            </a:r>
            <a:r>
              <a:rPr lang="en-US" sz="3200" b="1" u="none" dirty="0" smtClean="0">
                <a:solidFill>
                  <a:srgbClr val="000066"/>
                </a:solidFill>
              </a:rPr>
              <a:t>?</a:t>
            </a:r>
            <a:endParaRPr lang="en-US" sz="3200" b="1" dirty="0" smtClean="0">
              <a:solidFill>
                <a:srgbClr val="000066"/>
              </a:solidFill>
            </a:endParaRPr>
          </a:p>
        </p:txBody>
      </p:sp>
      <p:sp>
        <p:nvSpPr>
          <p:cNvPr id="128135" name="Text Box 135"/>
          <p:cNvSpPr txBox="1">
            <a:spLocks noChangeArrowheads="1"/>
          </p:cNvSpPr>
          <p:nvPr/>
        </p:nvSpPr>
        <p:spPr bwMode="auto">
          <a:xfrm>
            <a:off x="228600" y="3149025"/>
            <a:ext cx="274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3200" b="1" dirty="0" err="1" smtClean="0">
                <a:solidFill>
                  <a:srgbClr val="800000"/>
                </a:solidFill>
              </a:rPr>
              <a:t>Tóm</a:t>
            </a:r>
            <a:r>
              <a:rPr lang="en-US" sz="3200" b="1" dirty="0" smtClean="0">
                <a:solidFill>
                  <a:srgbClr val="800000"/>
                </a:solidFill>
              </a:rPr>
              <a:t> </a:t>
            </a:r>
            <a:r>
              <a:rPr lang="en-US" sz="3200" b="1" dirty="0" err="1" smtClean="0">
                <a:solidFill>
                  <a:srgbClr val="800000"/>
                </a:solidFill>
              </a:rPr>
              <a:t>tắt</a:t>
            </a:r>
            <a:r>
              <a:rPr lang="vi-VN" sz="3200" b="1" dirty="0" smtClean="0">
                <a:solidFill>
                  <a:srgbClr val="800000"/>
                </a:solidFill>
              </a:rPr>
              <a:t>:</a:t>
            </a:r>
            <a:endParaRPr lang="en-US" sz="3200" b="1" dirty="0" smtClean="0">
              <a:solidFill>
                <a:srgbClr val="800000"/>
              </a:solidFill>
            </a:endParaRPr>
          </a:p>
        </p:txBody>
      </p:sp>
      <p:sp>
        <p:nvSpPr>
          <p:cNvPr id="128136" name="Text Box 136"/>
          <p:cNvSpPr txBox="1">
            <a:spLocks noChangeArrowheads="1"/>
          </p:cNvSpPr>
          <p:nvPr/>
        </p:nvSpPr>
        <p:spPr bwMode="auto">
          <a:xfrm>
            <a:off x="0" y="4007737"/>
            <a:ext cx="4800600" cy="3354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9pPr>
          </a:lstStyle>
          <a:p>
            <a:endParaRPr lang="en-US" sz="2800" u="none" dirty="0" smtClean="0"/>
          </a:p>
          <a:p>
            <a:r>
              <a:rPr lang="en-US" sz="2800" b="1" u="none" dirty="0" smtClean="0"/>
              <a:t>Nam: </a:t>
            </a:r>
            <a:r>
              <a:rPr lang="en-US" sz="2800" u="none" dirty="0" smtClean="0"/>
              <a:t>|--------|</a:t>
            </a:r>
          </a:p>
          <a:p>
            <a:r>
              <a:rPr lang="en-US" sz="2800" u="none" dirty="0" smtClean="0"/>
              <a:t> </a:t>
            </a:r>
            <a:r>
              <a:rPr lang="en-US" sz="2800" b="1" u="none" dirty="0" err="1" smtClean="0"/>
              <a:t>Nữ</a:t>
            </a:r>
            <a:r>
              <a:rPr lang="en-US" sz="2800" b="1" u="none" dirty="0" smtClean="0"/>
              <a:t> :  </a:t>
            </a:r>
            <a:r>
              <a:rPr lang="en-US" sz="2800" u="none" dirty="0" smtClean="0"/>
              <a:t>|--------|--------|--------|</a:t>
            </a:r>
          </a:p>
          <a:p>
            <a:endParaRPr lang="en-US" sz="3200" dirty="0" smtClean="0"/>
          </a:p>
          <a:p>
            <a:endParaRPr lang="en-US" sz="3200" dirty="0" smtClean="0"/>
          </a:p>
          <a:p>
            <a:endParaRPr lang="en-US" sz="3200" dirty="0" smtClean="0"/>
          </a:p>
          <a:p>
            <a:endParaRPr lang="en-US" sz="3200" dirty="0"/>
          </a:p>
        </p:txBody>
      </p:sp>
      <p:sp>
        <p:nvSpPr>
          <p:cNvPr id="16" name="Right Brace 15"/>
          <p:cNvSpPr/>
          <p:nvPr/>
        </p:nvSpPr>
        <p:spPr>
          <a:xfrm rot="16200000">
            <a:off x="1409700" y="4000500"/>
            <a:ext cx="304800" cy="990600"/>
          </a:xfrm>
          <a:prstGeom prst="rightBrace">
            <a:avLst>
              <a:gd name="adj1" fmla="val 8333"/>
              <a:gd name="adj2" fmla="val 48986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066800" y="38100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ight Brace 18"/>
          <p:cNvSpPr/>
          <p:nvPr/>
        </p:nvSpPr>
        <p:spPr>
          <a:xfrm rot="5400000">
            <a:off x="2362200" y="3886200"/>
            <a:ext cx="381000" cy="2971800"/>
          </a:xfrm>
          <a:prstGeom prst="rightBrace">
            <a:avLst>
              <a:gd name="adj1" fmla="val 25000"/>
              <a:gd name="adj2" fmla="val 50877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1905000" y="5562600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2207264"/>
      </p:ext>
    </p:extLst>
  </p:cSld>
  <p:clrMapOvr>
    <a:masterClrMapping/>
  </p:clrMapOvr>
  <p:transition spd="slow"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81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81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81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8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28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8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28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28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8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28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28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103" grpId="0"/>
      <p:bldP spid="128104" grpId="0"/>
      <p:bldP spid="128105" grpId="0"/>
      <p:bldP spid="128106" grpId="0"/>
      <p:bldP spid="128135" grpId="0"/>
      <p:bldP spid="16" grpId="0" animBg="1"/>
      <p:bldP spid="18" grpId="0"/>
      <p:bldP spid="19" grpId="0" animBg="1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69" descr="A0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6068" name="Text Box 4"/>
          <p:cNvSpPr txBox="1">
            <a:spLocks noChangeArrowheads="1"/>
          </p:cNvSpPr>
          <p:nvPr/>
        </p:nvSpPr>
        <p:spPr bwMode="auto">
          <a:xfrm>
            <a:off x="304800" y="1219200"/>
            <a:ext cx="2895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3200" b="1" dirty="0" err="1" smtClean="0">
                <a:cs typeface="Times New Roman" pitchFamily="18" charset="0"/>
              </a:rPr>
              <a:t>Bài</a:t>
            </a:r>
            <a:r>
              <a:rPr lang="en-US" sz="3200" b="1" dirty="0" smtClean="0">
                <a:cs typeface="Times New Roman" pitchFamily="18" charset="0"/>
              </a:rPr>
              <a:t> 4</a:t>
            </a:r>
            <a:r>
              <a:rPr lang="en-US" sz="3200" b="1" u="none" dirty="0" smtClean="0">
                <a:cs typeface="Times New Roman" pitchFamily="18" charset="0"/>
              </a:rPr>
              <a:t>:</a:t>
            </a:r>
          </a:p>
        </p:txBody>
      </p:sp>
      <p:sp>
        <p:nvSpPr>
          <p:cNvPr id="7172" name="Text Box 5"/>
          <p:cNvSpPr txBox="1">
            <a:spLocks noChangeArrowheads="1"/>
          </p:cNvSpPr>
          <p:nvPr/>
        </p:nvSpPr>
        <p:spPr bwMode="auto">
          <a:xfrm>
            <a:off x="3505200" y="1828801"/>
            <a:ext cx="5334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smtClean="0"/>
          </a:p>
        </p:txBody>
      </p:sp>
      <p:sp>
        <p:nvSpPr>
          <p:cNvPr id="216125" name="Text Box 61"/>
          <p:cNvSpPr txBox="1">
            <a:spLocks noChangeArrowheads="1"/>
          </p:cNvSpPr>
          <p:nvPr/>
        </p:nvSpPr>
        <p:spPr bwMode="auto">
          <a:xfrm>
            <a:off x="152400" y="1905000"/>
            <a:ext cx="89916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3600" b="1" u="none" dirty="0" smtClean="0">
                <a:cs typeface="Times New Roman" pitchFamily="18" charset="0"/>
              </a:rPr>
              <a:t>a) </a:t>
            </a:r>
            <a:r>
              <a:rPr lang="en-US" sz="3600" b="1" u="none" dirty="0" err="1" smtClean="0">
                <a:cs typeface="Times New Roman" pitchFamily="18" charset="0"/>
              </a:rPr>
              <a:t>Vẽ</a:t>
            </a:r>
            <a:r>
              <a:rPr lang="en-US" sz="3600" b="1" u="none" dirty="0" smtClean="0">
                <a:cs typeface="Times New Roman" pitchFamily="18" charset="0"/>
              </a:rPr>
              <a:t> </a:t>
            </a:r>
            <a:r>
              <a:rPr lang="en-US" sz="3600" b="1" u="none" dirty="0" err="1" smtClean="0">
                <a:cs typeface="Times New Roman" pitchFamily="18" charset="0"/>
              </a:rPr>
              <a:t>đoạn</a:t>
            </a:r>
            <a:r>
              <a:rPr lang="en-US" sz="3600" b="1" u="none" dirty="0" smtClean="0">
                <a:cs typeface="Times New Roman" pitchFamily="18" charset="0"/>
              </a:rPr>
              <a:t> </a:t>
            </a:r>
            <a:r>
              <a:rPr lang="en-US" sz="3600" b="1" u="none" dirty="0" err="1" smtClean="0">
                <a:cs typeface="Times New Roman" pitchFamily="18" charset="0"/>
              </a:rPr>
              <a:t>thẳng</a:t>
            </a:r>
            <a:r>
              <a:rPr lang="en-US" sz="3600" b="1" u="none" dirty="0" smtClean="0">
                <a:cs typeface="Times New Roman" pitchFamily="18" charset="0"/>
              </a:rPr>
              <a:t> AB </a:t>
            </a:r>
            <a:r>
              <a:rPr lang="en-US" sz="3600" b="1" u="none" dirty="0" err="1" smtClean="0">
                <a:cs typeface="Times New Roman" pitchFamily="18" charset="0"/>
              </a:rPr>
              <a:t>dài</a:t>
            </a:r>
            <a:r>
              <a:rPr lang="en-US" sz="3600" b="1" u="none" dirty="0" smtClean="0">
                <a:cs typeface="Times New Roman" pitchFamily="18" charset="0"/>
              </a:rPr>
              <a:t> 6cm</a:t>
            </a:r>
          </a:p>
        </p:txBody>
      </p:sp>
      <p:sp>
        <p:nvSpPr>
          <p:cNvPr id="20" name="Text Box 61"/>
          <p:cNvSpPr txBox="1">
            <a:spLocks noChangeArrowheads="1"/>
          </p:cNvSpPr>
          <p:nvPr/>
        </p:nvSpPr>
        <p:spPr bwMode="auto">
          <a:xfrm>
            <a:off x="152400" y="3276600"/>
            <a:ext cx="89916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3600" b="1" u="none" dirty="0">
                <a:cs typeface="Times New Roman" pitchFamily="18" charset="0"/>
              </a:rPr>
              <a:t>b</a:t>
            </a:r>
            <a:r>
              <a:rPr lang="en-US" sz="3600" b="1" u="none" dirty="0" smtClean="0">
                <a:cs typeface="Times New Roman" pitchFamily="18" charset="0"/>
              </a:rPr>
              <a:t>) </a:t>
            </a:r>
            <a:r>
              <a:rPr lang="en-US" sz="3600" b="1" u="none" dirty="0" err="1" smtClean="0">
                <a:cs typeface="Times New Roman" pitchFamily="18" charset="0"/>
              </a:rPr>
              <a:t>Vẽ</a:t>
            </a:r>
            <a:r>
              <a:rPr lang="en-US" sz="3600" b="1" u="none" dirty="0" smtClean="0">
                <a:cs typeface="Times New Roman" pitchFamily="18" charset="0"/>
              </a:rPr>
              <a:t> </a:t>
            </a:r>
            <a:r>
              <a:rPr lang="en-US" sz="3600" b="1" u="none" dirty="0" err="1" smtClean="0">
                <a:cs typeface="Times New Roman" pitchFamily="18" charset="0"/>
              </a:rPr>
              <a:t>đoạn</a:t>
            </a:r>
            <a:r>
              <a:rPr lang="en-US" sz="3600" b="1" u="none" dirty="0" smtClean="0">
                <a:cs typeface="Times New Roman" pitchFamily="18" charset="0"/>
              </a:rPr>
              <a:t> </a:t>
            </a:r>
            <a:r>
              <a:rPr lang="en-US" sz="3600" b="1" u="none" dirty="0" err="1" smtClean="0">
                <a:cs typeface="Times New Roman" pitchFamily="18" charset="0"/>
              </a:rPr>
              <a:t>thẳng</a:t>
            </a:r>
            <a:r>
              <a:rPr lang="en-US" sz="3600" b="1" u="none" dirty="0" smtClean="0">
                <a:cs typeface="Times New Roman" pitchFamily="18" charset="0"/>
              </a:rPr>
              <a:t> CD </a:t>
            </a:r>
            <a:r>
              <a:rPr lang="en-US" sz="3600" b="1" u="none" dirty="0" err="1" smtClean="0">
                <a:cs typeface="Times New Roman" pitchFamily="18" charset="0"/>
              </a:rPr>
              <a:t>dài</a:t>
            </a:r>
            <a:r>
              <a:rPr lang="en-US" sz="3600" b="1" u="none" dirty="0" smtClean="0">
                <a:cs typeface="Times New Roman" pitchFamily="18" charset="0"/>
              </a:rPr>
              <a:t> </a:t>
            </a:r>
            <a:r>
              <a:rPr lang="en-US" sz="3600" b="1" u="none" dirty="0" err="1" smtClean="0">
                <a:cs typeface="Times New Roman" pitchFamily="18" charset="0"/>
              </a:rPr>
              <a:t>gấp</a:t>
            </a:r>
            <a:r>
              <a:rPr lang="en-US" sz="3600" b="1" u="none" dirty="0" smtClean="0">
                <a:cs typeface="Times New Roman" pitchFamily="18" charset="0"/>
              </a:rPr>
              <a:t> </a:t>
            </a:r>
            <a:r>
              <a:rPr lang="en-US" sz="3600" b="1" u="none" dirty="0" err="1" smtClean="0">
                <a:cs typeface="Times New Roman" pitchFamily="18" charset="0"/>
              </a:rPr>
              <a:t>đôi</a:t>
            </a:r>
            <a:r>
              <a:rPr lang="en-US" sz="3600" b="1" u="none" dirty="0" smtClean="0">
                <a:cs typeface="Times New Roman" pitchFamily="18" charset="0"/>
              </a:rPr>
              <a:t> (</a:t>
            </a:r>
            <a:r>
              <a:rPr lang="en-US" sz="3600" b="1" u="none" dirty="0" err="1" smtClean="0">
                <a:cs typeface="Times New Roman" pitchFamily="18" charset="0"/>
              </a:rPr>
              <a:t>gấp</a:t>
            </a:r>
            <a:r>
              <a:rPr lang="en-US" sz="3600" b="1" u="none" dirty="0" smtClean="0">
                <a:cs typeface="Times New Roman" pitchFamily="18" charset="0"/>
              </a:rPr>
              <a:t> 2 </a:t>
            </a:r>
            <a:r>
              <a:rPr lang="en-US" sz="3600" b="1" u="none" dirty="0" err="1" smtClean="0">
                <a:cs typeface="Times New Roman" pitchFamily="18" charset="0"/>
              </a:rPr>
              <a:t>lần</a:t>
            </a:r>
            <a:r>
              <a:rPr lang="en-US" sz="3600" b="1" u="none" dirty="0" smtClean="0">
                <a:cs typeface="Times New Roman" pitchFamily="18" charset="0"/>
              </a:rPr>
              <a:t>)</a:t>
            </a:r>
            <a:r>
              <a:rPr lang="vi-VN" sz="3600" b="1" u="none" dirty="0" smtClean="0">
                <a:cs typeface="Times New Roman" pitchFamily="18" charset="0"/>
              </a:rPr>
              <a:t> </a:t>
            </a:r>
            <a:r>
              <a:rPr lang="en-US" sz="3600" b="1" u="none" dirty="0" err="1" smtClean="0">
                <a:cs typeface="Times New Roman" pitchFamily="18" charset="0"/>
              </a:rPr>
              <a:t>đoạn</a:t>
            </a:r>
            <a:r>
              <a:rPr lang="en-US" sz="3600" b="1" u="none" dirty="0" smtClean="0">
                <a:cs typeface="Times New Roman" pitchFamily="18" charset="0"/>
              </a:rPr>
              <a:t> </a:t>
            </a:r>
            <a:r>
              <a:rPr lang="en-US" sz="3600" b="1" u="none" dirty="0" err="1" smtClean="0">
                <a:cs typeface="Times New Roman" pitchFamily="18" charset="0"/>
              </a:rPr>
              <a:t>thẳng</a:t>
            </a:r>
            <a:r>
              <a:rPr lang="en-US" sz="3600" b="1" u="none" dirty="0" smtClean="0">
                <a:cs typeface="Times New Roman" pitchFamily="18" charset="0"/>
              </a:rPr>
              <a:t> AB.</a:t>
            </a:r>
          </a:p>
        </p:txBody>
      </p:sp>
      <p:sp>
        <p:nvSpPr>
          <p:cNvPr id="21" name="Text Box 61"/>
          <p:cNvSpPr txBox="1">
            <a:spLocks noChangeArrowheads="1"/>
          </p:cNvSpPr>
          <p:nvPr/>
        </p:nvSpPr>
        <p:spPr bwMode="auto">
          <a:xfrm>
            <a:off x="76200" y="2428671"/>
            <a:ext cx="89916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4000" b="1" u="none" dirty="0" smtClean="0">
                <a:latin typeface="Arial" charset="0"/>
                <a:cs typeface="Arial" charset="0"/>
              </a:rPr>
              <a:t>       </a:t>
            </a:r>
            <a:r>
              <a:rPr lang="en-US" sz="3200" b="1" u="none" dirty="0" smtClean="0">
                <a:solidFill>
                  <a:srgbClr val="FF0000"/>
                </a:solidFill>
                <a:cs typeface="Times New Roman" pitchFamily="18" charset="0"/>
              </a:rPr>
              <a:t>A    6cm     B</a:t>
            </a:r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1447800" y="3225800"/>
            <a:ext cx="1905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" name="Straight Connector 4"/>
          <p:cNvCxnSpPr/>
          <p:nvPr/>
        </p:nvCxnSpPr>
        <p:spPr bwMode="auto">
          <a:xfrm>
            <a:off x="1447800" y="3038411"/>
            <a:ext cx="0" cy="28898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Straight Connector 7"/>
          <p:cNvCxnSpPr/>
          <p:nvPr/>
        </p:nvCxnSpPr>
        <p:spPr bwMode="auto">
          <a:xfrm>
            <a:off x="3352800" y="3124200"/>
            <a:ext cx="0" cy="28898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" name="Text Box 61"/>
          <p:cNvSpPr txBox="1">
            <a:spLocks noChangeArrowheads="1"/>
          </p:cNvSpPr>
          <p:nvPr/>
        </p:nvSpPr>
        <p:spPr bwMode="auto">
          <a:xfrm>
            <a:off x="685800" y="4343400"/>
            <a:ext cx="8991600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3400" b="1" u="none" dirty="0" err="1" smtClean="0">
                <a:solidFill>
                  <a:srgbClr val="FF0000"/>
                </a:solidFill>
                <a:cs typeface="Times New Roman" pitchFamily="18" charset="0"/>
              </a:rPr>
              <a:t>Độ</a:t>
            </a:r>
            <a:r>
              <a:rPr lang="en-US" sz="3400" b="1" u="none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3400" b="1" u="none" dirty="0" err="1" smtClean="0">
                <a:solidFill>
                  <a:srgbClr val="FF0000"/>
                </a:solidFill>
                <a:cs typeface="Times New Roman" pitchFamily="18" charset="0"/>
              </a:rPr>
              <a:t>dài</a:t>
            </a:r>
            <a:r>
              <a:rPr lang="en-US" sz="3400" b="1" u="none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3400" b="1" u="none" dirty="0" err="1" smtClean="0">
                <a:solidFill>
                  <a:srgbClr val="FF0000"/>
                </a:solidFill>
                <a:cs typeface="Times New Roman" pitchFamily="18" charset="0"/>
              </a:rPr>
              <a:t>đoạn</a:t>
            </a:r>
            <a:r>
              <a:rPr lang="en-US" sz="3400" b="1" u="none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3400" b="1" u="none" dirty="0" err="1" smtClean="0">
                <a:solidFill>
                  <a:srgbClr val="FF0000"/>
                </a:solidFill>
                <a:cs typeface="Times New Roman" pitchFamily="18" charset="0"/>
              </a:rPr>
              <a:t>thẳng</a:t>
            </a:r>
            <a:r>
              <a:rPr lang="en-US" sz="3400" b="1" u="none" dirty="0" smtClean="0">
                <a:solidFill>
                  <a:srgbClr val="FF0000"/>
                </a:solidFill>
                <a:cs typeface="Times New Roman" pitchFamily="18" charset="0"/>
              </a:rPr>
              <a:t> CD </a:t>
            </a:r>
            <a:r>
              <a:rPr lang="en-US" sz="3400" b="1" u="none" dirty="0" err="1" smtClean="0">
                <a:solidFill>
                  <a:srgbClr val="FF0000"/>
                </a:solidFill>
                <a:cs typeface="Times New Roman" pitchFamily="18" charset="0"/>
              </a:rPr>
              <a:t>là</a:t>
            </a:r>
            <a:r>
              <a:rPr lang="en-US" sz="3400" b="1" u="none" dirty="0" smtClean="0">
                <a:solidFill>
                  <a:srgbClr val="FF0000"/>
                </a:solidFill>
                <a:cs typeface="Times New Roman" pitchFamily="18" charset="0"/>
              </a:rPr>
              <a:t>: </a:t>
            </a:r>
          </a:p>
        </p:txBody>
      </p:sp>
      <p:sp>
        <p:nvSpPr>
          <p:cNvPr id="31" name="Text Box 61"/>
          <p:cNvSpPr txBox="1">
            <a:spLocks noChangeArrowheads="1"/>
          </p:cNvSpPr>
          <p:nvPr/>
        </p:nvSpPr>
        <p:spPr bwMode="auto">
          <a:xfrm>
            <a:off x="0" y="4876800"/>
            <a:ext cx="8991600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3400" b="1" u="none" dirty="0" smtClean="0">
                <a:latin typeface="Arial" charset="0"/>
                <a:cs typeface="Arial" charset="0"/>
              </a:rPr>
              <a:t>              </a:t>
            </a:r>
            <a:r>
              <a:rPr lang="en-US" sz="3400" b="1" u="none" dirty="0" smtClean="0">
                <a:solidFill>
                  <a:srgbClr val="FF0000"/>
                </a:solidFill>
                <a:cs typeface="Times New Roman" pitchFamily="18" charset="0"/>
              </a:rPr>
              <a:t>6 x 2 = 12cm</a:t>
            </a:r>
          </a:p>
        </p:txBody>
      </p:sp>
      <p:sp>
        <p:nvSpPr>
          <p:cNvPr id="32" name="Text Box 61"/>
          <p:cNvSpPr txBox="1">
            <a:spLocks noChangeArrowheads="1"/>
          </p:cNvSpPr>
          <p:nvPr/>
        </p:nvSpPr>
        <p:spPr bwMode="auto">
          <a:xfrm>
            <a:off x="0" y="5410200"/>
            <a:ext cx="89916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400" u="sng">
                <a:solidFill>
                  <a:srgbClr val="0000FF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u="sng">
                <a:solidFill>
                  <a:srgbClr val="0000FF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4000" b="1" u="none" dirty="0" smtClean="0">
                <a:latin typeface="Arial" charset="0"/>
                <a:cs typeface="Arial" charset="0"/>
              </a:rPr>
              <a:t>     </a:t>
            </a:r>
            <a:r>
              <a:rPr lang="en-US" sz="3200" b="1" u="none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C          12cm               D                                </a:t>
            </a:r>
          </a:p>
        </p:txBody>
      </p:sp>
      <p:cxnSp>
        <p:nvCxnSpPr>
          <p:cNvPr id="11" name="Straight Connector 10"/>
          <p:cNvCxnSpPr/>
          <p:nvPr/>
        </p:nvCxnSpPr>
        <p:spPr bwMode="auto">
          <a:xfrm>
            <a:off x="914400" y="6172200"/>
            <a:ext cx="414330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" name="Straight Connector 40"/>
          <p:cNvCxnSpPr/>
          <p:nvPr/>
        </p:nvCxnSpPr>
        <p:spPr bwMode="auto">
          <a:xfrm>
            <a:off x="914400" y="6019800"/>
            <a:ext cx="0" cy="28898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" name="Straight Connector 41"/>
          <p:cNvCxnSpPr/>
          <p:nvPr/>
        </p:nvCxnSpPr>
        <p:spPr bwMode="auto">
          <a:xfrm>
            <a:off x="5105400" y="6019800"/>
            <a:ext cx="0" cy="28898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89498503"/>
      </p:ext>
    </p:extLst>
  </p:cSld>
  <p:clrMapOvr>
    <a:masterClrMapping/>
  </p:clrMapOvr>
  <p:transition spd="slow"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160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160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160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4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2161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2161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2161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12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6068" grpId="0"/>
      <p:bldP spid="216125" grpId="0"/>
      <p:bldP spid="20" grpId="0"/>
      <p:bldP spid="21" grpId="0"/>
      <p:bldP spid="30" grpId="0"/>
      <p:bldP spid="31" grpId="0"/>
      <p:bldP spid="3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3031</TotalTime>
  <Words>380</Words>
  <Application>Microsoft Office PowerPoint</Application>
  <PresentationFormat>On-screen Show (4:3)</PresentationFormat>
  <Paragraphs>101</Paragraphs>
  <Slides>13</Slides>
  <Notes>1</Notes>
  <HiddenSlides>0</HiddenSlides>
  <MMClips>6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.VnTime</vt:lpstr>
      <vt:lpstr>Arial</vt:lpstr>
      <vt:lpstr>Calibri</vt:lpstr>
      <vt:lpstr>Constantia</vt:lpstr>
      <vt:lpstr>Times New Roman</vt:lpstr>
      <vt:lpstr>Wingdings 2</vt:lpstr>
      <vt:lpstr>Flow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Chọn đáp án trước câu trả lời đúng:</vt:lpstr>
      <vt:lpstr>Chọn đáp án trước câu trả lời đúng: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PC</dc:creator>
  <cp:lastModifiedBy>DELL</cp:lastModifiedBy>
  <cp:revision>118</cp:revision>
  <dcterms:created xsi:type="dcterms:W3CDTF">2019-10-26T15:10:01Z</dcterms:created>
  <dcterms:modified xsi:type="dcterms:W3CDTF">2021-02-27T16:57:46Z</dcterms:modified>
</cp:coreProperties>
</file>