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85" r:id="rId3"/>
    <p:sldId id="289" r:id="rId4"/>
    <p:sldId id="288" r:id="rId5"/>
    <p:sldId id="287" r:id="rId6"/>
    <p:sldId id="290" r:id="rId7"/>
    <p:sldId id="291" r:id="rId8"/>
    <p:sldId id="273" r:id="rId9"/>
    <p:sldId id="264" r:id="rId10"/>
    <p:sldId id="277" r:id="rId11"/>
    <p:sldId id="279" r:id="rId12"/>
    <p:sldId id="268" r:id="rId13"/>
    <p:sldId id="281" r:id="rId14"/>
    <p:sldId id="280" r:id="rId15"/>
    <p:sldId id="283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0033"/>
    <a:srgbClr val="CC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DE348-F754-45BA-AB37-D7F9917B4D7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0E555-4077-4CD0-9262-47A34881D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1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E555-4077-4CD0-9262-47A34881DB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2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365125" y="914400"/>
            <a:ext cx="823913" cy="7318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365125" y="3108325"/>
            <a:ext cx="441325" cy="519113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2695575" y="11113"/>
            <a:ext cx="549275" cy="82391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4389438" y="0"/>
            <a:ext cx="439737" cy="517525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auto">
          <a:xfrm>
            <a:off x="5578475" y="457200"/>
            <a:ext cx="482600" cy="4699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6765925" y="274638"/>
            <a:ext cx="441325" cy="479425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8412163" y="990600"/>
            <a:ext cx="731837" cy="822325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457200" y="5211763"/>
            <a:ext cx="463550" cy="5286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45" name="AutoShape 13"/>
          <p:cNvSpPr>
            <a:spLocks noChangeArrowheads="1"/>
          </p:cNvSpPr>
          <p:nvPr/>
        </p:nvSpPr>
        <p:spPr bwMode="auto">
          <a:xfrm>
            <a:off x="8305800" y="4343400"/>
            <a:ext cx="593725" cy="6477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>
            <a:off x="7772400" y="6388100"/>
            <a:ext cx="484188" cy="4699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8077200" y="5105400"/>
            <a:ext cx="639763" cy="63976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5248" name="AutoShape 16"/>
          <p:cNvSpPr>
            <a:spLocks noChangeArrowheads="1"/>
          </p:cNvSpPr>
          <p:nvPr/>
        </p:nvSpPr>
        <p:spPr bwMode="auto">
          <a:xfrm>
            <a:off x="6400800" y="5486400"/>
            <a:ext cx="547688" cy="82232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AutoShape 17"/>
          <p:cNvSpPr>
            <a:spLocks noChangeArrowheads="1"/>
          </p:cNvSpPr>
          <p:nvPr/>
        </p:nvSpPr>
        <p:spPr bwMode="auto">
          <a:xfrm>
            <a:off x="4648200" y="6378575"/>
            <a:ext cx="441325" cy="479425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AutoShape 18"/>
          <p:cNvSpPr>
            <a:spLocks noChangeArrowheads="1"/>
          </p:cNvSpPr>
          <p:nvPr/>
        </p:nvSpPr>
        <p:spPr bwMode="auto">
          <a:xfrm>
            <a:off x="2590800" y="5562600"/>
            <a:ext cx="1006475" cy="822325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2009775" y="1942703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58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Toán</a:t>
            </a:r>
            <a:endParaRPr lang="en-US" sz="2400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1066800" y="5257800"/>
            <a:ext cx="7391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4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5867400" cy="1066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vi-VN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ĐOÀN KẾT</a:t>
            </a:r>
            <a:endParaRPr lang="en-US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70" name="WordArt 7"/>
          <p:cNvSpPr>
            <a:spLocks noChangeArrowheads="1" noChangeShapeType="1" noTextEdit="1"/>
          </p:cNvSpPr>
          <p:nvPr/>
        </p:nvSpPr>
        <p:spPr bwMode="auto">
          <a:xfrm>
            <a:off x="1352504" y="3695700"/>
            <a:ext cx="68881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311275" y="228600"/>
            <a:ext cx="5637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endParaRPr lang="en-US" sz="1600" b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nimBg="1"/>
      <p:bldP spid="95239" grpId="0" animBg="1"/>
      <p:bldP spid="95240" grpId="0" animBg="1"/>
      <p:bldP spid="95242" grpId="0" animBg="1"/>
      <p:bldP spid="95245" grpId="0" animBg="1"/>
      <p:bldP spid="95248" grpId="0" animBg="1"/>
      <p:bldP spid="952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600200" y="4540984"/>
            <a:ext cx="6705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Times" pitchFamily="2" charset="0"/>
              </a:rPr>
              <a:t>                       </a:t>
            </a:r>
            <a:r>
              <a:rPr lang="en-US" sz="2400" b="1" u="sng" dirty="0" err="1" smtClean="0">
                <a:latin typeface="VNI-Times" pitchFamily="2" charset="0"/>
              </a:rPr>
              <a:t>Baøi</a:t>
            </a:r>
            <a:r>
              <a:rPr lang="en-US" sz="2400" b="1" u="sng" dirty="0" smtClean="0">
                <a:latin typeface="VNI-Times" pitchFamily="2" charset="0"/>
              </a:rPr>
              <a:t> </a:t>
            </a:r>
            <a:r>
              <a:rPr lang="en-US" sz="2400" b="1" u="sng" dirty="0" err="1" smtClean="0">
                <a:latin typeface="VNI-Times" pitchFamily="2" charset="0"/>
              </a:rPr>
              <a:t>giaûi</a:t>
            </a:r>
            <a:endParaRPr lang="en-US" sz="2400" b="1" u="sng" dirty="0" smtClean="0">
              <a:latin typeface="VNI-Times" pitchFamily="2" charset="0"/>
            </a:endParaRPr>
          </a:p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                   60 : 3 = 20 (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)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                      </a:t>
            </a:r>
            <a:r>
              <a:rPr lang="en-US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Ñaùp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 </a:t>
            </a:r>
            <a:r>
              <a:rPr lang="en-US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soá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: 20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quả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 cam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VNI-Times" pitchFamily="2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VNI-Times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85800"/>
            <a:ext cx="905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2400" dirty="0" smtClean="0">
                <a:solidFill>
                  <a:srgbClr val="0033CC"/>
                </a:solidFill>
                <a:latin typeface="VNI-Times" pitchFamily="2" charset="0"/>
              </a:rPr>
              <a:t>a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2209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latin typeface="VNI-Times" pitchFamily="2" charset="0"/>
              </a:rPr>
              <a:t>                       60 : 3 = 20 (</a:t>
            </a:r>
            <a:r>
              <a:rPr lang="en-US" sz="2400" b="1" i="1" dirty="0" smtClean="0">
                <a:latin typeface="VNI-Times" pitchFamily="2" charset="0"/>
              </a:rPr>
              <a:t>l</a:t>
            </a:r>
            <a:r>
              <a:rPr lang="en-US" sz="2400" b="1" dirty="0" smtClean="0">
                <a:latin typeface="VNI-Times" pitchFamily="2" charset="0"/>
              </a:rPr>
              <a:t>)</a:t>
            </a:r>
          </a:p>
          <a:p>
            <a:r>
              <a:rPr lang="en-US" sz="2400" b="1" dirty="0" smtClean="0">
                <a:latin typeface="VNI-Times" pitchFamily="2" charset="0"/>
              </a:rPr>
              <a:t>                           </a:t>
            </a:r>
            <a:r>
              <a:rPr lang="en-US" sz="2400" b="1" u="sng" dirty="0" err="1" smtClean="0">
                <a:latin typeface="VNI-Times" pitchFamily="2" charset="0"/>
              </a:rPr>
              <a:t>Ñaùp</a:t>
            </a:r>
            <a:r>
              <a:rPr lang="en-US" sz="2400" b="1" u="sng" dirty="0" smtClean="0">
                <a:latin typeface="VNI-Times" pitchFamily="2" charset="0"/>
              </a:rPr>
              <a:t> </a:t>
            </a:r>
            <a:r>
              <a:rPr lang="en-US" sz="2400" b="1" u="sng" dirty="0" err="1" smtClean="0">
                <a:latin typeface="VNI-Times" pitchFamily="2" charset="0"/>
              </a:rPr>
              <a:t>soá</a:t>
            </a:r>
            <a:r>
              <a:rPr lang="en-US" sz="2400" b="1" dirty="0" smtClean="0">
                <a:latin typeface="VNI-Times" pitchFamily="2" charset="0"/>
              </a:rPr>
              <a:t>: 20</a:t>
            </a:r>
            <a:r>
              <a:rPr lang="en-US" sz="2400" b="1" i="1" dirty="0" smtClean="0">
                <a:latin typeface="VNI-Times" pitchFamily="2" charset="0"/>
              </a:rPr>
              <a:t>l </a:t>
            </a:r>
            <a:r>
              <a:rPr lang="en-US" sz="2400" b="1" i="1" dirty="0" err="1" smtClean="0">
                <a:latin typeface="VNI-Times" pitchFamily="2" charset="0"/>
              </a:rPr>
              <a:t>dầu</a:t>
            </a:r>
            <a:endParaRPr lang="en-US" sz="2400" b="1" i="1" dirty="0">
              <a:latin typeface="VNI-Times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1905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9830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xét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toán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</a:rPr>
              <a:t> 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76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b,  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cam.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1/3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cam.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cam? 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78848"/>
              </p:ext>
            </p:extLst>
          </p:nvPr>
        </p:nvGraphicFramePr>
        <p:xfrm>
          <a:off x="0" y="-76795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76795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20574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766066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Luật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chơi</a:t>
            </a:r>
            <a:r>
              <a:rPr lang="en-US" sz="2800" b="1" dirty="0" smtClean="0"/>
              <a:t>: </a:t>
            </a:r>
            <a:r>
              <a:rPr lang="en-US" sz="2800" b="1" dirty="0" smtClean="0">
                <a:solidFill>
                  <a:srgbClr val="CC3300"/>
                </a:solidFill>
              </a:rPr>
              <a:t>GV </a:t>
            </a:r>
            <a:r>
              <a:rPr lang="en-US" sz="2800" b="1" dirty="0" err="1" smtClean="0">
                <a:solidFill>
                  <a:srgbClr val="CC3300"/>
                </a:solidFill>
              </a:rPr>
              <a:t>đưa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ra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nhanh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các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câu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hỏi</a:t>
            </a:r>
            <a:r>
              <a:rPr lang="en-US" sz="2800" b="1" dirty="0" smtClean="0">
                <a:solidFill>
                  <a:srgbClr val="CC3300"/>
                </a:solidFill>
              </a:rPr>
              <a:t>. </a:t>
            </a:r>
            <a:r>
              <a:rPr lang="en-US" sz="2800" b="1" dirty="0" err="1" smtClean="0">
                <a:solidFill>
                  <a:srgbClr val="CC3300"/>
                </a:solidFill>
              </a:rPr>
              <a:t>Học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sinh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xung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phong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trả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lời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nhanh</a:t>
            </a:r>
            <a:r>
              <a:rPr lang="en-US" sz="2800" b="1" dirty="0" smtClean="0">
                <a:solidFill>
                  <a:srgbClr val="CC3300"/>
                </a:solidFill>
              </a:rPr>
              <a:t>. </a:t>
            </a:r>
            <a:r>
              <a:rPr lang="en-US" sz="2800" b="1" dirty="0" err="1" smtClean="0">
                <a:solidFill>
                  <a:srgbClr val="CC3300"/>
                </a:solidFill>
              </a:rPr>
              <a:t>Bạn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nào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trả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lời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trước</a:t>
            </a:r>
            <a:r>
              <a:rPr lang="en-US" sz="2800" b="1" dirty="0" smtClean="0">
                <a:solidFill>
                  <a:srgbClr val="CC3300"/>
                </a:solidFill>
              </a:rPr>
              <a:t>, </a:t>
            </a:r>
            <a:r>
              <a:rPr lang="en-US" sz="2800" b="1" dirty="0" err="1" smtClean="0">
                <a:solidFill>
                  <a:srgbClr val="CC3300"/>
                </a:solidFill>
              </a:rPr>
              <a:t>đúng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sẽ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được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nhận</a:t>
            </a:r>
            <a:r>
              <a:rPr lang="en-US" sz="2800" b="1" dirty="0" smtClean="0">
                <a:solidFill>
                  <a:srgbClr val="CC3300"/>
                </a:solidFill>
              </a:rPr>
              <a:t> 1 </a:t>
            </a:r>
            <a:r>
              <a:rPr lang="en-US" sz="2800" b="1" dirty="0" err="1" smtClean="0">
                <a:solidFill>
                  <a:srgbClr val="CC3300"/>
                </a:solidFill>
              </a:rPr>
              <a:t>phần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quà</a:t>
            </a:r>
            <a:r>
              <a:rPr lang="en-US" sz="2800" b="1" dirty="0" smtClean="0">
                <a:solidFill>
                  <a:srgbClr val="CC3300"/>
                </a:solidFill>
              </a:rPr>
              <a:t>, </a:t>
            </a:r>
            <a:r>
              <a:rPr lang="en-US" sz="2800" b="1" dirty="0" err="1" smtClean="0">
                <a:solidFill>
                  <a:srgbClr val="CC3300"/>
                </a:solidFill>
              </a:rPr>
              <a:t>bạn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chậm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mất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quyền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trả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lời</a:t>
            </a:r>
            <a:endParaRPr lang="en-US" sz="28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410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008055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Neâu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tieáp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cho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ñuû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phaàn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keát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luaän</a:t>
            </a:r>
            <a:endParaRPr lang="en-US" sz="4000" dirty="0">
              <a:solidFill>
                <a:srgbClr val="FF0000"/>
              </a:solidFill>
              <a:latin typeface="VNI-Times" pitchFamily="2" charset="0"/>
            </a:endParaRPr>
          </a:p>
          <a:p>
            <a:endParaRPr lang="en-US" sz="4000" dirty="0" smtClean="0">
              <a:latin typeface="VNI-Times" pitchFamily="2" charset="0"/>
            </a:endParaRPr>
          </a:p>
          <a:p>
            <a:r>
              <a:rPr lang="en-US" sz="4000" dirty="0" err="1" smtClean="0">
                <a:latin typeface="VNI-Times" pitchFamily="2" charset="0"/>
              </a:rPr>
              <a:t>Muoán</a:t>
            </a:r>
            <a:r>
              <a:rPr lang="en-US" sz="4000" dirty="0" smtClean="0">
                <a:latin typeface="VNI-Times" pitchFamily="2" charset="0"/>
              </a:rPr>
              <a:t> </a:t>
            </a:r>
            <a:r>
              <a:rPr lang="en-US" sz="4000" dirty="0" err="1" smtClean="0">
                <a:latin typeface="VNI-Times" pitchFamily="2" charset="0"/>
              </a:rPr>
              <a:t>giaûm</a:t>
            </a:r>
            <a:r>
              <a:rPr lang="en-US" sz="4000" dirty="0" smtClean="0">
                <a:latin typeface="VNI-Times" pitchFamily="2" charset="0"/>
              </a:rPr>
              <a:t> </a:t>
            </a:r>
            <a:r>
              <a:rPr lang="en-US" sz="4000" dirty="0" err="1" smtClean="0">
                <a:latin typeface="VNI-Times" pitchFamily="2" charset="0"/>
              </a:rPr>
              <a:t>moät</a:t>
            </a:r>
            <a:r>
              <a:rPr lang="en-US" sz="4000" dirty="0" smtClean="0">
                <a:latin typeface="VNI-Times" pitchFamily="2" charset="0"/>
              </a:rPr>
              <a:t> </a:t>
            </a:r>
            <a:r>
              <a:rPr lang="en-US" sz="4000" dirty="0" err="1" smtClean="0">
                <a:latin typeface="VNI-Times" pitchFamily="2" charset="0"/>
              </a:rPr>
              <a:t>soá</a:t>
            </a:r>
            <a:r>
              <a:rPr lang="en-US" sz="4000" dirty="0" smtClean="0">
                <a:latin typeface="VNI-Times" pitchFamily="2" charset="0"/>
              </a:rPr>
              <a:t> </a:t>
            </a:r>
            <a:r>
              <a:rPr lang="en-US" sz="4000" dirty="0" err="1" smtClean="0">
                <a:latin typeface="VNI-Times" pitchFamily="2" charset="0"/>
              </a:rPr>
              <a:t>ñi</a:t>
            </a:r>
            <a:r>
              <a:rPr lang="en-US" sz="4000" dirty="0" smtClean="0">
                <a:latin typeface="VNI-Times" pitchFamily="2" charset="0"/>
              </a:rPr>
              <a:t> </a:t>
            </a:r>
            <a:r>
              <a:rPr lang="en-US" sz="4000" dirty="0" err="1" smtClean="0">
                <a:latin typeface="VNI-Times" pitchFamily="2" charset="0"/>
              </a:rPr>
              <a:t>nhieàu</a:t>
            </a:r>
            <a:r>
              <a:rPr lang="en-US" sz="4000" dirty="0" smtClean="0">
                <a:latin typeface="VNI-Times" pitchFamily="2" charset="0"/>
              </a:rPr>
              <a:t> </a:t>
            </a:r>
            <a:r>
              <a:rPr lang="en-US" sz="4000" dirty="0" err="1" smtClean="0">
                <a:latin typeface="VNI-Times" pitchFamily="2" charset="0"/>
              </a:rPr>
              <a:t>laàn</a:t>
            </a:r>
            <a:r>
              <a:rPr lang="en-US" sz="4000" dirty="0" smtClean="0">
                <a:latin typeface="VNI-Times" pitchFamily="2" charset="0"/>
              </a:rPr>
              <a:t> ta . . . . 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800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1456" y="42451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2391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008055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Neâu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tieáp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cho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ñuû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phaàn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keát</a:t>
            </a:r>
            <a:r>
              <a:rPr lang="en-US" sz="40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Times" pitchFamily="2" charset="0"/>
              </a:rPr>
              <a:t>luaän</a:t>
            </a:r>
            <a:endParaRPr lang="en-US" sz="4000" dirty="0">
              <a:solidFill>
                <a:srgbClr val="FF0000"/>
              </a:solidFill>
              <a:latin typeface="VNI-Times" pitchFamily="2" charset="0"/>
            </a:endParaRPr>
          </a:p>
          <a:p>
            <a:endParaRPr lang="en-US" sz="4000" dirty="0" smtClean="0">
              <a:latin typeface="VNI-Times" pitchFamily="2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4000" dirty="0" smtClean="0">
                <a:latin typeface="VNI-Times" pitchFamily="2" charset="0"/>
              </a:rPr>
              <a:t>. . . . 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800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42451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8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264237"/>
              </p:ext>
            </p:extLst>
          </p:nvPr>
        </p:nvGraphicFramePr>
        <p:xfrm>
          <a:off x="76199" y="-7620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" y="-76200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9812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773956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810687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33"/>
                </a:solidFill>
                <a:latin typeface="VNI-Times" pitchFamily="2" charset="0"/>
              </a:rPr>
              <a:t>7</a:t>
            </a:r>
            <a:endParaRPr lang="en-US" sz="3600" b="1" dirty="0">
              <a:solidFill>
                <a:srgbClr val="990033"/>
              </a:solidFill>
              <a:latin typeface="VNI-Time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54535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giảm</a:t>
            </a:r>
            <a:r>
              <a:rPr lang="en-US" sz="3600" b="1" dirty="0" smtClean="0">
                <a:solidFill>
                  <a:srgbClr val="0000FF"/>
                </a:solidFill>
                <a:latin typeface="VNI-Times" pitchFamily="2" charset="0"/>
              </a:rPr>
              <a:t> 7 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laàn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3000" y="4115487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00200" y="4191687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10139" y="3505887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aáp</a:t>
            </a:r>
            <a:r>
              <a:rPr lang="en-US" sz="3600" b="1" dirty="0" smtClean="0">
                <a:solidFill>
                  <a:srgbClr val="0000FF"/>
                </a:solidFill>
                <a:latin typeface="VNI-Times" pitchFamily="2" charset="0"/>
              </a:rPr>
              <a:t> 5 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laàn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37732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35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39000" y="3773269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39000" y="3695701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60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/>
      <p:bldP spid="13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266168"/>
              </p:ext>
            </p:extLst>
          </p:nvPr>
        </p:nvGraphicFramePr>
        <p:xfrm>
          <a:off x="1143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9812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3773956"/>
            <a:ext cx="10668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10687"/>
            <a:ext cx="1143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33"/>
                </a:solidFill>
                <a:latin typeface="VNI-Times" pitchFamily="2" charset="0"/>
              </a:rPr>
              <a:t>20m</a:t>
            </a:r>
            <a:endParaRPr lang="en-US" sz="3600" b="1" dirty="0">
              <a:solidFill>
                <a:srgbClr val="990033"/>
              </a:solidFill>
              <a:latin typeface="VNI-Time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54535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VNI-Times" pitchFamily="2" charset="0"/>
              </a:rPr>
              <a:t>gấp</a:t>
            </a:r>
            <a:r>
              <a:rPr lang="en-US" sz="2400" b="1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VNI-Times" pitchFamily="2" charset="0"/>
              </a:rPr>
              <a:t>laàn</a:t>
            </a:r>
            <a:endParaRPr lang="en-US" sz="24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3000" y="4115487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00200" y="4191687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10139" y="3606225"/>
            <a:ext cx="2276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iảm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37732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4m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39000" y="3773269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39000" y="3695701"/>
            <a:ext cx="1905000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12m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/>
      <p:bldP spid="13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53545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242608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4876800"/>
            <a:ext cx="723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C3300"/>
                </a:solidFill>
              </a:rPr>
              <a:t>Em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có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nhận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xét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gì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về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kết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quả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này</a:t>
            </a:r>
            <a:r>
              <a:rPr lang="en-US" sz="2800" b="1" dirty="0" smtClean="0">
                <a:solidFill>
                  <a:srgbClr val="CC3300"/>
                </a:solidFill>
              </a:rPr>
              <a:t> ?</a:t>
            </a:r>
            <a:endParaRPr lang="en-US" sz="28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8964613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2437" y="4763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33202" flipH="1">
            <a:off x="0" y="5791200"/>
            <a:ext cx="1209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9703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072437" y="5786438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2514600" y="914400"/>
            <a:ext cx="426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HelvetInsH"/>
              </a:rPr>
              <a:t>rung chu«ng vµng</a:t>
            </a:r>
          </a:p>
        </p:txBody>
      </p:sp>
      <p:sp>
        <p:nvSpPr>
          <p:cNvPr id="7192" name="WordArt 24"/>
          <p:cNvSpPr>
            <a:spLocks noChangeArrowheads="1" noChangeShapeType="1" noTextEdit="1"/>
          </p:cNvSpPr>
          <p:nvPr/>
        </p:nvSpPr>
        <p:spPr bwMode="auto">
          <a:xfrm>
            <a:off x="3352800" y="381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9706" name="Picture 4" descr="one_christmas_bell_ringing_lg_nw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oya2278.wav">
            <a:hlinkClick r:id="" action="ppaction://media"/>
          </p:cNvPr>
          <p:cNvPicPr>
            <a:picLocks noRot="1" noChangeAspect="1"/>
          </p:cNvPicPr>
          <p:nvPr>
            <a:wavAudioFile r:embed="rId1" name="Royalty Free Sound Effects (FX) Library for Download_3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94805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9704" grpId="0" animBg="1"/>
      <p:bldP spid="71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588125" y="4514850"/>
          <a:ext cx="2555875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514850"/>
                        <a:ext cx="2555875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339975" y="620713"/>
            <a:ext cx="489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771775" y="2492375"/>
            <a:ext cx="466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333399"/>
                </a:solidFill>
                <a:latin typeface="Times New Roman" pitchFamily="18" charset="0"/>
              </a:rPr>
              <a:t>a) Nhân số đó với số lần.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814638" y="3284538"/>
            <a:ext cx="4205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006600"/>
                </a:solidFill>
                <a:latin typeface="Times New Roman" pitchFamily="18" charset="0"/>
              </a:rPr>
              <a:t>b) Chia số đó </a:t>
            </a:r>
            <a:r>
              <a:rPr lang="af-ZA" altLang="en-US" sz="2800" b="1" dirty="0" smtClean="0">
                <a:solidFill>
                  <a:srgbClr val="006600"/>
                </a:solidFill>
                <a:latin typeface="Times New Roman" pitchFamily="18" charset="0"/>
              </a:rPr>
              <a:t>cho </a:t>
            </a:r>
            <a:r>
              <a:rPr lang="af-ZA" altLang="en-US" sz="2800" b="1" dirty="0">
                <a:solidFill>
                  <a:srgbClr val="006600"/>
                </a:solidFill>
                <a:latin typeface="Times New Roman" pitchFamily="18" charset="0"/>
              </a:rPr>
              <a:t>số lần.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2771775" y="4122738"/>
            <a:ext cx="4664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663300"/>
                </a:solidFill>
                <a:latin typeface="Times New Roman" pitchFamily="18" charset="0"/>
              </a:rPr>
              <a:t>c) Trừ số đó </a:t>
            </a:r>
            <a:r>
              <a:rPr lang="af-ZA" altLang="en-US" sz="2800" b="1" dirty="0" smtClean="0">
                <a:solidFill>
                  <a:srgbClr val="663300"/>
                </a:solidFill>
                <a:latin typeface="Times New Roman" pitchFamily="18" charset="0"/>
              </a:rPr>
              <a:t>cho </a:t>
            </a:r>
            <a:r>
              <a:rPr lang="af-ZA" altLang="en-US" sz="2800" b="1" dirty="0">
                <a:solidFill>
                  <a:srgbClr val="663300"/>
                </a:solidFill>
                <a:latin typeface="Times New Roman" pitchFamily="18" charset="0"/>
              </a:rPr>
              <a:t>số </a:t>
            </a:r>
            <a:r>
              <a:rPr lang="af-ZA" altLang="en-US" sz="2800" b="1" dirty="0" smtClean="0">
                <a:solidFill>
                  <a:srgbClr val="663300"/>
                </a:solidFill>
                <a:latin typeface="Times New Roman" pitchFamily="18" charset="0"/>
              </a:rPr>
              <a:t>lần.</a:t>
            </a:r>
            <a:endParaRPr lang="af-ZA" altLang="en-US" sz="28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746375" y="4914900"/>
            <a:ext cx="4937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990099"/>
                </a:solidFill>
                <a:latin typeface="Times New Roman" pitchFamily="18" charset="0"/>
              </a:rPr>
              <a:t>d) Cộng số đó với </a:t>
            </a:r>
            <a:r>
              <a:rPr lang="af-ZA" altLang="en-US" sz="2800" b="1" dirty="0" smtClean="0">
                <a:solidFill>
                  <a:srgbClr val="990099"/>
                </a:solidFill>
                <a:latin typeface="Times New Roman" pitchFamily="18" charset="0"/>
              </a:rPr>
              <a:t>số lần.</a:t>
            </a:r>
            <a:endParaRPr lang="af-ZA" altLang="en-US" sz="28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>
            <a:off x="2122488" y="44450"/>
            <a:ext cx="5545137" cy="1871663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254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FF3300"/>
                </a:solidFill>
                <a:latin typeface="Times New Roman" pitchFamily="18" charset="0"/>
              </a:rPr>
              <a:t>Muốn gấp một số </a:t>
            </a:r>
            <a:r>
              <a:rPr lang="af-ZA" alt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lên </a:t>
            </a:r>
            <a:r>
              <a:rPr lang="af-ZA" altLang="en-US" sz="2800" b="1" dirty="0">
                <a:solidFill>
                  <a:srgbClr val="FF3300"/>
                </a:solidFill>
                <a:latin typeface="Times New Roman" pitchFamily="18" charset="0"/>
              </a:rPr>
              <a:t>nhiều lần,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FF3300"/>
                </a:solidFill>
                <a:latin typeface="Times New Roman" pitchFamily="18" charset="0"/>
              </a:rPr>
              <a:t>ta làm như thế nào?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762" name="Oval 10"/>
          <p:cNvSpPr>
            <a:spLocks noChangeArrowheads="1"/>
          </p:cNvSpPr>
          <p:nvPr/>
        </p:nvSpPr>
        <p:spPr bwMode="auto">
          <a:xfrm>
            <a:off x="2700338" y="2420938"/>
            <a:ext cx="522287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4763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3789363"/>
            <a:ext cx="179388" cy="4048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4764" name="Picture 12" descr="XMASCA~1"/>
          <p:cNvPicPr>
            <a:picLocks noChangeAspect="1" noChangeArrowheads="1" noCrop="1"/>
          </p:cNvPicPr>
          <p:nvPr/>
        </p:nvPicPr>
        <p:blipFill>
          <a:blip r:embed="rId8">
            <a:lum bright="-46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2213"/>
            <a:ext cx="3348038" cy="1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39"/>
          <p:cNvSpPr>
            <a:spLocks noChangeArrowheads="1"/>
          </p:cNvSpPr>
          <p:nvPr/>
        </p:nvSpPr>
        <p:spPr bwMode="auto">
          <a:xfrm>
            <a:off x="7472362" y="3011488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" name="Oval 40"/>
          <p:cNvSpPr>
            <a:spLocks noChangeArrowheads="1"/>
          </p:cNvSpPr>
          <p:nvPr/>
        </p:nvSpPr>
        <p:spPr bwMode="auto">
          <a:xfrm>
            <a:off x="7472362" y="3011488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" name="Oval 41"/>
          <p:cNvSpPr>
            <a:spLocks noChangeArrowheads="1"/>
          </p:cNvSpPr>
          <p:nvPr/>
        </p:nvSpPr>
        <p:spPr bwMode="auto">
          <a:xfrm>
            <a:off x="7472362" y="3011488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" name="Oval 42"/>
          <p:cNvSpPr>
            <a:spLocks noChangeArrowheads="1"/>
          </p:cNvSpPr>
          <p:nvPr/>
        </p:nvSpPr>
        <p:spPr bwMode="auto">
          <a:xfrm>
            <a:off x="7472362" y="3011488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" name="Oval 43"/>
          <p:cNvSpPr>
            <a:spLocks noChangeArrowheads="1"/>
          </p:cNvSpPr>
          <p:nvPr/>
        </p:nvSpPr>
        <p:spPr bwMode="auto">
          <a:xfrm>
            <a:off x="7472362" y="3011488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73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BaoVaoLopNhacChuong-V.A-28377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588125" y="4514850"/>
          <a:ext cx="2555875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514850"/>
                        <a:ext cx="2555875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339975" y="620713"/>
            <a:ext cx="489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533650" y="2492375"/>
            <a:ext cx="4630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333399"/>
                </a:solidFill>
                <a:latin typeface="Times New Roman" pitchFamily="18" charset="0"/>
              </a:rPr>
              <a:t>a) Nhân số đó với số lần.         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555875" y="3284538"/>
            <a:ext cx="4176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006600"/>
                </a:solidFill>
                <a:latin typeface="Times New Roman" pitchFamily="18" charset="0"/>
              </a:rPr>
              <a:t>b) Chia số đó </a:t>
            </a:r>
            <a:r>
              <a:rPr lang="af-ZA" altLang="en-US" sz="2800" b="1" dirty="0" smtClean="0">
                <a:solidFill>
                  <a:srgbClr val="006600"/>
                </a:solidFill>
                <a:latin typeface="Times New Roman" pitchFamily="18" charset="0"/>
              </a:rPr>
              <a:t>cho </a:t>
            </a:r>
            <a:r>
              <a:rPr lang="af-ZA" altLang="en-US" sz="2800" b="1" dirty="0">
                <a:solidFill>
                  <a:srgbClr val="006600"/>
                </a:solidFill>
                <a:latin typeface="Times New Roman" pitchFamily="18" charset="0"/>
              </a:rPr>
              <a:t>số lần.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555875" y="4122738"/>
            <a:ext cx="4630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663300"/>
                </a:solidFill>
                <a:latin typeface="Times New Roman" pitchFamily="18" charset="0"/>
              </a:rPr>
              <a:t>c) Trừ số đó </a:t>
            </a:r>
            <a:r>
              <a:rPr lang="af-ZA" altLang="en-US" sz="2800" b="1" dirty="0" smtClean="0">
                <a:solidFill>
                  <a:srgbClr val="663300"/>
                </a:solidFill>
                <a:latin typeface="Times New Roman" pitchFamily="18" charset="0"/>
              </a:rPr>
              <a:t>cho số lần.</a:t>
            </a:r>
            <a:endParaRPr lang="af-ZA" altLang="en-US" sz="28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555875" y="4914900"/>
            <a:ext cx="4903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990099"/>
                </a:solidFill>
                <a:latin typeface="Times New Roman" pitchFamily="18" charset="0"/>
              </a:rPr>
              <a:t>d) Cộng số đó với số </a:t>
            </a:r>
            <a:r>
              <a:rPr lang="af-ZA" altLang="en-US" sz="2800" b="1" dirty="0" smtClean="0">
                <a:solidFill>
                  <a:srgbClr val="990099"/>
                </a:solidFill>
                <a:latin typeface="Times New Roman" pitchFamily="18" charset="0"/>
              </a:rPr>
              <a:t>lần.</a:t>
            </a:r>
            <a:endParaRPr lang="af-ZA" altLang="en-US" sz="28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73738" name="AutoShape 10"/>
          <p:cNvSpPr>
            <a:spLocks noChangeArrowheads="1"/>
          </p:cNvSpPr>
          <p:nvPr/>
        </p:nvSpPr>
        <p:spPr bwMode="auto">
          <a:xfrm>
            <a:off x="2122488" y="44450"/>
            <a:ext cx="5545137" cy="1871663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254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FF3300"/>
                </a:solidFill>
                <a:latin typeface="Times New Roman" pitchFamily="18" charset="0"/>
              </a:rPr>
              <a:t>Muốn giảm một số đi nhiều lần,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FF3300"/>
                </a:solidFill>
                <a:latin typeface="Times New Roman" pitchFamily="18" charset="0"/>
              </a:rPr>
              <a:t>ta làm như thế nào?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 alt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auto">
          <a:xfrm>
            <a:off x="2484438" y="3213100"/>
            <a:ext cx="522287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40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4797425"/>
            <a:ext cx="323850" cy="4048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3741" name="Picture 13" descr="XMASCA~1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lum bright="-46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32004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39"/>
          <p:cNvSpPr>
            <a:spLocks noChangeArrowheads="1"/>
          </p:cNvSpPr>
          <p:nvPr/>
        </p:nvSpPr>
        <p:spPr bwMode="auto">
          <a:xfrm>
            <a:off x="7315200" y="2667000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" name="Oval 40"/>
          <p:cNvSpPr>
            <a:spLocks noChangeArrowheads="1"/>
          </p:cNvSpPr>
          <p:nvPr/>
        </p:nvSpPr>
        <p:spPr bwMode="auto">
          <a:xfrm>
            <a:off x="7315200" y="2667000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" name="Oval 41"/>
          <p:cNvSpPr>
            <a:spLocks noChangeArrowheads="1"/>
          </p:cNvSpPr>
          <p:nvPr/>
        </p:nvSpPr>
        <p:spPr bwMode="auto">
          <a:xfrm>
            <a:off x="7315200" y="2667000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" name="Oval 42"/>
          <p:cNvSpPr>
            <a:spLocks noChangeArrowheads="1"/>
          </p:cNvSpPr>
          <p:nvPr/>
        </p:nvSpPr>
        <p:spPr bwMode="auto">
          <a:xfrm>
            <a:off x="7315200" y="2667000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" name="Oval 43"/>
          <p:cNvSpPr>
            <a:spLocks noChangeArrowheads="1"/>
          </p:cNvSpPr>
          <p:nvPr/>
        </p:nvSpPr>
        <p:spPr bwMode="auto">
          <a:xfrm>
            <a:off x="7315200" y="2667000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90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BaoVaoLopNhacChuong-V.A-28377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0"/>
          <a:ext cx="2339975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Clip" r:id="rId6" imgW="1278331" imgH="1273759" progId="">
                  <p:embed/>
                </p:oleObj>
              </mc:Choice>
              <mc:Fallback>
                <p:oleObj name="Clip" r:id="rId6" imgW="1278331" imgH="1273759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339975" cy="242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588125" y="4514850"/>
          <a:ext cx="2555875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Clip" r:id="rId8" imgW="1999793" imgH="1831543" progId="">
                  <p:embed/>
                </p:oleObj>
              </mc:Choice>
              <mc:Fallback>
                <p:oleObj name="Clip" r:id="rId8" imgW="1999793" imgH="1831543" progId="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514850"/>
                        <a:ext cx="2555875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339975" y="620713"/>
            <a:ext cx="489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611188" y="0"/>
            <a:ext cx="8532812" cy="2808288"/>
          </a:xfrm>
          <a:prstGeom prst="irregularSeal1">
            <a:avLst/>
          </a:prstGeom>
          <a:solidFill>
            <a:srgbClr val="CCFFFF"/>
          </a:solidFill>
          <a:ln w="2540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FF3300"/>
                </a:solidFill>
                <a:latin typeface="Times New Roman" pitchFamily="18" charset="0"/>
              </a:rPr>
              <a:t>Muốn giảm một số đi một số đơn vị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FF3300"/>
                </a:solidFill>
                <a:latin typeface="Times New Roman" pitchFamily="18" charset="0"/>
              </a:rPr>
              <a:t>ta làm như thế nào?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474788" y="3141663"/>
            <a:ext cx="698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333399"/>
                </a:solidFill>
                <a:latin typeface="Times New Roman" pitchFamily="18" charset="0"/>
              </a:rPr>
              <a:t>a) Lấy số đó nhân với số đơn vị cần giảm.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1474788" y="3933825"/>
            <a:ext cx="698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003300"/>
                </a:solidFill>
                <a:latin typeface="Times New Roman" pitchFamily="18" charset="0"/>
              </a:rPr>
              <a:t>b) Lấy số đó chia cho số đơn vị cần giảm.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474788" y="4652963"/>
            <a:ext cx="698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663300"/>
                </a:solidFill>
                <a:latin typeface="Times New Roman" pitchFamily="18" charset="0"/>
              </a:rPr>
              <a:t>c) Lấy số đó cộng với số đơn vị cần giảm.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1474788" y="5445125"/>
            <a:ext cx="698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660066"/>
                </a:solidFill>
                <a:latin typeface="Times New Roman" pitchFamily="18" charset="0"/>
              </a:rPr>
              <a:t>d) Lấy số đó trừ </a:t>
            </a:r>
            <a:r>
              <a:rPr lang="af-ZA" alt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đi </a:t>
            </a:r>
            <a:r>
              <a:rPr lang="af-ZA" altLang="en-US" sz="2800" b="1" dirty="0">
                <a:solidFill>
                  <a:srgbClr val="660066"/>
                </a:solidFill>
                <a:latin typeface="Times New Roman" pitchFamily="18" charset="0"/>
              </a:rPr>
              <a:t>số đơn vị cần giảm.</a:t>
            </a:r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1403350" y="5445125"/>
            <a:ext cx="522288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14" name="AutoShap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4508500"/>
            <a:ext cx="250825" cy="4048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39"/>
          <p:cNvSpPr>
            <a:spLocks noChangeArrowheads="1"/>
          </p:cNvSpPr>
          <p:nvPr/>
        </p:nvSpPr>
        <p:spPr bwMode="auto">
          <a:xfrm>
            <a:off x="7772400" y="2044701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" name="Oval 40"/>
          <p:cNvSpPr>
            <a:spLocks noChangeArrowheads="1"/>
          </p:cNvSpPr>
          <p:nvPr/>
        </p:nvSpPr>
        <p:spPr bwMode="auto">
          <a:xfrm>
            <a:off x="7772400" y="2044701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" name="Oval 41"/>
          <p:cNvSpPr>
            <a:spLocks noChangeArrowheads="1"/>
          </p:cNvSpPr>
          <p:nvPr/>
        </p:nvSpPr>
        <p:spPr bwMode="auto">
          <a:xfrm>
            <a:off x="7772400" y="2044701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" name="Oval 42"/>
          <p:cNvSpPr>
            <a:spLocks noChangeArrowheads="1"/>
          </p:cNvSpPr>
          <p:nvPr/>
        </p:nvSpPr>
        <p:spPr bwMode="auto">
          <a:xfrm>
            <a:off x="7772400" y="2044701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" name="Oval 43"/>
          <p:cNvSpPr>
            <a:spLocks noChangeArrowheads="1"/>
          </p:cNvSpPr>
          <p:nvPr/>
        </p:nvSpPr>
        <p:spPr bwMode="auto">
          <a:xfrm>
            <a:off x="7772400" y="2044701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40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BaoVaoLopNhacChuong-V.A-28377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588125" y="4514850"/>
          <a:ext cx="2555875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514850"/>
                        <a:ext cx="2555875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339975" y="620713"/>
            <a:ext cx="489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203575" y="2492375"/>
            <a:ext cx="3673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003300"/>
                </a:solidFill>
                <a:latin typeface="Times New Roman" pitchFamily="18" charset="0"/>
              </a:rPr>
              <a:t>a) </a:t>
            </a:r>
            <a:r>
              <a:rPr lang="af-ZA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15</a:t>
            </a:r>
            <a:endParaRPr lang="af-ZA" altLang="en-US" sz="28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203575" y="3284538"/>
            <a:ext cx="3313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006600"/>
                </a:solidFill>
                <a:latin typeface="Times New Roman" pitchFamily="18" charset="0"/>
              </a:rPr>
              <a:t>b) </a:t>
            </a:r>
            <a:r>
              <a:rPr lang="af-ZA" altLang="en-US" sz="2800" b="1" dirty="0" smtClean="0">
                <a:solidFill>
                  <a:srgbClr val="006600"/>
                </a:solidFill>
                <a:latin typeface="Times New Roman" pitchFamily="18" charset="0"/>
              </a:rPr>
              <a:t> 56</a:t>
            </a:r>
            <a:endParaRPr lang="af-ZA" altLang="en-US" sz="28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203575" y="4122738"/>
            <a:ext cx="3673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 smtClean="0">
                <a:solidFill>
                  <a:srgbClr val="663300"/>
                </a:solidFill>
                <a:latin typeface="Times New Roman" pitchFamily="18" charset="0"/>
              </a:rPr>
              <a:t>c)  65</a:t>
            </a:r>
            <a:endParaRPr lang="af-ZA" altLang="en-US" sz="28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3203575" y="4914900"/>
            <a:ext cx="3889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990099"/>
                </a:solidFill>
                <a:latin typeface="Times New Roman" pitchFamily="18" charset="0"/>
              </a:rPr>
              <a:t>d</a:t>
            </a:r>
            <a:r>
              <a:rPr lang="af-ZA" altLang="en-US" sz="2800" b="1">
                <a:solidFill>
                  <a:srgbClr val="990099"/>
                </a:solidFill>
                <a:latin typeface="Times New Roman" pitchFamily="18" charset="0"/>
              </a:rPr>
              <a:t>) </a:t>
            </a:r>
            <a:r>
              <a:rPr lang="af-ZA" altLang="en-US" sz="2800" b="1" smtClean="0">
                <a:solidFill>
                  <a:srgbClr val="990099"/>
                </a:solidFill>
                <a:latin typeface="Times New Roman" pitchFamily="18" charset="0"/>
              </a:rPr>
              <a:t>  57</a:t>
            </a:r>
            <a:endParaRPr lang="af-ZA" altLang="en-US" sz="28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1187450" y="-171450"/>
            <a:ext cx="7956550" cy="2205038"/>
          </a:xfrm>
          <a:prstGeom prst="cloudCallout">
            <a:avLst>
              <a:gd name="adj1" fmla="val -50278"/>
              <a:gd name="adj2" fmla="val 127681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af-ZA" altLang="en-US" sz="24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75787" name="Picture 11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1275"/>
            <a:ext cx="2538413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3132138" y="3213100"/>
            <a:ext cx="522287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789" name="AutoShap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5876925"/>
            <a:ext cx="323850" cy="4048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39"/>
          <p:cNvSpPr>
            <a:spLocks noChangeArrowheads="1"/>
          </p:cNvSpPr>
          <p:nvPr/>
        </p:nvSpPr>
        <p:spPr bwMode="auto">
          <a:xfrm>
            <a:off x="7213600" y="2822575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" name="Oval 40"/>
          <p:cNvSpPr>
            <a:spLocks noChangeArrowheads="1"/>
          </p:cNvSpPr>
          <p:nvPr/>
        </p:nvSpPr>
        <p:spPr bwMode="auto">
          <a:xfrm>
            <a:off x="7213600" y="2822575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" name="Oval 41"/>
          <p:cNvSpPr>
            <a:spLocks noChangeArrowheads="1"/>
          </p:cNvSpPr>
          <p:nvPr/>
        </p:nvSpPr>
        <p:spPr bwMode="auto">
          <a:xfrm>
            <a:off x="7213600" y="2822575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" name="Oval 42"/>
          <p:cNvSpPr>
            <a:spLocks noChangeArrowheads="1"/>
          </p:cNvSpPr>
          <p:nvPr/>
        </p:nvSpPr>
        <p:spPr bwMode="auto">
          <a:xfrm>
            <a:off x="7213600" y="2822575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" name="Oval 43"/>
          <p:cNvSpPr>
            <a:spLocks noChangeArrowheads="1"/>
          </p:cNvSpPr>
          <p:nvPr/>
        </p:nvSpPr>
        <p:spPr bwMode="auto">
          <a:xfrm>
            <a:off x="7213600" y="2822575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57061" y="762000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33"/>
                </a:solidFill>
                <a:latin typeface="VNI-Times" pitchFamily="2" charset="0"/>
              </a:rPr>
              <a:t>7</a:t>
            </a:r>
            <a:endParaRPr lang="en-US" sz="3600" b="1" dirty="0">
              <a:solidFill>
                <a:srgbClr val="990033"/>
              </a:solidFill>
              <a:latin typeface="VNI-Times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95261" y="114300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5200" y="457200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aáp</a:t>
            </a:r>
            <a:r>
              <a:rPr lang="en-US" sz="3600" b="1" dirty="0" smtClean="0">
                <a:solidFill>
                  <a:srgbClr val="0000FF"/>
                </a:solidFill>
                <a:latin typeface="VNI-Times" pitchFamily="2" charset="0"/>
              </a:rPr>
              <a:t> 8 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laàn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9861" y="72458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2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BaoVaoLopNhacChuong-V.A-28377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695" y="3008531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NI-Times" pitchFamily="2" charset="0"/>
              </a:rPr>
              <a:t>7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2453" y="4209365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191000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NI-Times" pitchFamily="2" charset="0"/>
              </a:rPr>
              <a:t>25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2743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Times" pitchFamily="2" charset="0"/>
              </a:rPr>
              <a:t>g</a:t>
            </a:r>
            <a:r>
              <a:rPr lang="en-US" sz="3600" b="1" dirty="0" err="1" smtClean="0">
                <a:latin typeface="VNI-Times" pitchFamily="2" charset="0"/>
              </a:rPr>
              <a:t>iảm</a:t>
            </a:r>
            <a:r>
              <a:rPr lang="en-US" sz="3600" b="1" dirty="0" smtClean="0">
                <a:latin typeface="VNI-Times" pitchFamily="2" charset="0"/>
              </a:rPr>
              <a:t> 2 </a:t>
            </a:r>
            <a:r>
              <a:rPr lang="en-US" sz="3600" b="1" dirty="0" err="1" smtClean="0">
                <a:latin typeface="VNI-Times" pitchFamily="2" charset="0"/>
              </a:rPr>
              <a:t>laàn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962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VNI-Times" pitchFamily="2" charset="0"/>
              </a:rPr>
              <a:t>gaáp</a:t>
            </a:r>
            <a:r>
              <a:rPr lang="en-US" sz="3600" b="1" dirty="0" smtClean="0">
                <a:latin typeface="VNI-Times" pitchFamily="2" charset="0"/>
              </a:rPr>
              <a:t> 4 </a:t>
            </a:r>
            <a:r>
              <a:rPr lang="en-US" sz="3600" b="1" dirty="0" err="1" smtClean="0">
                <a:latin typeface="VNI-Times" pitchFamily="2" charset="0"/>
              </a:rPr>
              <a:t>laàn</a:t>
            </a:r>
            <a:endParaRPr lang="en-US" sz="3600" b="1" dirty="0">
              <a:latin typeface="VNI-Times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76800" y="44958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00600" y="3314920"/>
            <a:ext cx="2209800" cy="17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712495" y="3294966"/>
            <a:ext cx="2286000" cy="18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24000" y="457200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47800" y="2819400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Times" pitchFamily="2" charset="0"/>
              </a:rPr>
              <a:t>g</a:t>
            </a:r>
            <a:r>
              <a:rPr lang="en-US" sz="3600" b="1" dirty="0" err="1" smtClean="0">
                <a:latin typeface="VNI-Times" pitchFamily="2" charset="0"/>
              </a:rPr>
              <a:t>aáp</a:t>
            </a:r>
            <a:r>
              <a:rPr lang="en-US" sz="3600" b="1" dirty="0" smtClean="0">
                <a:latin typeface="VNI-Times" pitchFamily="2" charset="0"/>
              </a:rPr>
              <a:t> 6 </a:t>
            </a:r>
            <a:r>
              <a:rPr lang="en-US" sz="3600" b="1" dirty="0" err="1" smtClean="0">
                <a:latin typeface="VNI-Times" pitchFamily="2" charset="0"/>
              </a:rPr>
              <a:t>laàn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3939" y="3886200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Times" pitchFamily="2" charset="0"/>
              </a:rPr>
              <a:t>g</a:t>
            </a:r>
            <a:r>
              <a:rPr lang="en-US" sz="3600" b="1" dirty="0" err="1" smtClean="0">
                <a:latin typeface="VNI-Times" pitchFamily="2" charset="0"/>
              </a:rPr>
              <a:t>iảm</a:t>
            </a:r>
            <a:r>
              <a:rPr lang="en-US" sz="3600" b="1" dirty="0" smtClean="0">
                <a:latin typeface="VNI-Times" pitchFamily="2" charset="0"/>
              </a:rPr>
              <a:t> 5 </a:t>
            </a:r>
            <a:r>
              <a:rPr lang="en-US" sz="3600" b="1" dirty="0" err="1" smtClean="0">
                <a:latin typeface="VNI-Times" pitchFamily="2" charset="0"/>
              </a:rPr>
              <a:t>laàn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2400" y="1676400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1713131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33"/>
                </a:solidFill>
                <a:latin typeface="VNI-Times" pitchFamily="2" charset="0"/>
              </a:rPr>
              <a:t>6</a:t>
            </a:r>
            <a:endParaRPr lang="en-US" sz="3600" b="1" dirty="0">
              <a:solidFill>
                <a:srgbClr val="990033"/>
              </a:solidFill>
              <a:latin typeface="VNI-Times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0" y="1676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30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5800" y="1447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giảm</a:t>
            </a:r>
            <a:r>
              <a:rPr lang="en-US" sz="3600" b="1" dirty="0" smtClean="0">
                <a:solidFill>
                  <a:srgbClr val="0000FF"/>
                </a:solidFill>
                <a:latin typeface="VNI-Times" pitchFamily="2" charset="0"/>
              </a:rPr>
              <a:t> 6 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laàn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800600" y="2017931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47800" y="2094131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57739" y="1408331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aáp</a:t>
            </a:r>
            <a:r>
              <a:rPr lang="en-US" sz="3600" b="1" dirty="0" smtClean="0">
                <a:solidFill>
                  <a:srgbClr val="0000FF"/>
                </a:solidFill>
                <a:latin typeface="VNI-Times" pitchFamily="2" charset="0"/>
              </a:rPr>
              <a:t> 5 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laàn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62800" y="1559361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00900" y="4030164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162800" y="2892862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162800" y="1524000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6" name="Oval 35"/>
          <p:cNvSpPr/>
          <p:nvPr/>
        </p:nvSpPr>
        <p:spPr>
          <a:xfrm>
            <a:off x="7153272" y="2819400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162800" y="3962400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15200" y="160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62400" y="1676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00400" y="3505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14800" y="2895600"/>
            <a:ext cx="685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9600" y="381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1" grpId="0"/>
      <p:bldP spid="16" grpId="0"/>
      <p:bldP spid="17" grpId="0"/>
      <p:bldP spid="24" grpId="0" animBg="1"/>
      <p:bldP spid="25" grpId="0" animBg="1"/>
      <p:bldP spid="26" grpId="0"/>
      <p:bldP spid="27" grpId="0"/>
      <p:bldP spid="30" grpId="0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8" grpId="1"/>
      <p:bldP spid="39" grpId="0"/>
      <p:bldP spid="3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495" y="3008531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NI-Times" pitchFamily="2" charset="0"/>
              </a:rPr>
              <a:t>7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6253" y="4209365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191000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NI-Times" pitchFamily="2" charset="0"/>
              </a:rPr>
              <a:t>25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4191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2743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Times" pitchFamily="2" charset="0"/>
              </a:rPr>
              <a:t>g</a:t>
            </a:r>
            <a:r>
              <a:rPr lang="en-US" sz="3600" b="1" dirty="0" err="1" smtClean="0">
                <a:latin typeface="VNI-Times" pitchFamily="2" charset="0"/>
              </a:rPr>
              <a:t>iảm</a:t>
            </a:r>
            <a:r>
              <a:rPr lang="en-US" sz="3600" b="1" dirty="0" smtClean="0">
                <a:latin typeface="VNI-Times" pitchFamily="2" charset="0"/>
              </a:rPr>
              <a:t> 2 </a:t>
            </a:r>
            <a:r>
              <a:rPr lang="en-US" sz="3600" b="1" dirty="0" err="1" smtClean="0">
                <a:latin typeface="VNI-Times" pitchFamily="2" charset="0"/>
              </a:rPr>
              <a:t>laàn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2971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3886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VNI-Times" pitchFamily="2" charset="0"/>
              </a:rPr>
              <a:t>gaáp</a:t>
            </a:r>
            <a:r>
              <a:rPr lang="en-US" sz="3600" b="1" dirty="0" smtClean="0">
                <a:latin typeface="VNI-Times" pitchFamily="2" charset="0"/>
              </a:rPr>
              <a:t> 4 </a:t>
            </a:r>
            <a:r>
              <a:rPr lang="en-US" sz="3600" b="1" dirty="0" err="1" smtClean="0">
                <a:latin typeface="VNI-Times" pitchFamily="2" charset="0"/>
              </a:rPr>
              <a:t>laàn</a:t>
            </a:r>
            <a:endParaRPr lang="en-US" sz="3600" b="1" dirty="0">
              <a:latin typeface="VNI-Times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00600" y="44958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24400" y="3314920"/>
            <a:ext cx="2209800" cy="17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36295" y="3294966"/>
            <a:ext cx="2286000" cy="18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447800" y="457200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71600" y="2819400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Times" pitchFamily="2" charset="0"/>
              </a:rPr>
              <a:t>g</a:t>
            </a:r>
            <a:r>
              <a:rPr lang="en-US" sz="3600" b="1" dirty="0" err="1" smtClean="0">
                <a:latin typeface="VNI-Times" pitchFamily="2" charset="0"/>
              </a:rPr>
              <a:t>aáp</a:t>
            </a:r>
            <a:r>
              <a:rPr lang="en-US" sz="3600" b="1" dirty="0" smtClean="0">
                <a:latin typeface="VNI-Times" pitchFamily="2" charset="0"/>
              </a:rPr>
              <a:t> 6 </a:t>
            </a:r>
            <a:r>
              <a:rPr lang="en-US" sz="3600" b="1" dirty="0" err="1" smtClean="0">
                <a:latin typeface="VNI-Times" pitchFamily="2" charset="0"/>
              </a:rPr>
              <a:t>laàn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7739" y="3886200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Times" pitchFamily="2" charset="0"/>
              </a:rPr>
              <a:t>g</a:t>
            </a:r>
            <a:r>
              <a:rPr lang="en-US" sz="3600" b="1" dirty="0" err="1" smtClean="0">
                <a:latin typeface="VNI-Times" pitchFamily="2" charset="0"/>
              </a:rPr>
              <a:t>iảm</a:t>
            </a:r>
            <a:r>
              <a:rPr lang="en-US" sz="3600" b="1" dirty="0" smtClean="0">
                <a:latin typeface="VNI-Times" pitchFamily="2" charset="0"/>
              </a:rPr>
              <a:t> 5 </a:t>
            </a:r>
            <a:r>
              <a:rPr lang="en-US" sz="3600" b="1" dirty="0" err="1" smtClean="0">
                <a:latin typeface="VNI-Times" pitchFamily="2" charset="0"/>
              </a:rPr>
              <a:t>laàn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03244" y="2751013"/>
            <a:ext cx="89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62400" y="1676400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1713131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33"/>
                </a:solidFill>
                <a:latin typeface="VNI-Times" pitchFamily="2" charset="0"/>
              </a:rPr>
              <a:t>6</a:t>
            </a:r>
            <a:endParaRPr lang="en-US" sz="3600" b="1" dirty="0">
              <a:solidFill>
                <a:srgbClr val="990033"/>
              </a:solidFill>
              <a:latin typeface="VNI-Times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1676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30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5800" y="1447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giảm</a:t>
            </a:r>
            <a:r>
              <a:rPr lang="en-US" sz="3600" b="1" dirty="0" smtClean="0">
                <a:solidFill>
                  <a:srgbClr val="0000FF"/>
                </a:solidFill>
                <a:latin typeface="VNI-Times" pitchFamily="2" charset="0"/>
              </a:rPr>
              <a:t> 6 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laàn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800600" y="2017931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447800" y="2094131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57739" y="1408331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aáp</a:t>
            </a:r>
            <a:r>
              <a:rPr lang="en-US" sz="3600" b="1" dirty="0" smtClean="0">
                <a:solidFill>
                  <a:srgbClr val="0000FF"/>
                </a:solidFill>
                <a:latin typeface="VNI-Times" pitchFamily="2" charset="0"/>
              </a:rPr>
              <a:t> 5 </a:t>
            </a:r>
            <a:r>
              <a:rPr lang="en-US" sz="3600" b="1" dirty="0" err="1" smtClean="0">
                <a:solidFill>
                  <a:srgbClr val="0000FF"/>
                </a:solidFill>
                <a:latin typeface="VNI-Times" pitchFamily="2" charset="0"/>
              </a:rPr>
              <a:t>laàn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162800" y="1559361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086600" y="2892862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086600" y="1524000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7077072" y="2819400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239000" y="3962400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381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24200" y="3505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86200" y="2971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62400" y="2971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VNI-Times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62400" y="2971800"/>
            <a:ext cx="685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42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09600"/>
            <a:ext cx="8763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200" dirty="0" smtClean="0">
                <a:latin typeface="VNI-Times" pitchFamily="2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10668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62400" y="1524000"/>
            <a:ext cx="3810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62800" y="10668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05100" y="1981200"/>
            <a:ext cx="1638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43000" y="23622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553200" y="1981200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34290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b,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cam.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1/3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cam.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cam?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62400" y="3886200"/>
            <a:ext cx="2286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77000" y="3886200"/>
            <a:ext cx="2133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4419600"/>
            <a:ext cx="12954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05200" y="4419600"/>
            <a:ext cx="2895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" y="4948240"/>
            <a:ext cx="4191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705</Words>
  <Application>Microsoft Office PowerPoint</Application>
  <PresentationFormat>On-screen Show (4:3)</PresentationFormat>
  <Paragraphs>138</Paragraphs>
  <Slides>16</Slides>
  <Notes>1</Notes>
  <HiddenSlides>1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.VnHelvetInsH</vt:lpstr>
      <vt:lpstr>Arial</vt:lpstr>
      <vt:lpstr>Calibri</vt:lpstr>
      <vt:lpstr>Times New Roman</vt:lpstr>
      <vt:lpstr>Verdana</vt:lpstr>
      <vt:lpstr>VNI-Times</vt:lpstr>
      <vt:lpstr>Office Theme</vt:lpstr>
      <vt:lpstr>Clip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DELL</cp:lastModifiedBy>
  <cp:revision>112</cp:revision>
  <dcterms:created xsi:type="dcterms:W3CDTF">2006-08-16T00:00:00Z</dcterms:created>
  <dcterms:modified xsi:type="dcterms:W3CDTF">2021-02-28T03:26:20Z</dcterms:modified>
</cp:coreProperties>
</file>