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6" r:id="rId4"/>
    <p:sldId id="261" r:id="rId5"/>
    <p:sldId id="258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704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E4C0-3C85-4EF5-AE90-C99483619FFC}" type="datetimeFigureOut">
              <a:rPr lang="vi-VN" smtClean="0"/>
              <a:pPr/>
              <a:t>02/03/2021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oleObject" Target="../embeddings/oleObject1.bin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gif"/><Relationship Id="rId5" Type="http://schemas.openxmlformats.org/officeDocument/2006/relationships/image" Target="../media/image2.gif"/><Relationship Id="rId4" Type="http://schemas.openxmlformats.org/officeDocument/2006/relationships/image" Target="../media/image1.wmf"/><Relationship Id="rId9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6"/>
          <p:cNvSpPr txBox="1">
            <a:spLocks noChangeArrowheads="1"/>
          </p:cNvSpPr>
          <p:nvPr/>
        </p:nvSpPr>
        <p:spPr bwMode="auto">
          <a:xfrm>
            <a:off x="4381500" y="2952750"/>
            <a:ext cx="4229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>
              <a:latin typeface=".VnArial" pitchFamily="34" charset="0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657600" y="2209800"/>
          <a:ext cx="152400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3" imgW="2191817" imgH="1424635" progId="">
                  <p:embed/>
                </p:oleObj>
              </mc:Choice>
              <mc:Fallback>
                <p:oleObj name="Clip" r:id="rId3" imgW="2191817" imgH="1424635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209800"/>
                        <a:ext cx="1524000" cy="779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53" name="Picture 25" descr="viet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0" y="5943600"/>
            <a:ext cx="60483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4" name="Group 31"/>
          <p:cNvGrpSpPr>
            <a:grpSpLocks/>
          </p:cNvGrpSpPr>
          <p:nvPr/>
        </p:nvGrpSpPr>
        <p:grpSpPr bwMode="auto">
          <a:xfrm>
            <a:off x="0" y="-38100"/>
            <a:ext cx="9164638" cy="6916738"/>
            <a:chOff x="0" y="-24"/>
            <a:chExt cx="5773" cy="4357"/>
          </a:xfrm>
        </p:grpSpPr>
        <p:pic>
          <p:nvPicPr>
            <p:cNvPr id="2064" name="Picture 32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5" name="Picture 33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6" name="Picture 34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7" name="Picture 35" descr="N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Rectangle 21"/>
          <p:cNvSpPr/>
          <p:nvPr/>
        </p:nvSpPr>
        <p:spPr bwMode="auto">
          <a:xfrm>
            <a:off x="0" y="5791200"/>
            <a:ext cx="8991600" cy="1066800"/>
          </a:xfrm>
          <a:prstGeom prst="rect">
            <a:avLst/>
          </a:prstGeom>
          <a:solidFill>
            <a:srgbClr val="00CC00">
              <a:alpha val="49000"/>
            </a:srgbClr>
          </a:solidFill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pic>
        <p:nvPicPr>
          <p:cNvPr id="2056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05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4" descr="658285i82lzhnmvl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62475"/>
            <a:ext cx="742950" cy="229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9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685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6" descr="495026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838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1" descr="F9849DCFA90C473196ECD16214E77005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28600" y="685800"/>
            <a:ext cx="12954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TextBox 29"/>
          <p:cNvSpPr txBox="1">
            <a:spLocks noChangeArrowheads="1"/>
          </p:cNvSpPr>
          <p:nvPr/>
        </p:nvSpPr>
        <p:spPr bwMode="auto">
          <a:xfrm>
            <a:off x="533400" y="304800"/>
            <a:ext cx="807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PHÒNG GIÁO DỤC &amp; ĐÀO TẠO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Box 29"/>
          <p:cNvSpPr txBox="1">
            <a:spLocks noChangeArrowheads="1"/>
          </p:cNvSpPr>
          <p:nvPr/>
        </p:nvSpPr>
        <p:spPr bwMode="auto">
          <a:xfrm>
            <a:off x="1524000" y="762000"/>
            <a:ext cx="6172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ctr" eaLnBrk="1" hangingPunct="1"/>
            <a:r>
              <a:rPr lang="en-US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b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ĐOÀN KẾT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 Box 31"/>
          <p:cNvSpPr txBox="1">
            <a:spLocks noChangeArrowheads="1"/>
          </p:cNvSpPr>
          <p:nvPr/>
        </p:nvSpPr>
        <p:spPr bwMode="auto">
          <a:xfrm>
            <a:off x="2643188" y="3505200"/>
            <a:ext cx="311785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MÔN: TOÁN 3</a:t>
            </a:r>
          </a:p>
        </p:txBody>
      </p:sp>
    </p:spTree>
    <p:extLst>
      <p:ext uri="{BB962C8B-B14F-4D97-AF65-F5344CB8AC3E}">
        <p14:creationId xmlns:p14="http://schemas.microsoft.com/office/powerpoint/2010/main" val="2426331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3"/>
          <p:cNvSpPr>
            <a:spLocks noChangeArrowheads="1"/>
          </p:cNvSpPr>
          <p:nvPr/>
        </p:nvSpPr>
        <p:spPr bwMode="auto">
          <a:xfrm>
            <a:off x="2514600" y="304800"/>
            <a:ext cx="4114800" cy="12192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Ôn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charset="0"/>
                <a:cs typeface="Arial" charset="0"/>
              </a:rPr>
              <a:t>cũ</a:t>
            </a:r>
            <a:endParaRPr lang="en-US" sz="28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719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04664"/>
            <a:ext cx="8358246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1.</a:t>
            </a:r>
            <a:r>
              <a:rPr lang="vi-VN" sz="2400" dirty="0">
                <a:latin typeface="+mj-lt"/>
              </a:rPr>
              <a:t> a) Viết số liền </a:t>
            </a:r>
            <a:r>
              <a:rPr lang="vi-VN" sz="2400" smtClean="0">
                <a:latin typeface="+mj-lt"/>
              </a:rPr>
              <a:t>trước </a:t>
            </a:r>
            <a:r>
              <a:rPr lang="vi-VN" sz="2400">
                <a:latin typeface="+mj-lt"/>
              </a:rPr>
              <a:t>của </a:t>
            </a:r>
            <a:r>
              <a:rPr lang="vi-VN" sz="2400" dirty="0" smtClean="0">
                <a:latin typeface="+mj-lt"/>
              </a:rPr>
              <a:t>mỗi số sau: 8270; 35 </a:t>
            </a:r>
            <a:r>
              <a:rPr lang="vi-VN" sz="2400" smtClean="0">
                <a:latin typeface="+mj-lt"/>
              </a:rPr>
              <a:t>461;10 000</a:t>
            </a:r>
          </a:p>
          <a:p>
            <a:r>
              <a:rPr lang="vi-VN" sz="2400" smtClean="0"/>
              <a:t>          </a:t>
            </a:r>
            <a:r>
              <a:rPr lang="vi-VN" sz="2400" smtClean="0">
                <a:latin typeface="+mj-lt"/>
              </a:rPr>
              <a:t>Số </a:t>
            </a:r>
            <a:r>
              <a:rPr lang="vi-VN" sz="2400">
                <a:latin typeface="+mj-lt"/>
              </a:rPr>
              <a:t>liền trước của số 8270 là số 8269</a:t>
            </a:r>
          </a:p>
          <a:p>
            <a:pPr marL="457200" indent="-457200"/>
            <a:r>
              <a:rPr lang="vi-VN" sz="2400">
                <a:latin typeface="+mj-lt"/>
              </a:rPr>
              <a:t>     </a:t>
            </a:r>
            <a:r>
              <a:rPr lang="vi-VN" sz="2400" smtClean="0">
                <a:latin typeface="+mj-lt"/>
              </a:rPr>
              <a:t>      Số </a:t>
            </a:r>
            <a:r>
              <a:rPr lang="vi-VN" sz="2400">
                <a:latin typeface="+mj-lt"/>
              </a:rPr>
              <a:t>liền trước của số 35 461 là số 35 460 </a:t>
            </a:r>
          </a:p>
          <a:p>
            <a:pPr marL="457200" indent="-457200"/>
            <a:r>
              <a:rPr lang="vi-VN" sz="2400">
                <a:latin typeface="+mj-lt"/>
              </a:rPr>
              <a:t>     </a:t>
            </a:r>
            <a:r>
              <a:rPr lang="vi-VN" sz="2400" smtClean="0">
                <a:latin typeface="+mj-lt"/>
              </a:rPr>
              <a:t>      Số </a:t>
            </a:r>
            <a:r>
              <a:rPr lang="vi-VN" sz="2400">
                <a:latin typeface="+mj-lt"/>
              </a:rPr>
              <a:t>liền trước của số 10 000 là số 9 999</a:t>
            </a:r>
          </a:p>
          <a:p>
            <a:endParaRPr lang="vi-VN" sz="2400" smtClean="0">
              <a:latin typeface="+mj-lt"/>
            </a:endParaRPr>
          </a:p>
          <a:p>
            <a:endParaRPr lang="vi-VN" sz="2400" dirty="0">
              <a:latin typeface="+mj-lt"/>
            </a:endParaRPr>
          </a:p>
          <a:p>
            <a:r>
              <a:rPr lang="vi-VN" sz="2400" dirty="0">
                <a:latin typeface="+mj-lt"/>
              </a:rPr>
              <a:t> </a:t>
            </a:r>
            <a:r>
              <a:rPr lang="vi-VN" sz="2400">
                <a:latin typeface="+mj-lt"/>
              </a:rPr>
              <a:t> </a:t>
            </a:r>
            <a:r>
              <a:rPr lang="vi-VN" sz="2400" smtClean="0">
                <a:latin typeface="+mj-lt"/>
              </a:rPr>
              <a:t>       b)Khoanh </a:t>
            </a:r>
            <a:r>
              <a:rPr lang="vi-VN" sz="2400" dirty="0" smtClean="0">
                <a:latin typeface="+mj-lt"/>
              </a:rPr>
              <a:t>vào chữ đặt trước số lớn nhất trong các số:</a:t>
            </a:r>
          </a:p>
          <a:p>
            <a:r>
              <a:rPr lang="vi-VN" sz="2400" smtClean="0">
                <a:latin typeface="+mj-lt"/>
              </a:rPr>
              <a:t>           42 </a:t>
            </a:r>
            <a:r>
              <a:rPr lang="vi-VN" sz="2400" dirty="0" smtClean="0">
                <a:latin typeface="+mj-lt"/>
              </a:rPr>
              <a:t>963; 44 158; 43 669; 44 202</a:t>
            </a:r>
          </a:p>
          <a:p>
            <a:r>
              <a:rPr lang="vi-VN" sz="2400" dirty="0" smtClean="0">
                <a:latin typeface="+mj-lt"/>
              </a:rPr>
              <a:t>             A.</a:t>
            </a:r>
            <a:r>
              <a:rPr lang="vi-VN" sz="2400" dirty="0" smtClean="0"/>
              <a:t> </a:t>
            </a:r>
            <a:r>
              <a:rPr lang="vi-VN" sz="2400" dirty="0" smtClean="0">
                <a:latin typeface="+mj-lt"/>
              </a:rPr>
              <a:t>42 963                         C. 43 669</a:t>
            </a:r>
          </a:p>
          <a:p>
            <a:r>
              <a:rPr lang="vi-VN" sz="2400" dirty="0" smtClean="0">
                <a:latin typeface="+mj-lt"/>
              </a:rPr>
              <a:t>             B. 44 158                         D. 44 202</a:t>
            </a:r>
            <a:endParaRPr lang="vi-VN" sz="2400" dirty="0">
              <a:latin typeface="+mj-lt"/>
            </a:endParaRPr>
          </a:p>
          <a:p>
            <a:endParaRPr lang="vi-VN" dirty="0"/>
          </a:p>
        </p:txBody>
      </p:sp>
      <p:sp>
        <p:nvSpPr>
          <p:cNvPr id="2" name="Oval 1"/>
          <p:cNvSpPr/>
          <p:nvPr/>
        </p:nvSpPr>
        <p:spPr>
          <a:xfrm>
            <a:off x="4427984" y="3645024"/>
            <a:ext cx="501397" cy="50405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>
                <a:solidFill>
                  <a:schemeClr val="tx1"/>
                </a:solidFill>
                <a:latin typeface="+mj-lt"/>
              </a:rPr>
              <a:t>D</a:t>
            </a:r>
            <a:endParaRPr lang="en-US" sz="240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642918"/>
            <a:ext cx="792961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2. Đặt tính rồi tính</a:t>
            </a:r>
            <a:endParaRPr lang="vi-VN" sz="2400" dirty="0">
              <a:latin typeface="+mj-lt"/>
            </a:endParaRPr>
          </a:p>
          <a:p>
            <a:r>
              <a:rPr lang="vi-VN" sz="2400" dirty="0" smtClean="0">
                <a:latin typeface="+mj-lt"/>
              </a:rPr>
              <a:t>8129 </a:t>
            </a:r>
            <a:r>
              <a:rPr lang="vi-VN" sz="2400" dirty="0">
                <a:latin typeface="+mj-lt"/>
              </a:rPr>
              <a:t>+ </a:t>
            </a:r>
            <a:r>
              <a:rPr lang="vi-VN" sz="2400" dirty="0" smtClean="0">
                <a:latin typeface="+mj-lt"/>
              </a:rPr>
              <a:t>5936 ;    49154 </a:t>
            </a:r>
            <a:r>
              <a:rPr lang="vi-VN" sz="2400" dirty="0">
                <a:latin typeface="+mj-lt"/>
              </a:rPr>
              <a:t>– </a:t>
            </a:r>
            <a:r>
              <a:rPr lang="vi-VN" sz="2400" dirty="0" smtClean="0">
                <a:latin typeface="+mj-lt"/>
              </a:rPr>
              <a:t>3728;</a:t>
            </a:r>
            <a:r>
              <a:rPr lang="vi-VN" sz="2400" dirty="0">
                <a:latin typeface="+mj-lt"/>
              </a:rPr>
              <a:t>     </a:t>
            </a:r>
            <a:r>
              <a:rPr lang="vi-VN" sz="2400" dirty="0" smtClean="0">
                <a:latin typeface="+mj-lt"/>
              </a:rPr>
              <a:t>4605 </a:t>
            </a:r>
            <a:r>
              <a:rPr lang="vi-VN" sz="2400" dirty="0">
                <a:latin typeface="+mj-lt"/>
              </a:rPr>
              <a:t>x </a:t>
            </a:r>
            <a:r>
              <a:rPr lang="vi-VN" sz="2400" dirty="0" smtClean="0">
                <a:latin typeface="+mj-lt"/>
              </a:rPr>
              <a:t>4;        2918 </a:t>
            </a:r>
            <a:r>
              <a:rPr lang="vi-VN" sz="2400" dirty="0">
                <a:latin typeface="+mj-lt"/>
              </a:rPr>
              <a:t>: </a:t>
            </a:r>
            <a:r>
              <a:rPr lang="vi-VN" sz="2400" dirty="0" smtClean="0">
                <a:latin typeface="+mj-lt"/>
              </a:rPr>
              <a:t>9</a:t>
            </a:r>
            <a:endParaRPr lang="vi-VN" sz="2400" dirty="0">
              <a:latin typeface="+mj-lt"/>
            </a:endParaRPr>
          </a:p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8129</a:t>
            </a:r>
          </a:p>
          <a:p>
            <a:r>
              <a:rPr lang="vi-VN" sz="2800" dirty="0" smtClean="0">
                <a:latin typeface="+mj-lt"/>
              </a:rPr>
              <a:t>  5936</a:t>
            </a:r>
          </a:p>
          <a:p>
            <a:r>
              <a:rPr lang="vi-VN" sz="2800" dirty="0" smtClean="0">
                <a:latin typeface="+mj-lt"/>
              </a:rPr>
              <a:t>14065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49154                                 </a:t>
            </a:r>
          </a:p>
          <a:p>
            <a:r>
              <a:rPr lang="vi-VN" sz="2800" dirty="0" smtClean="0">
                <a:latin typeface="+mj-lt"/>
              </a:rPr>
              <a:t>  3728</a:t>
            </a:r>
          </a:p>
          <a:p>
            <a:r>
              <a:rPr lang="vi-VN" sz="2800" dirty="0" smtClean="0">
                <a:latin typeface="+mj-lt"/>
              </a:rPr>
              <a:t>45426</a:t>
            </a:r>
          </a:p>
          <a:p>
            <a:endParaRPr lang="vi-VN" sz="2800" dirty="0" smtClean="0">
              <a:latin typeface="+mj-lt"/>
            </a:endParaRP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4605                     </a:t>
            </a:r>
          </a:p>
          <a:p>
            <a:r>
              <a:rPr lang="vi-VN" sz="2800" dirty="0" smtClean="0">
                <a:latin typeface="+mj-lt"/>
              </a:rPr>
              <a:t>        4</a:t>
            </a:r>
          </a:p>
          <a:p>
            <a:r>
              <a:rPr lang="vi-VN" sz="2800" dirty="0" smtClean="0">
                <a:latin typeface="+mj-lt"/>
              </a:rPr>
              <a:t>18420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2918</a:t>
            </a:r>
            <a:r>
              <a:rPr lang="vi-VN" sz="2400" dirty="0" smtClean="0">
                <a:latin typeface="+mj-lt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021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38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02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9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16" y="314324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324</a:t>
            </a:r>
            <a:endParaRPr lang="vi-VN" sz="2400" dirty="0">
              <a:latin typeface="+mj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57224" y="2071678"/>
            <a:ext cx="7858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x</a:t>
            </a:r>
            <a:endParaRPr lang="vi-VN" sz="24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18700"/>
            <a:ext cx="7858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>
                <a:latin typeface="+mj-lt"/>
              </a:rPr>
              <a:t>Bài 3.</a:t>
            </a:r>
            <a:r>
              <a:rPr lang="vi-VN" sz="2400" dirty="0">
                <a:latin typeface="+mj-lt"/>
              </a:rPr>
              <a:t> </a:t>
            </a:r>
            <a:r>
              <a:rPr lang="vi-VN" sz="2400" dirty="0" smtClean="0">
                <a:latin typeface="+mj-lt"/>
              </a:rPr>
              <a:t>Một cửa hàng có 840 cái bút chì,đã bán được 1/8 số bút chì đó. Hỏi cửa hàng còn lại bao nhiêu bút chì?</a:t>
            </a:r>
            <a:r>
              <a:rPr lang="vi-VN" dirty="0"/>
              <a:t/>
            </a:r>
            <a:br>
              <a:rPr lang="vi-VN" dirty="0"/>
            </a:br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415313"/>
            <a:ext cx="742955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dirty="0">
                <a:latin typeface="+mj-lt"/>
              </a:rPr>
              <a:t>Giải</a:t>
            </a:r>
            <a:endParaRPr lang="vi-VN" sz="2400" dirty="0">
              <a:latin typeface="+mj-lt"/>
            </a:endParaRPr>
          </a:p>
          <a:p>
            <a:pPr algn="ctr"/>
            <a:r>
              <a:rPr lang="vi-VN" sz="2400" dirty="0" smtClean="0">
                <a:latin typeface="+mj-lt"/>
              </a:rPr>
              <a:t>Cửa hàng đã bán được số bút chì là</a:t>
            </a:r>
          </a:p>
          <a:p>
            <a:pPr algn="ctr"/>
            <a:r>
              <a:rPr lang="vi-VN" sz="2400" dirty="0" smtClean="0">
                <a:latin typeface="+mj-lt"/>
              </a:rPr>
              <a:t>             840 : 8 = 105 (bút chì)</a:t>
            </a:r>
          </a:p>
          <a:p>
            <a:pPr algn="ctr"/>
            <a:r>
              <a:rPr lang="vi-VN" sz="2400" dirty="0" smtClean="0">
                <a:latin typeface="+mj-lt"/>
              </a:rPr>
              <a:t>Cửa hàng còn lại số cái bút chì là</a:t>
            </a:r>
          </a:p>
          <a:p>
            <a:pPr algn="ctr"/>
            <a:r>
              <a:rPr lang="vi-VN" sz="2400" dirty="0" smtClean="0">
                <a:latin typeface="+mj-lt"/>
              </a:rPr>
              <a:t>                 840 – 105 =735</a:t>
            </a:r>
            <a:r>
              <a:rPr lang="vi-VN" sz="2400" dirty="0" smtClean="0"/>
              <a:t> </a:t>
            </a:r>
            <a:r>
              <a:rPr lang="vi-VN" sz="2400" dirty="0" smtClean="0">
                <a:latin typeface="+mj-lt"/>
              </a:rPr>
              <a:t>(bút chì)</a:t>
            </a:r>
          </a:p>
          <a:p>
            <a:pPr algn="ctr"/>
            <a:r>
              <a:rPr lang="vi-VN" sz="2400" dirty="0" smtClean="0">
                <a:latin typeface="+mj-lt"/>
              </a:rPr>
              <a:t>                           Đ/S: 735 bút chì</a:t>
            </a:r>
            <a:endParaRPr lang="vi-VN" sz="2400" dirty="0">
              <a:latin typeface="+mj-lt"/>
            </a:endParaRPr>
          </a:p>
          <a:p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714356"/>
            <a:ext cx="7215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>
                <a:latin typeface="Times New Roman" pitchFamily="18" charset="0"/>
                <a:cs typeface="Times New Roman" pitchFamily="18" charset="0"/>
              </a:rPr>
              <a:t>Bài 4.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Xem bảng đây rồi trả lời câu hỏi: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48" y="3714752"/>
            <a:ext cx="7643866" cy="267765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a,Mỗi cột của bảng trên cho biết những gì?</a:t>
            </a:r>
          </a:p>
          <a:p>
            <a:r>
              <a:rPr lang="vi-VN" sz="2400" dirty="0" smtClean="0">
                <a:latin typeface="+mj-lt"/>
              </a:rPr>
              <a:t>b, Mỗi bạn </a:t>
            </a:r>
            <a:r>
              <a:rPr lang="vi-VN" sz="2400" smtClean="0">
                <a:latin typeface="+mj-lt"/>
              </a:rPr>
              <a:t>Nga, Mỹ </a:t>
            </a:r>
            <a:r>
              <a:rPr lang="vi-VN" sz="2400" dirty="0" smtClean="0">
                <a:latin typeface="+mj-lt"/>
              </a:rPr>
              <a:t>,Đức mua những loại dồ chơi nào và số lượng mỗi loại là bao nhiêu?</a:t>
            </a:r>
          </a:p>
          <a:p>
            <a:r>
              <a:rPr lang="vi-VN" sz="2400" dirty="0" smtClean="0">
                <a:latin typeface="+mj-lt"/>
              </a:rPr>
              <a:t>      </a:t>
            </a:r>
            <a:r>
              <a:rPr lang="vi-VN" sz="2400" dirty="0" smtClean="0">
                <a:solidFill>
                  <a:srgbClr val="FF0000"/>
                </a:solidFill>
                <a:latin typeface="+mj-lt"/>
              </a:rPr>
              <a:t>Mẫu: Bạn Nga mua 1 búp bê và 4 ô tô</a:t>
            </a:r>
          </a:p>
          <a:p>
            <a:r>
              <a:rPr lang="vi-VN" sz="2400" dirty="0" smtClean="0">
                <a:latin typeface="+mj-lt"/>
              </a:rPr>
              <a:t>c,Mỗi bạn phải trả bao nhiêu tiền?</a:t>
            </a:r>
          </a:p>
          <a:p>
            <a:r>
              <a:rPr lang="vi-VN" sz="2400" dirty="0" smtClean="0">
                <a:latin typeface="+mj-lt"/>
              </a:rPr>
              <a:t>d,Em có thể mua những loại đồ chơi nào,với số lượng mỗi loại là bao nhiêu để phải trả 20 000 đồng?</a:t>
            </a:r>
            <a:endParaRPr lang="vi-VN" sz="2400" dirty="0">
              <a:latin typeface="+mj-lt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57225" y="1397000"/>
          <a:ext cx="7429550" cy="188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5910"/>
                <a:gridCol w="1485910"/>
                <a:gridCol w="1613612"/>
                <a:gridCol w="1358208"/>
                <a:gridCol w="148591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Tên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người mua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Búp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bê</a:t>
                      </a:r>
                    </a:p>
                    <a:p>
                      <a:pPr algn="ctr"/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12 000đồng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Ô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tô</a:t>
                      </a:r>
                    </a:p>
                    <a:p>
                      <a:pPr algn="ctr"/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2000 đồng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Máy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bay</a:t>
                      </a:r>
                    </a:p>
                    <a:p>
                      <a:pPr algn="ctr"/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6000 đồng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Số tiền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phải trả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Nga 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4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0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20 000 đồng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Mỹ</a:t>
                      </a:r>
                      <a:r>
                        <a:rPr lang="vi-VN" sz="2000" baseline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Đức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0 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1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3</a:t>
                      </a:r>
                      <a:endParaRPr lang="vi-VN" sz="2000" dirty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vi-VN" sz="2000" dirty="0" smtClean="0">
                          <a:solidFill>
                            <a:schemeClr val="tx1"/>
                          </a:solidFill>
                          <a:latin typeface="+mj-lt"/>
                        </a:rPr>
                        <a:t>20 000 đồng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1142984"/>
            <a:ext cx="7643866" cy="415498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vi-VN" sz="2400" smtClean="0">
                <a:latin typeface="+mj-lt"/>
              </a:rPr>
              <a:t>a,Cột </a:t>
            </a:r>
            <a:r>
              <a:rPr lang="vi-VN" sz="2400" dirty="0" smtClean="0">
                <a:latin typeface="+mj-lt"/>
              </a:rPr>
              <a:t>1 cho biết tên người mua là </a:t>
            </a:r>
            <a:r>
              <a:rPr lang="vi-VN" sz="2400" smtClean="0">
                <a:latin typeface="+mj-lt"/>
              </a:rPr>
              <a:t>Nga, Mỹ</a:t>
            </a:r>
            <a:r>
              <a:rPr lang="vi-VN" sz="2400" dirty="0" smtClean="0">
                <a:latin typeface="+mj-lt"/>
              </a:rPr>
              <a:t>, Đức</a:t>
            </a:r>
          </a:p>
          <a:p>
            <a:r>
              <a:rPr lang="vi-VN" sz="2400" smtClean="0">
                <a:latin typeface="+mj-lt"/>
              </a:rPr>
              <a:t>   Cột </a:t>
            </a:r>
            <a:r>
              <a:rPr lang="vi-VN" sz="2400" dirty="0" smtClean="0">
                <a:latin typeface="+mj-lt"/>
              </a:rPr>
              <a:t>2 cho biết giá của búp bê là 12 000 đồng</a:t>
            </a:r>
          </a:p>
          <a:p>
            <a:r>
              <a:rPr lang="vi-VN" sz="2400" smtClean="0">
                <a:latin typeface="+mj-lt"/>
              </a:rPr>
              <a:t>   Cột </a:t>
            </a:r>
            <a:r>
              <a:rPr lang="vi-VN" sz="2400" dirty="0" smtClean="0">
                <a:latin typeface="+mj-lt"/>
              </a:rPr>
              <a:t>3 cho biết giá của ô tô là 2000 đồng</a:t>
            </a:r>
          </a:p>
          <a:p>
            <a:r>
              <a:rPr lang="vi-VN" sz="2400" smtClean="0">
                <a:latin typeface="+mj-lt"/>
              </a:rPr>
              <a:t>   Cột </a:t>
            </a:r>
            <a:r>
              <a:rPr lang="vi-VN" sz="2400" dirty="0" smtClean="0">
                <a:latin typeface="+mj-lt"/>
              </a:rPr>
              <a:t>4 cho biết giá  của máy bay là 6000 đồng</a:t>
            </a:r>
          </a:p>
          <a:p>
            <a:r>
              <a:rPr lang="vi-VN" sz="2400" smtClean="0">
                <a:latin typeface="+mj-lt"/>
              </a:rPr>
              <a:t>   Cột </a:t>
            </a:r>
            <a:r>
              <a:rPr lang="vi-VN" sz="2400" dirty="0" smtClean="0">
                <a:latin typeface="+mj-lt"/>
              </a:rPr>
              <a:t>5 có biết số tiền phải trả khi các bạn mua các đồ chơi trong bảng</a:t>
            </a:r>
          </a:p>
          <a:p>
            <a:r>
              <a:rPr lang="vi-VN" sz="2400" dirty="0" smtClean="0">
                <a:latin typeface="+mj-lt"/>
              </a:rPr>
              <a:t>b, Bạn Mỹ mua 1 búp bê , 1 ô tô và 1 máy bay</a:t>
            </a:r>
          </a:p>
          <a:p>
            <a:r>
              <a:rPr lang="vi-VN" sz="2400" smtClean="0">
                <a:latin typeface="+mj-lt"/>
              </a:rPr>
              <a:t>    Bạn </a:t>
            </a:r>
            <a:r>
              <a:rPr lang="vi-VN" sz="2400" dirty="0" smtClean="0">
                <a:latin typeface="+mj-lt"/>
              </a:rPr>
              <a:t>Đức mua 1 ô tô và 3 máy bay</a:t>
            </a:r>
          </a:p>
          <a:p>
            <a:r>
              <a:rPr lang="vi-VN" sz="2400" dirty="0" smtClean="0">
                <a:latin typeface="+mj-lt"/>
              </a:rPr>
              <a:t>c,Mỗi bạn phải trả 20 000 đồng</a:t>
            </a:r>
          </a:p>
          <a:p>
            <a:r>
              <a:rPr lang="vi-VN" sz="2400" dirty="0" smtClean="0">
                <a:latin typeface="+mj-lt"/>
              </a:rPr>
              <a:t>d,Em có thể mua 1 máy bay và 6 ô tô</a:t>
            </a:r>
          </a:p>
          <a:p>
            <a:r>
              <a:rPr lang="vi-VN" sz="2400" smtClean="0">
                <a:latin typeface="+mj-lt"/>
              </a:rPr>
              <a:t>   Em </a:t>
            </a:r>
            <a:r>
              <a:rPr lang="vi-VN" sz="2400" dirty="0" smtClean="0">
                <a:latin typeface="+mj-lt"/>
              </a:rPr>
              <a:t>có thể mua 2 máy bay và 4 ô tô</a:t>
            </a:r>
            <a:endParaRPr lang="vi-VN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Nền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7"/>
          <p:cNvSpPr>
            <a:spLocks noChangeArrowheads="1" noChangeShapeType="1" noTextEdit="1"/>
          </p:cNvSpPr>
          <p:nvPr/>
        </p:nvSpPr>
        <p:spPr bwMode="auto">
          <a:xfrm>
            <a:off x="2057400" y="2667000"/>
            <a:ext cx="45720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Cảm ơn các thầy cô !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452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377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SKY</cp:lastModifiedBy>
  <cp:revision>15</cp:revision>
  <dcterms:created xsi:type="dcterms:W3CDTF">2016-08-17T14:33:58Z</dcterms:created>
  <dcterms:modified xsi:type="dcterms:W3CDTF">2021-03-02T09:03:30Z</dcterms:modified>
</cp:coreProperties>
</file>