
<file path=[Content_Types].xml><?xml version="1.0" encoding="utf-8"?>
<Types xmlns="http://schemas.openxmlformats.org/package/2006/content-types">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 id="261" r:id="rId3"/>
    <p:sldId id="256" r:id="rId4"/>
    <p:sldId id="257" r:id="rId5"/>
    <p:sldId id="258" r:id="rId6"/>
    <p:sldId id="259" r:id="rId7"/>
    <p:sldId id="262" r:id="rId8"/>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704" y="-24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C1180C6E-B3E8-4C10-8BB8-1950AC12E9AE}" type="datetimeFigureOut">
              <a:rPr lang="vi-VN" smtClean="0"/>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1180C6E-B3E8-4C10-8BB8-1950AC12E9AE}" type="datetimeFigureOut">
              <a:rPr lang="vi-VN" smtClean="0"/>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1180C6E-B3E8-4C10-8BB8-1950AC12E9AE}" type="datetimeFigureOut">
              <a:rPr lang="vi-VN" smtClean="0"/>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1180C6E-B3E8-4C10-8BB8-1950AC12E9AE}" type="datetimeFigureOut">
              <a:rPr lang="vi-VN" smtClean="0"/>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1180C6E-B3E8-4C10-8BB8-1950AC12E9AE}" type="datetimeFigureOut">
              <a:rPr lang="vi-VN" smtClean="0"/>
              <a:t>02/03/2021</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C1180C6E-B3E8-4C10-8BB8-1950AC12E9AE}" type="datetimeFigureOut">
              <a:rPr lang="vi-VN" smtClean="0"/>
              <a:t>02/03/2021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C1180C6E-B3E8-4C10-8BB8-1950AC12E9AE}" type="datetimeFigureOut">
              <a:rPr lang="vi-VN" smtClean="0"/>
              <a:t>02/03/2021</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C1180C6E-B3E8-4C10-8BB8-1950AC12E9AE}" type="datetimeFigureOut">
              <a:rPr lang="vi-VN" smtClean="0"/>
              <a:t>02/03/2021</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1180C6E-B3E8-4C10-8BB8-1950AC12E9AE}" type="datetimeFigureOut">
              <a:rPr lang="vi-VN" smtClean="0"/>
              <a:t>02/03/2021</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180C6E-B3E8-4C10-8BB8-1950AC12E9AE}" type="datetimeFigureOut">
              <a:rPr lang="vi-VN" smtClean="0"/>
              <a:t>02/03/2021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1180C6E-B3E8-4C10-8BB8-1950AC12E9AE}" type="datetimeFigureOut">
              <a:rPr lang="vi-VN" smtClean="0"/>
              <a:t>02/03/2021</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FB3F4B5F-E2D4-466E-ADD1-A2D50C190181}" type="slidenum">
              <a:rPr lang="vi-VN" smtClean="0"/>
              <a:t>‹#›</a:t>
            </a:fld>
            <a:endParaRPr lang="vi-V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1180C6E-B3E8-4C10-8BB8-1950AC12E9AE}" type="datetimeFigureOut">
              <a:rPr lang="vi-VN" smtClean="0"/>
              <a:t>02/03/2021</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B3F4B5F-E2D4-466E-ADD1-A2D50C190181}" type="slidenum">
              <a:rPr lang="vi-VN" smtClean="0"/>
              <a:t>‹#›</a:t>
            </a:fld>
            <a:endParaRPr lang="vi-V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oleObject" Target="../embeddings/oleObject1.bin"/><Relationship Id="rId7" Type="http://schemas.openxmlformats.org/officeDocument/2006/relationships/image" Target="../media/image4.gif"/><Relationship Id="rId2" Type="http://schemas.openxmlformats.org/officeDocument/2006/relationships/slideLayout" Target="../slideLayouts/slideLayout7.xml"/><Relationship Id="rId1" Type="http://schemas.openxmlformats.org/officeDocument/2006/relationships/vmlDrawing" Target="../drawings/vmlDrawing1.vml"/><Relationship Id="rId6" Type="http://schemas.openxmlformats.org/officeDocument/2006/relationships/image" Target="../media/image3.gif"/><Relationship Id="rId5" Type="http://schemas.openxmlformats.org/officeDocument/2006/relationships/image" Target="../media/image2.gif"/><Relationship Id="rId4" Type="http://schemas.openxmlformats.org/officeDocument/2006/relationships/image" Target="../media/image1.wmf"/><Relationship Id="rId9" Type="http://schemas.openxmlformats.org/officeDocument/2006/relationships/image" Target="../media/image6.gi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16"/>
          <p:cNvSpPr txBox="1">
            <a:spLocks noChangeArrowheads="1"/>
          </p:cNvSpPr>
          <p:nvPr/>
        </p:nvSpPr>
        <p:spPr bwMode="auto">
          <a:xfrm>
            <a:off x="4381500" y="2952750"/>
            <a:ext cx="422910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Time" pitchFamily="34" charset="0"/>
              </a:defRPr>
            </a:lvl1pPr>
            <a:lvl2pPr marL="742950" indent="-285750" eaLnBrk="0" hangingPunct="0">
              <a:defRPr sz="2400">
                <a:solidFill>
                  <a:schemeClr val="tx1"/>
                </a:solidFill>
                <a:latin typeface=".VnTime" pitchFamily="34" charset="0"/>
              </a:defRPr>
            </a:lvl2pPr>
            <a:lvl3pPr marL="1143000" indent="-228600" eaLnBrk="0" hangingPunct="0">
              <a:defRPr sz="2400">
                <a:solidFill>
                  <a:schemeClr val="tx1"/>
                </a:solidFill>
                <a:latin typeface=".VnTime" pitchFamily="34" charset="0"/>
              </a:defRPr>
            </a:lvl3pPr>
            <a:lvl4pPr marL="1600200" indent="-228600" eaLnBrk="0" hangingPunct="0">
              <a:defRPr sz="2400">
                <a:solidFill>
                  <a:schemeClr val="tx1"/>
                </a:solidFill>
                <a:latin typeface=".VnTime" pitchFamily="34" charset="0"/>
              </a:defRPr>
            </a:lvl4pPr>
            <a:lvl5pPr marL="2057400" indent="-228600" eaLnBrk="0" hangingPunct="0">
              <a:defRPr sz="2400">
                <a:solidFill>
                  <a:schemeClr val="tx1"/>
                </a:solidFill>
                <a:latin typeface=".VnTime" pitchFamily="34" charset="0"/>
              </a:defRPr>
            </a:lvl5pPr>
            <a:lvl6pPr marL="2514600" indent="-228600" eaLnBrk="0" fontAlgn="base" hangingPunct="0">
              <a:spcBef>
                <a:spcPct val="0"/>
              </a:spcBef>
              <a:spcAft>
                <a:spcPct val="0"/>
              </a:spcAft>
              <a:defRPr sz="2400">
                <a:solidFill>
                  <a:schemeClr val="tx1"/>
                </a:solidFill>
                <a:latin typeface=".VnTime" pitchFamily="34" charset="0"/>
              </a:defRPr>
            </a:lvl6pPr>
            <a:lvl7pPr marL="2971800" indent="-228600" eaLnBrk="0" fontAlgn="base" hangingPunct="0">
              <a:spcBef>
                <a:spcPct val="0"/>
              </a:spcBef>
              <a:spcAft>
                <a:spcPct val="0"/>
              </a:spcAft>
              <a:defRPr sz="2400">
                <a:solidFill>
                  <a:schemeClr val="tx1"/>
                </a:solidFill>
                <a:latin typeface=".VnTime" pitchFamily="34" charset="0"/>
              </a:defRPr>
            </a:lvl7pPr>
            <a:lvl8pPr marL="3429000" indent="-228600" eaLnBrk="0" fontAlgn="base" hangingPunct="0">
              <a:spcBef>
                <a:spcPct val="0"/>
              </a:spcBef>
              <a:spcAft>
                <a:spcPct val="0"/>
              </a:spcAft>
              <a:defRPr sz="2400">
                <a:solidFill>
                  <a:schemeClr val="tx1"/>
                </a:solidFill>
                <a:latin typeface=".VnTime" pitchFamily="34" charset="0"/>
              </a:defRPr>
            </a:lvl8pPr>
            <a:lvl9pPr marL="3886200" indent="-228600" eaLnBrk="0" fontAlgn="base" hangingPunct="0">
              <a:spcBef>
                <a:spcPct val="0"/>
              </a:spcBef>
              <a:spcAft>
                <a:spcPct val="0"/>
              </a:spcAft>
              <a:defRPr sz="2400">
                <a:solidFill>
                  <a:schemeClr val="tx1"/>
                </a:solidFill>
                <a:latin typeface=".VnTime" pitchFamily="34" charset="0"/>
              </a:defRPr>
            </a:lvl9pPr>
          </a:lstStyle>
          <a:p>
            <a:pPr eaLnBrk="1" hangingPunct="1">
              <a:spcBef>
                <a:spcPct val="50000"/>
              </a:spcBef>
            </a:pPr>
            <a:endParaRPr lang="en-US">
              <a:latin typeface=".VnArial" pitchFamily="34" charset="0"/>
            </a:endParaRPr>
          </a:p>
        </p:txBody>
      </p:sp>
      <p:graphicFrame>
        <p:nvGraphicFramePr>
          <p:cNvPr id="2051" name="Object 3"/>
          <p:cNvGraphicFramePr>
            <a:graphicFrameLocks noChangeAspect="1"/>
          </p:cNvGraphicFramePr>
          <p:nvPr/>
        </p:nvGraphicFramePr>
        <p:xfrm>
          <a:off x="3657600" y="2209800"/>
          <a:ext cx="1524000" cy="779463"/>
        </p:xfrm>
        <a:graphic>
          <a:graphicData uri="http://schemas.openxmlformats.org/presentationml/2006/ole">
            <mc:AlternateContent xmlns:mc="http://schemas.openxmlformats.org/markup-compatibility/2006">
              <mc:Choice xmlns:v="urn:schemas-microsoft-com:vml" Requires="v">
                <p:oleObj spid="_x0000_s1029" name="Clip" r:id="rId3" imgW="2191817" imgH="1424635" progId="">
                  <p:embed/>
                </p:oleObj>
              </mc:Choice>
              <mc:Fallback>
                <p:oleObj name="Clip" r:id="rId3" imgW="2191817" imgH="1424635" progId="">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209800"/>
                        <a:ext cx="15240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pic>
        <p:nvPicPr>
          <p:cNvPr id="2053" name="Picture 25" descr="viet3"/>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847850" y="5943600"/>
            <a:ext cx="604838"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054" name="Group 31"/>
          <p:cNvGrpSpPr>
            <a:grpSpLocks/>
          </p:cNvGrpSpPr>
          <p:nvPr/>
        </p:nvGrpSpPr>
        <p:grpSpPr bwMode="auto">
          <a:xfrm>
            <a:off x="0" y="-38100"/>
            <a:ext cx="9164638" cy="6916738"/>
            <a:chOff x="0" y="-24"/>
            <a:chExt cx="5773" cy="4357"/>
          </a:xfrm>
        </p:grpSpPr>
        <p:pic>
          <p:nvPicPr>
            <p:cNvPr id="2064" name="Picture 32"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4259"/>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5" name="Picture 33"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3576" y="2123"/>
              <a:ext cx="432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6" name="Picture 34"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rot="5400000" flipH="1" flipV="1">
              <a:off x="-2129" y="2142"/>
              <a:ext cx="4320" cy="6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7" name="Picture 35" descr="N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flipV="1">
              <a:off x="0" y="-24"/>
              <a:ext cx="5760" cy="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2" name="Rectangle 21"/>
          <p:cNvSpPr/>
          <p:nvPr/>
        </p:nvSpPr>
        <p:spPr bwMode="auto">
          <a:xfrm>
            <a:off x="0" y="5791200"/>
            <a:ext cx="8991600" cy="1066800"/>
          </a:xfrm>
          <a:prstGeom prst="rect">
            <a:avLst/>
          </a:prstGeom>
          <a:solidFill>
            <a:srgbClr val="00CC00">
              <a:alpha val="49000"/>
            </a:srgbClr>
          </a:solidFill>
          <a:ln>
            <a:headEnd/>
            <a:tailEnd/>
          </a:ln>
        </p:spPr>
        <p:style>
          <a:lnRef idx="2">
            <a:schemeClr val="dk1"/>
          </a:lnRef>
          <a:fillRef idx="1">
            <a:schemeClr val="lt1"/>
          </a:fillRef>
          <a:effectRef idx="0">
            <a:schemeClr val="dk1"/>
          </a:effectRef>
          <a:fontRef idx="minor">
            <a:schemeClr val="dk1"/>
          </a:fontRef>
        </p:style>
        <p:txBody>
          <a:bodyPr wrap="none" anchor="ctr"/>
          <a:lstStyle/>
          <a:p>
            <a:pPr algn="ctr" fontAlgn="auto">
              <a:spcBef>
                <a:spcPts val="0"/>
              </a:spcBef>
              <a:spcAft>
                <a:spcPts val="0"/>
              </a:spcAft>
              <a:buFont typeface="Arial" pitchFamily="34" charset="0"/>
              <a:buChar char="•"/>
              <a:defRPr/>
            </a:pPr>
            <a:endParaRPr lang="en-US" dirty="0"/>
          </a:p>
        </p:txBody>
      </p:sp>
      <p:pic>
        <p:nvPicPr>
          <p:cNvPr id="2056"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840105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7" name="Picture 4" descr="658285i82lzhnmvl"/>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304800" y="4562475"/>
            <a:ext cx="742950" cy="2295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8" name="Picture 9"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a:off x="7543800" y="685800"/>
            <a:ext cx="1428750" cy="142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9" name="Picture 16" descr="4950262"/>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6172200" y="1828800"/>
            <a:ext cx="8382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11" descr="F9849DCFA90C473196ECD16214E77005"/>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flipH="1">
            <a:off x="228600" y="685800"/>
            <a:ext cx="12954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61" name="TextBox 29"/>
          <p:cNvSpPr txBox="1">
            <a:spLocks noChangeArrowheads="1"/>
          </p:cNvSpPr>
          <p:nvPr/>
        </p:nvSpPr>
        <p:spPr bwMode="auto">
          <a:xfrm>
            <a:off x="533400" y="304800"/>
            <a:ext cx="8077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Time" pitchFamily="34" charset="0"/>
              </a:defRPr>
            </a:lvl1pPr>
            <a:lvl2pPr marL="742950" indent="-285750" eaLnBrk="0" hangingPunct="0">
              <a:defRPr sz="2400">
                <a:solidFill>
                  <a:schemeClr val="tx1"/>
                </a:solidFill>
                <a:latin typeface=".VnTime" pitchFamily="34" charset="0"/>
              </a:defRPr>
            </a:lvl2pPr>
            <a:lvl3pPr marL="1143000" indent="-228600" eaLnBrk="0" hangingPunct="0">
              <a:defRPr sz="2400">
                <a:solidFill>
                  <a:schemeClr val="tx1"/>
                </a:solidFill>
                <a:latin typeface=".VnTime" pitchFamily="34" charset="0"/>
              </a:defRPr>
            </a:lvl3pPr>
            <a:lvl4pPr marL="1600200" indent="-228600" eaLnBrk="0" hangingPunct="0">
              <a:defRPr sz="2400">
                <a:solidFill>
                  <a:schemeClr val="tx1"/>
                </a:solidFill>
                <a:latin typeface=".VnTime" pitchFamily="34" charset="0"/>
              </a:defRPr>
            </a:lvl4pPr>
            <a:lvl5pPr marL="2057400" indent="-228600" eaLnBrk="0" hangingPunct="0">
              <a:defRPr sz="2400">
                <a:solidFill>
                  <a:schemeClr val="tx1"/>
                </a:solidFill>
                <a:latin typeface=".VnTime" pitchFamily="34" charset="0"/>
              </a:defRPr>
            </a:lvl5pPr>
            <a:lvl6pPr marL="2514600" indent="-228600" eaLnBrk="0" fontAlgn="base" hangingPunct="0">
              <a:spcBef>
                <a:spcPct val="0"/>
              </a:spcBef>
              <a:spcAft>
                <a:spcPct val="0"/>
              </a:spcAft>
              <a:defRPr sz="2400">
                <a:solidFill>
                  <a:schemeClr val="tx1"/>
                </a:solidFill>
                <a:latin typeface=".VnTime" pitchFamily="34" charset="0"/>
              </a:defRPr>
            </a:lvl6pPr>
            <a:lvl7pPr marL="2971800" indent="-228600" eaLnBrk="0" fontAlgn="base" hangingPunct="0">
              <a:spcBef>
                <a:spcPct val="0"/>
              </a:spcBef>
              <a:spcAft>
                <a:spcPct val="0"/>
              </a:spcAft>
              <a:defRPr sz="2400">
                <a:solidFill>
                  <a:schemeClr val="tx1"/>
                </a:solidFill>
                <a:latin typeface=".VnTime" pitchFamily="34" charset="0"/>
              </a:defRPr>
            </a:lvl7pPr>
            <a:lvl8pPr marL="3429000" indent="-228600" eaLnBrk="0" fontAlgn="base" hangingPunct="0">
              <a:spcBef>
                <a:spcPct val="0"/>
              </a:spcBef>
              <a:spcAft>
                <a:spcPct val="0"/>
              </a:spcAft>
              <a:defRPr sz="2400">
                <a:solidFill>
                  <a:schemeClr val="tx1"/>
                </a:solidFill>
                <a:latin typeface=".VnTime" pitchFamily="34" charset="0"/>
              </a:defRPr>
            </a:lvl8pPr>
            <a:lvl9pPr marL="3886200" indent="-228600" eaLnBrk="0" fontAlgn="base" hangingPunct="0">
              <a:spcBef>
                <a:spcPct val="0"/>
              </a:spcBef>
              <a:spcAft>
                <a:spcPct val="0"/>
              </a:spcAft>
              <a:defRPr sz="2400">
                <a:solidFill>
                  <a:schemeClr val="tx1"/>
                </a:solidFill>
                <a:latin typeface=".VnTime" pitchFamily="34" charset="0"/>
              </a:defRPr>
            </a:lvl9pPr>
          </a:lstStyle>
          <a:p>
            <a:pPr eaLnBrk="1" hangingPunct="1"/>
            <a:r>
              <a:rPr lang="en-US" b="1" dirty="0">
                <a:solidFill>
                  <a:srgbClr val="000066"/>
                </a:solidFill>
                <a:latin typeface="Times New Roman" pitchFamily="18" charset="0"/>
                <a:cs typeface="Times New Roman" pitchFamily="18" charset="0"/>
              </a:rPr>
              <a:t>PHÒNG GIÁO DỤC &amp; ĐÀO TẠO </a:t>
            </a:r>
            <a:r>
              <a:rPr lang="en-US" b="1" dirty="0" smtClean="0">
                <a:solidFill>
                  <a:srgbClr val="000066"/>
                </a:solidFill>
                <a:latin typeface="Times New Roman" pitchFamily="18" charset="0"/>
                <a:cs typeface="Times New Roman" pitchFamily="18" charset="0"/>
              </a:rPr>
              <a:t>QUẬN LONG BIÊN</a:t>
            </a:r>
            <a:endParaRPr lang="en-US" b="1" dirty="0">
              <a:solidFill>
                <a:srgbClr val="000066"/>
              </a:solidFill>
              <a:latin typeface="Times New Roman" pitchFamily="18" charset="0"/>
              <a:cs typeface="Times New Roman" pitchFamily="18" charset="0"/>
            </a:endParaRPr>
          </a:p>
        </p:txBody>
      </p:sp>
      <p:sp>
        <p:nvSpPr>
          <p:cNvPr id="2062" name="TextBox 29"/>
          <p:cNvSpPr txBox="1">
            <a:spLocks noChangeArrowheads="1"/>
          </p:cNvSpPr>
          <p:nvPr/>
        </p:nvSpPr>
        <p:spPr bwMode="auto">
          <a:xfrm>
            <a:off x="1524000" y="762000"/>
            <a:ext cx="6172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VnTime" pitchFamily="34" charset="0"/>
              </a:defRPr>
            </a:lvl1pPr>
            <a:lvl2pPr marL="742950" indent="-285750" eaLnBrk="0" hangingPunct="0">
              <a:defRPr sz="2400">
                <a:solidFill>
                  <a:schemeClr val="tx1"/>
                </a:solidFill>
                <a:latin typeface=".VnTime" pitchFamily="34" charset="0"/>
              </a:defRPr>
            </a:lvl2pPr>
            <a:lvl3pPr marL="1143000" indent="-228600" eaLnBrk="0" hangingPunct="0">
              <a:defRPr sz="2400">
                <a:solidFill>
                  <a:schemeClr val="tx1"/>
                </a:solidFill>
                <a:latin typeface=".VnTime" pitchFamily="34" charset="0"/>
              </a:defRPr>
            </a:lvl3pPr>
            <a:lvl4pPr marL="1600200" indent="-228600" eaLnBrk="0" hangingPunct="0">
              <a:defRPr sz="2400">
                <a:solidFill>
                  <a:schemeClr val="tx1"/>
                </a:solidFill>
                <a:latin typeface=".VnTime" pitchFamily="34" charset="0"/>
              </a:defRPr>
            </a:lvl4pPr>
            <a:lvl5pPr marL="2057400" indent="-228600" eaLnBrk="0" hangingPunct="0">
              <a:defRPr sz="2400">
                <a:solidFill>
                  <a:schemeClr val="tx1"/>
                </a:solidFill>
                <a:latin typeface=".VnTime" pitchFamily="34" charset="0"/>
              </a:defRPr>
            </a:lvl5pPr>
            <a:lvl6pPr marL="2514600" indent="-228600" eaLnBrk="0" fontAlgn="base" hangingPunct="0">
              <a:spcBef>
                <a:spcPct val="0"/>
              </a:spcBef>
              <a:spcAft>
                <a:spcPct val="0"/>
              </a:spcAft>
              <a:defRPr sz="2400">
                <a:solidFill>
                  <a:schemeClr val="tx1"/>
                </a:solidFill>
                <a:latin typeface=".VnTime" pitchFamily="34" charset="0"/>
              </a:defRPr>
            </a:lvl6pPr>
            <a:lvl7pPr marL="2971800" indent="-228600" eaLnBrk="0" fontAlgn="base" hangingPunct="0">
              <a:spcBef>
                <a:spcPct val="0"/>
              </a:spcBef>
              <a:spcAft>
                <a:spcPct val="0"/>
              </a:spcAft>
              <a:defRPr sz="2400">
                <a:solidFill>
                  <a:schemeClr val="tx1"/>
                </a:solidFill>
                <a:latin typeface=".VnTime" pitchFamily="34" charset="0"/>
              </a:defRPr>
            </a:lvl7pPr>
            <a:lvl8pPr marL="3429000" indent="-228600" eaLnBrk="0" fontAlgn="base" hangingPunct="0">
              <a:spcBef>
                <a:spcPct val="0"/>
              </a:spcBef>
              <a:spcAft>
                <a:spcPct val="0"/>
              </a:spcAft>
              <a:defRPr sz="2400">
                <a:solidFill>
                  <a:schemeClr val="tx1"/>
                </a:solidFill>
                <a:latin typeface=".VnTime" pitchFamily="34" charset="0"/>
              </a:defRPr>
            </a:lvl8pPr>
            <a:lvl9pPr marL="3886200" indent="-228600" eaLnBrk="0" fontAlgn="base" hangingPunct="0">
              <a:spcBef>
                <a:spcPct val="0"/>
              </a:spcBef>
              <a:spcAft>
                <a:spcPct val="0"/>
              </a:spcAft>
              <a:defRPr sz="2400">
                <a:solidFill>
                  <a:schemeClr val="tx1"/>
                </a:solidFill>
                <a:latin typeface=".VnTime" pitchFamily="34" charset="0"/>
              </a:defRPr>
            </a:lvl9pPr>
          </a:lstStyle>
          <a:p>
            <a:pPr algn="ctr" eaLnBrk="1" hangingPunct="1"/>
            <a:r>
              <a:rPr lang="en-US" b="1" dirty="0">
                <a:solidFill>
                  <a:srgbClr val="000066"/>
                </a:solidFill>
                <a:latin typeface="Times New Roman" pitchFamily="18" charset="0"/>
                <a:cs typeface="Times New Roman" pitchFamily="18" charset="0"/>
              </a:rPr>
              <a:t>TRƯỜNG TIỂU HỌC </a:t>
            </a:r>
            <a:r>
              <a:rPr lang="en-US" b="1" dirty="0" smtClean="0">
                <a:solidFill>
                  <a:srgbClr val="000066"/>
                </a:solidFill>
                <a:latin typeface="Times New Roman" pitchFamily="18" charset="0"/>
                <a:cs typeface="Times New Roman" pitchFamily="18" charset="0"/>
              </a:rPr>
              <a:t>ĐOÀN KẾT</a:t>
            </a:r>
            <a:endParaRPr lang="en-US" b="1" dirty="0">
              <a:solidFill>
                <a:srgbClr val="000066"/>
              </a:solidFill>
              <a:latin typeface="Times New Roman" pitchFamily="18" charset="0"/>
              <a:cs typeface="Times New Roman" pitchFamily="18" charset="0"/>
            </a:endParaRPr>
          </a:p>
        </p:txBody>
      </p:sp>
      <p:sp>
        <p:nvSpPr>
          <p:cNvPr id="2063" name="Text Box 31"/>
          <p:cNvSpPr txBox="1">
            <a:spLocks noChangeArrowheads="1"/>
          </p:cNvSpPr>
          <p:nvPr/>
        </p:nvSpPr>
        <p:spPr bwMode="auto">
          <a:xfrm>
            <a:off x="2643188" y="3505200"/>
            <a:ext cx="3117850" cy="646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VnTime" pitchFamily="34" charset="0"/>
              </a:defRPr>
            </a:lvl1pPr>
            <a:lvl2pPr marL="742950" indent="-285750" eaLnBrk="0" hangingPunct="0">
              <a:defRPr sz="2400">
                <a:solidFill>
                  <a:schemeClr val="tx1"/>
                </a:solidFill>
                <a:latin typeface=".VnTime" pitchFamily="34" charset="0"/>
              </a:defRPr>
            </a:lvl2pPr>
            <a:lvl3pPr marL="1143000" indent="-228600" eaLnBrk="0" hangingPunct="0">
              <a:defRPr sz="2400">
                <a:solidFill>
                  <a:schemeClr val="tx1"/>
                </a:solidFill>
                <a:latin typeface=".VnTime" pitchFamily="34" charset="0"/>
              </a:defRPr>
            </a:lvl3pPr>
            <a:lvl4pPr marL="1600200" indent="-228600" eaLnBrk="0" hangingPunct="0">
              <a:defRPr sz="2400">
                <a:solidFill>
                  <a:schemeClr val="tx1"/>
                </a:solidFill>
                <a:latin typeface=".VnTime" pitchFamily="34" charset="0"/>
              </a:defRPr>
            </a:lvl4pPr>
            <a:lvl5pPr marL="2057400" indent="-228600" eaLnBrk="0" hangingPunct="0">
              <a:defRPr sz="2400">
                <a:solidFill>
                  <a:schemeClr val="tx1"/>
                </a:solidFill>
                <a:latin typeface=".VnTime" pitchFamily="34" charset="0"/>
              </a:defRPr>
            </a:lvl5pPr>
            <a:lvl6pPr marL="2514600" indent="-228600" eaLnBrk="0" fontAlgn="base" hangingPunct="0">
              <a:spcBef>
                <a:spcPct val="0"/>
              </a:spcBef>
              <a:spcAft>
                <a:spcPct val="0"/>
              </a:spcAft>
              <a:defRPr sz="2400">
                <a:solidFill>
                  <a:schemeClr val="tx1"/>
                </a:solidFill>
                <a:latin typeface=".VnTime" pitchFamily="34" charset="0"/>
              </a:defRPr>
            </a:lvl6pPr>
            <a:lvl7pPr marL="2971800" indent="-228600" eaLnBrk="0" fontAlgn="base" hangingPunct="0">
              <a:spcBef>
                <a:spcPct val="0"/>
              </a:spcBef>
              <a:spcAft>
                <a:spcPct val="0"/>
              </a:spcAft>
              <a:defRPr sz="2400">
                <a:solidFill>
                  <a:schemeClr val="tx1"/>
                </a:solidFill>
                <a:latin typeface=".VnTime" pitchFamily="34" charset="0"/>
              </a:defRPr>
            </a:lvl7pPr>
            <a:lvl8pPr marL="3429000" indent="-228600" eaLnBrk="0" fontAlgn="base" hangingPunct="0">
              <a:spcBef>
                <a:spcPct val="0"/>
              </a:spcBef>
              <a:spcAft>
                <a:spcPct val="0"/>
              </a:spcAft>
              <a:defRPr sz="2400">
                <a:solidFill>
                  <a:schemeClr val="tx1"/>
                </a:solidFill>
                <a:latin typeface=".VnTime" pitchFamily="34" charset="0"/>
              </a:defRPr>
            </a:lvl8pPr>
            <a:lvl9pPr marL="3886200" indent="-228600" eaLnBrk="0" fontAlgn="base" hangingPunct="0">
              <a:spcBef>
                <a:spcPct val="0"/>
              </a:spcBef>
              <a:spcAft>
                <a:spcPct val="0"/>
              </a:spcAft>
              <a:defRPr sz="2400">
                <a:solidFill>
                  <a:schemeClr val="tx1"/>
                </a:solidFill>
                <a:latin typeface=".VnTime" pitchFamily="34" charset="0"/>
              </a:defRPr>
            </a:lvl9pPr>
          </a:lstStyle>
          <a:p>
            <a:pPr eaLnBrk="1" hangingPunct="1"/>
            <a:r>
              <a:rPr lang="en-US" sz="3600">
                <a:solidFill>
                  <a:srgbClr val="FF0000"/>
                </a:solidFill>
                <a:latin typeface="Times New Roman" pitchFamily="18" charset="0"/>
                <a:cs typeface="Times New Roman" pitchFamily="18" charset="0"/>
              </a:rPr>
              <a:t>MÔN: TOÁN 3</a:t>
            </a:r>
          </a:p>
        </p:txBody>
      </p:sp>
    </p:spTree>
    <p:extLst>
      <p:ext uri="{BB962C8B-B14F-4D97-AF65-F5344CB8AC3E}">
        <p14:creationId xmlns:p14="http://schemas.microsoft.com/office/powerpoint/2010/main" val="643700137"/>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13"/>
          <p:cNvSpPr>
            <a:spLocks noChangeArrowheads="1"/>
          </p:cNvSpPr>
          <p:nvPr/>
        </p:nvSpPr>
        <p:spPr bwMode="auto">
          <a:xfrm>
            <a:off x="2514600" y="304800"/>
            <a:ext cx="4114800" cy="1219200"/>
          </a:xfrm>
          <a:prstGeom prst="star32">
            <a:avLst>
              <a:gd name="adj" fmla="val 37500"/>
            </a:avLst>
          </a:prstGeom>
          <a:gradFill rotWithShape="0">
            <a:gsLst>
              <a:gs pos="0">
                <a:srgbClr val="0000FF"/>
              </a:gs>
              <a:gs pos="50000">
                <a:srgbClr val="FFFF00"/>
              </a:gs>
              <a:gs pos="100000">
                <a:srgbClr val="0000FF"/>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800" b="1" smtClean="0">
                <a:solidFill>
                  <a:srgbClr val="FF0000"/>
                </a:solidFill>
                <a:latin typeface="Arial" charset="0"/>
                <a:cs typeface="Arial" charset="0"/>
              </a:rPr>
              <a:t>Ôn</a:t>
            </a:r>
            <a:r>
              <a:rPr lang="en-US" sz="2800" b="1" smtClean="0">
                <a:solidFill>
                  <a:srgbClr val="FF0000"/>
                </a:solidFill>
                <a:latin typeface="Arial" charset="0"/>
                <a:cs typeface="Arial" charset="0"/>
              </a:rPr>
              <a:t> </a:t>
            </a:r>
            <a:r>
              <a:rPr lang="en-US" sz="2800" b="1" dirty="0" err="1">
                <a:solidFill>
                  <a:srgbClr val="FF0000"/>
                </a:solidFill>
                <a:latin typeface="Arial" charset="0"/>
                <a:cs typeface="Arial" charset="0"/>
              </a:rPr>
              <a:t>bài</a:t>
            </a:r>
            <a:r>
              <a:rPr lang="en-US" sz="2800" b="1" dirty="0">
                <a:solidFill>
                  <a:srgbClr val="FF0000"/>
                </a:solidFill>
                <a:latin typeface="Arial" charset="0"/>
                <a:cs typeface="Arial" charset="0"/>
              </a:rPr>
              <a:t> </a:t>
            </a:r>
            <a:r>
              <a:rPr lang="en-US" sz="2800" b="1" dirty="0" err="1">
                <a:solidFill>
                  <a:srgbClr val="FF0000"/>
                </a:solidFill>
                <a:latin typeface="Arial" charset="0"/>
                <a:cs typeface="Arial" charset="0"/>
              </a:rPr>
              <a:t>cũ</a:t>
            </a:r>
            <a:endParaRPr lang="en-US" sz="2800" b="1" dirty="0">
              <a:solidFill>
                <a:srgbClr val="FF0000"/>
              </a:solidFill>
              <a:latin typeface="Arial" charset="0"/>
              <a:cs typeface="Arial" charset="0"/>
            </a:endParaRPr>
          </a:p>
        </p:txBody>
      </p:sp>
    </p:spTree>
    <p:extLst>
      <p:ext uri="{BB962C8B-B14F-4D97-AF65-F5344CB8AC3E}">
        <p14:creationId xmlns:p14="http://schemas.microsoft.com/office/powerpoint/2010/main" val="104089030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928662" y="571480"/>
            <a:ext cx="7715304" cy="1754326"/>
          </a:xfrm>
          <a:prstGeom prst="rect">
            <a:avLst/>
          </a:prstGeom>
          <a:noFill/>
        </p:spPr>
        <p:txBody>
          <a:bodyPr wrap="square" rtlCol="0">
            <a:spAutoFit/>
          </a:bodyPr>
          <a:lstStyle/>
          <a:p>
            <a:r>
              <a:rPr lang="vi-VN" sz="2400" b="1" dirty="0">
                <a:latin typeface="+mj-lt"/>
              </a:rPr>
              <a:t>Bài 1.</a:t>
            </a:r>
            <a:r>
              <a:rPr lang="vi-VN" sz="2400" dirty="0">
                <a:latin typeface="+mj-lt"/>
              </a:rPr>
              <a:t> Hai năm trước đây số dân của một xã là 5236 người, năm ngoái số dân của xã tăng thêm 87 người, năm nay tăng thêm 75 người. tính số dân của xã năm nay</a:t>
            </a:r>
            <a:br>
              <a:rPr lang="vi-VN" sz="2400" dirty="0">
                <a:latin typeface="+mj-lt"/>
              </a:rPr>
            </a:br>
            <a:r>
              <a:rPr lang="vi-VN" dirty="0"/>
              <a:t/>
            </a:r>
            <a:br>
              <a:rPr lang="vi-VN" dirty="0"/>
            </a:br>
            <a:endParaRPr lang="vi-VN" dirty="0"/>
          </a:p>
        </p:txBody>
      </p:sp>
      <p:sp>
        <p:nvSpPr>
          <p:cNvPr id="5" name="TextBox 4"/>
          <p:cNvSpPr txBox="1"/>
          <p:nvPr/>
        </p:nvSpPr>
        <p:spPr>
          <a:xfrm>
            <a:off x="1000100" y="2428868"/>
            <a:ext cx="7429552" cy="2677656"/>
          </a:xfrm>
          <a:prstGeom prst="rect">
            <a:avLst/>
          </a:prstGeom>
          <a:noFill/>
        </p:spPr>
        <p:txBody>
          <a:bodyPr wrap="square" rtlCol="0">
            <a:spAutoFit/>
          </a:bodyPr>
          <a:lstStyle/>
          <a:p>
            <a:pPr algn="ctr"/>
            <a:r>
              <a:rPr lang="vi-VN" sz="2800" b="1" dirty="0">
                <a:latin typeface="+mj-lt"/>
              </a:rPr>
              <a:t>Giải</a:t>
            </a:r>
            <a:endParaRPr lang="vi-VN" sz="2800" dirty="0">
              <a:latin typeface="+mj-lt"/>
            </a:endParaRPr>
          </a:p>
          <a:p>
            <a:pPr algn="ctr"/>
            <a:r>
              <a:rPr lang="vi-VN" sz="2800" dirty="0" smtClean="0">
                <a:latin typeface="+mj-lt"/>
              </a:rPr>
              <a:t>Số </a:t>
            </a:r>
            <a:r>
              <a:rPr lang="vi-VN" sz="2800" dirty="0">
                <a:latin typeface="+mj-lt"/>
              </a:rPr>
              <a:t>dân của xã năm ngoái là :</a:t>
            </a:r>
          </a:p>
          <a:p>
            <a:pPr algn="ctr"/>
            <a:r>
              <a:rPr lang="vi-VN" sz="2800" dirty="0">
                <a:latin typeface="+mj-lt"/>
              </a:rPr>
              <a:t> 5236 + 87 = 5323 (người)</a:t>
            </a:r>
          </a:p>
          <a:p>
            <a:pPr algn="ctr"/>
            <a:r>
              <a:rPr lang="vi-VN" sz="2800" dirty="0">
                <a:latin typeface="+mj-lt"/>
              </a:rPr>
              <a:t>Số dân của xã năm nay là :</a:t>
            </a:r>
          </a:p>
          <a:p>
            <a:pPr algn="ctr"/>
            <a:r>
              <a:rPr lang="vi-VN" sz="2800" dirty="0">
                <a:latin typeface="+mj-lt"/>
              </a:rPr>
              <a:t>5323 + 75 = 5398 (</a:t>
            </a:r>
            <a:r>
              <a:rPr lang="vi-VN" sz="2800" dirty="0" smtClean="0">
                <a:latin typeface="+mj-lt"/>
              </a:rPr>
              <a:t>người</a:t>
            </a:r>
            <a:r>
              <a:rPr lang="vi-VN" sz="2800" dirty="0">
                <a:latin typeface="+mj-lt"/>
              </a:rPr>
              <a:t>)</a:t>
            </a:r>
          </a:p>
          <a:p>
            <a:pPr algn="ctr"/>
            <a:r>
              <a:rPr lang="vi-VN" sz="2800" dirty="0" smtClean="0">
                <a:latin typeface="+mj-lt"/>
              </a:rPr>
              <a:t>Đ/S: 5398 người</a:t>
            </a:r>
            <a:endParaRPr lang="vi-VN" sz="28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00034" y="500042"/>
            <a:ext cx="8215370" cy="1508105"/>
          </a:xfrm>
          <a:prstGeom prst="rect">
            <a:avLst/>
          </a:prstGeom>
          <a:noFill/>
        </p:spPr>
        <p:txBody>
          <a:bodyPr wrap="square" rtlCol="0">
            <a:spAutoFit/>
          </a:bodyPr>
          <a:lstStyle/>
          <a:p>
            <a:r>
              <a:rPr lang="vi-VN" sz="2800" b="1" dirty="0">
                <a:latin typeface="+mj-lt"/>
              </a:rPr>
              <a:t>Bài 2.</a:t>
            </a:r>
            <a:r>
              <a:rPr lang="vi-VN" sz="2800" dirty="0">
                <a:latin typeface="+mj-lt"/>
              </a:rPr>
              <a:t> Một cửa hàng có 1245 cái áo, cửa hàng đã bán   số áo. Hỏi cửa  hàng đó còn lại bao nhiêu cái áo ?</a:t>
            </a:r>
            <a:br>
              <a:rPr lang="vi-VN" sz="2800" dirty="0">
                <a:latin typeface="+mj-lt"/>
              </a:rPr>
            </a:br>
            <a:r>
              <a:rPr lang="vi-VN" dirty="0"/>
              <a:t/>
            </a:r>
            <a:br>
              <a:rPr lang="vi-VN" dirty="0"/>
            </a:br>
            <a:endParaRPr lang="vi-VN" dirty="0"/>
          </a:p>
        </p:txBody>
      </p:sp>
      <p:sp>
        <p:nvSpPr>
          <p:cNvPr id="5" name="TextBox 4"/>
          <p:cNvSpPr txBox="1"/>
          <p:nvPr/>
        </p:nvSpPr>
        <p:spPr>
          <a:xfrm>
            <a:off x="500034" y="2071678"/>
            <a:ext cx="7929618" cy="2677656"/>
          </a:xfrm>
          <a:prstGeom prst="rect">
            <a:avLst/>
          </a:prstGeom>
          <a:noFill/>
        </p:spPr>
        <p:txBody>
          <a:bodyPr wrap="square" rtlCol="0">
            <a:spAutoFit/>
          </a:bodyPr>
          <a:lstStyle/>
          <a:p>
            <a:pPr algn="ctr"/>
            <a:r>
              <a:rPr lang="vi-VN" sz="2800" b="1" dirty="0">
                <a:latin typeface="+mj-lt"/>
              </a:rPr>
              <a:t>Giải</a:t>
            </a:r>
            <a:endParaRPr lang="vi-VN" sz="2800" dirty="0">
              <a:latin typeface="+mj-lt"/>
            </a:endParaRPr>
          </a:p>
          <a:p>
            <a:pPr algn="ctr"/>
            <a:r>
              <a:rPr lang="vi-VN" sz="2800" dirty="0">
                <a:latin typeface="+mj-lt"/>
              </a:rPr>
              <a:t>Số áo đã bán là :</a:t>
            </a:r>
          </a:p>
          <a:p>
            <a:pPr algn="ctr"/>
            <a:r>
              <a:rPr lang="vi-VN" sz="2800" dirty="0">
                <a:latin typeface="+mj-lt"/>
              </a:rPr>
              <a:t>1245 : 3 = 415 (cái áo)</a:t>
            </a:r>
          </a:p>
          <a:p>
            <a:pPr algn="ctr"/>
            <a:r>
              <a:rPr lang="vi-VN" sz="2800" dirty="0">
                <a:latin typeface="+mj-lt"/>
              </a:rPr>
              <a:t>Số áo còn lại là :</a:t>
            </a:r>
          </a:p>
          <a:p>
            <a:pPr algn="ctr"/>
            <a:r>
              <a:rPr lang="vi-VN" sz="2800" dirty="0">
                <a:latin typeface="+mj-lt"/>
              </a:rPr>
              <a:t>1245 – 415 = 830 (cái áo)</a:t>
            </a:r>
          </a:p>
          <a:p>
            <a:pPr algn="ctr"/>
            <a:r>
              <a:rPr lang="vi-VN" sz="2800" dirty="0" smtClean="0">
                <a:latin typeface="+mj-lt"/>
              </a:rPr>
              <a:t>Đ/S: 830 cái áo</a:t>
            </a:r>
            <a:endParaRPr lang="vi-VN" sz="2800" dirty="0">
              <a:latin typeface="+mj-lt"/>
            </a:endParaRPr>
          </a:p>
        </p:txBody>
      </p:sp>
      <p:pic>
        <p:nvPicPr>
          <p:cNvPr id="1026" name="Picture 2" descr="C:\Users\Case\Desktop\gif.gif"/>
          <p:cNvPicPr>
            <a:picLocks noChangeAspect="1" noChangeArrowheads="1"/>
          </p:cNvPicPr>
          <p:nvPr/>
        </p:nvPicPr>
        <p:blipFill>
          <a:blip r:embed="rId2" cstate="print"/>
          <a:srcRect/>
          <a:stretch>
            <a:fillRect/>
          </a:stretch>
        </p:blipFill>
        <p:spPr bwMode="auto">
          <a:xfrm>
            <a:off x="1142976" y="982685"/>
            <a:ext cx="157163" cy="64611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71472" y="785794"/>
            <a:ext cx="8215370" cy="2246769"/>
          </a:xfrm>
          <a:prstGeom prst="rect">
            <a:avLst/>
          </a:prstGeom>
          <a:noFill/>
        </p:spPr>
        <p:txBody>
          <a:bodyPr wrap="square" rtlCol="0">
            <a:spAutoFit/>
          </a:bodyPr>
          <a:lstStyle/>
          <a:p>
            <a:r>
              <a:rPr lang="vi-VN" sz="2800" b="1" dirty="0">
                <a:latin typeface="+mj-lt"/>
              </a:rPr>
              <a:t>Bài 3.</a:t>
            </a:r>
            <a:r>
              <a:rPr lang="vi-VN" sz="2800" dirty="0">
                <a:latin typeface="+mj-lt"/>
              </a:rPr>
              <a:t> Theo kế hoạch, một tổ công nhân phải trồng 20500 cây, tổ đã trồng 1 </a:t>
            </a:r>
            <a:r>
              <a:rPr lang="vi-VN" sz="2800" dirty="0" smtClean="0">
                <a:latin typeface="+mj-lt"/>
              </a:rPr>
              <a:t>/ </a:t>
            </a:r>
            <a:r>
              <a:rPr lang="vi-VN" sz="2800" dirty="0">
                <a:latin typeface="+mj-lt"/>
              </a:rPr>
              <a:t>5 số cây. Hỏi theo kế hoạch, tổ đó còn phải trồng bao nhiêu cây nữa ?</a:t>
            </a:r>
            <a:br>
              <a:rPr lang="vi-VN" sz="2800" dirty="0">
                <a:latin typeface="+mj-lt"/>
              </a:rPr>
            </a:br>
            <a:r>
              <a:rPr lang="vi-VN" sz="2800" dirty="0">
                <a:latin typeface="+mj-lt"/>
              </a:rPr>
              <a:t/>
            </a:r>
            <a:br>
              <a:rPr lang="vi-VN" sz="2800" dirty="0">
                <a:latin typeface="+mj-lt"/>
              </a:rPr>
            </a:br>
            <a:endParaRPr lang="vi-VN" sz="2800" dirty="0">
              <a:latin typeface="+mj-lt"/>
            </a:endParaRPr>
          </a:p>
        </p:txBody>
      </p:sp>
      <p:sp>
        <p:nvSpPr>
          <p:cNvPr id="5" name="TextBox 4"/>
          <p:cNvSpPr txBox="1"/>
          <p:nvPr/>
        </p:nvSpPr>
        <p:spPr>
          <a:xfrm>
            <a:off x="714348" y="2500306"/>
            <a:ext cx="7786742" cy="2677656"/>
          </a:xfrm>
          <a:prstGeom prst="rect">
            <a:avLst/>
          </a:prstGeom>
          <a:noFill/>
        </p:spPr>
        <p:txBody>
          <a:bodyPr wrap="square" rtlCol="0">
            <a:spAutoFit/>
          </a:bodyPr>
          <a:lstStyle/>
          <a:p>
            <a:pPr algn="ctr"/>
            <a:r>
              <a:rPr lang="vi-VN" sz="2800" b="1" dirty="0">
                <a:latin typeface="+mj-lt"/>
              </a:rPr>
              <a:t>Giải</a:t>
            </a:r>
            <a:endParaRPr lang="vi-VN" sz="2800" dirty="0">
              <a:latin typeface="+mj-lt"/>
            </a:endParaRPr>
          </a:p>
          <a:p>
            <a:pPr algn="ctr"/>
            <a:r>
              <a:rPr lang="vi-VN" sz="2800" dirty="0">
                <a:latin typeface="+mj-lt"/>
              </a:rPr>
              <a:t>Số cây đã trồng là :</a:t>
            </a:r>
          </a:p>
          <a:p>
            <a:pPr algn="ctr"/>
            <a:r>
              <a:rPr lang="vi-VN" sz="2800" dirty="0">
                <a:latin typeface="+mj-lt"/>
              </a:rPr>
              <a:t>20500 : 5 = 4100 (cây)</a:t>
            </a:r>
          </a:p>
          <a:p>
            <a:pPr algn="ctr"/>
            <a:r>
              <a:rPr lang="vi-VN" sz="2800" dirty="0">
                <a:latin typeface="+mj-lt"/>
              </a:rPr>
              <a:t>Số cây còn phải trồng theo kế hoạch là :</a:t>
            </a:r>
          </a:p>
          <a:p>
            <a:pPr algn="ctr"/>
            <a:r>
              <a:rPr lang="vi-VN" sz="2800" dirty="0">
                <a:latin typeface="+mj-lt"/>
              </a:rPr>
              <a:t>20500 – 4100 = 16400 (cây)</a:t>
            </a:r>
          </a:p>
          <a:p>
            <a:pPr algn="ctr"/>
            <a:r>
              <a:rPr lang="vi-VN" sz="2800" dirty="0" smtClean="0">
                <a:latin typeface="+mj-lt"/>
              </a:rPr>
              <a:t>Đ/S: 16400 cây</a:t>
            </a:r>
            <a:endParaRPr lang="vi-VN" sz="2800" dirty="0">
              <a:latin typeface="+mj-lt"/>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071538" y="714356"/>
            <a:ext cx="7143800" cy="4247317"/>
          </a:xfrm>
          <a:prstGeom prst="rect">
            <a:avLst/>
          </a:prstGeom>
          <a:noFill/>
        </p:spPr>
        <p:txBody>
          <a:bodyPr wrap="square" rtlCol="0">
            <a:spAutoFit/>
          </a:bodyPr>
          <a:lstStyle/>
          <a:p>
            <a:r>
              <a:rPr lang="vi-VN" sz="2800" b="1" dirty="0">
                <a:latin typeface="+mj-lt"/>
              </a:rPr>
              <a:t>Bài 4</a:t>
            </a:r>
            <a:r>
              <a:rPr lang="vi-VN" sz="2800" dirty="0">
                <a:latin typeface="+mj-lt"/>
              </a:rPr>
              <a:t>. Điền Đ hoặc S</a:t>
            </a:r>
          </a:p>
          <a:p>
            <a:r>
              <a:rPr lang="vi-VN" sz="2800" dirty="0">
                <a:latin typeface="+mj-lt"/>
              </a:rPr>
              <a:t>a) .96 : 4 x 2 = 24 x </a:t>
            </a:r>
            <a:r>
              <a:rPr lang="vi-VN" sz="2800">
                <a:latin typeface="+mj-lt"/>
              </a:rPr>
              <a:t>2 </a:t>
            </a:r>
            <a:endParaRPr lang="vi-VN" sz="2800" smtClean="0">
              <a:latin typeface="+mj-lt"/>
            </a:endParaRPr>
          </a:p>
          <a:p>
            <a:r>
              <a:rPr lang="vi-VN" sz="2800">
                <a:latin typeface="+mj-lt"/>
              </a:rPr>
              <a:t> </a:t>
            </a:r>
            <a:r>
              <a:rPr lang="vi-VN" sz="2800" smtClean="0">
                <a:latin typeface="+mj-lt"/>
              </a:rPr>
              <a:t>                    = </a:t>
            </a:r>
            <a:r>
              <a:rPr lang="vi-VN" sz="2800" dirty="0">
                <a:latin typeface="+mj-lt"/>
              </a:rPr>
              <a:t>48</a:t>
            </a:r>
          </a:p>
          <a:p>
            <a:endParaRPr lang="vi-VN" sz="2800" smtClean="0">
              <a:latin typeface="+mj-lt"/>
            </a:endParaRPr>
          </a:p>
          <a:p>
            <a:r>
              <a:rPr lang="vi-VN" sz="2800" smtClean="0">
                <a:latin typeface="+mj-lt"/>
              </a:rPr>
              <a:t>b</a:t>
            </a:r>
            <a:r>
              <a:rPr lang="vi-VN" sz="2800" dirty="0">
                <a:latin typeface="+mj-lt"/>
              </a:rPr>
              <a:t>) 96 : 4 x 2 = 96 : </a:t>
            </a:r>
            <a:r>
              <a:rPr lang="vi-VN" sz="2800">
                <a:latin typeface="+mj-lt"/>
              </a:rPr>
              <a:t>8 </a:t>
            </a:r>
            <a:endParaRPr lang="vi-VN" sz="2800" smtClean="0">
              <a:latin typeface="+mj-lt"/>
            </a:endParaRPr>
          </a:p>
          <a:p>
            <a:r>
              <a:rPr lang="vi-VN" sz="2800" smtClean="0">
                <a:latin typeface="+mj-lt"/>
              </a:rPr>
              <a:t>                    = </a:t>
            </a:r>
            <a:r>
              <a:rPr lang="vi-VN" sz="2800" dirty="0">
                <a:latin typeface="+mj-lt"/>
              </a:rPr>
              <a:t>12</a:t>
            </a:r>
          </a:p>
          <a:p>
            <a:endParaRPr lang="vi-VN" sz="2800" smtClean="0">
              <a:latin typeface="+mj-lt"/>
            </a:endParaRPr>
          </a:p>
          <a:p>
            <a:r>
              <a:rPr lang="vi-VN" sz="2800" smtClean="0">
                <a:latin typeface="+mj-lt"/>
              </a:rPr>
              <a:t>c</a:t>
            </a:r>
            <a:r>
              <a:rPr lang="vi-VN" sz="2800" dirty="0">
                <a:latin typeface="+mj-lt"/>
              </a:rPr>
              <a:t>) 96 : (4 x 2 ) = 96 : </a:t>
            </a:r>
            <a:r>
              <a:rPr lang="vi-VN" sz="2800">
                <a:latin typeface="+mj-lt"/>
              </a:rPr>
              <a:t>8 </a:t>
            </a:r>
            <a:endParaRPr lang="vi-VN" sz="2800" smtClean="0">
              <a:latin typeface="+mj-lt"/>
            </a:endParaRPr>
          </a:p>
          <a:p>
            <a:r>
              <a:rPr lang="vi-VN" sz="2800">
                <a:latin typeface="+mj-lt"/>
              </a:rPr>
              <a:t> </a:t>
            </a:r>
            <a:r>
              <a:rPr lang="vi-VN" sz="2800" smtClean="0">
                <a:latin typeface="+mj-lt"/>
              </a:rPr>
              <a:t>                       = </a:t>
            </a:r>
            <a:r>
              <a:rPr lang="vi-VN" sz="2800" dirty="0">
                <a:latin typeface="+mj-lt"/>
              </a:rPr>
              <a:t>12</a:t>
            </a:r>
          </a:p>
          <a:p>
            <a:endParaRPr lang="vi-VN" dirty="0"/>
          </a:p>
        </p:txBody>
      </p:sp>
      <p:sp>
        <p:nvSpPr>
          <p:cNvPr id="3" name="Rectangle 2"/>
          <p:cNvSpPr/>
          <p:nvPr/>
        </p:nvSpPr>
        <p:spPr>
          <a:xfrm>
            <a:off x="4572000" y="1556792"/>
            <a:ext cx="432048" cy="43204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Đ</a:t>
            </a:r>
            <a:endParaRPr lang="en-US">
              <a:solidFill>
                <a:schemeClr val="tx1"/>
              </a:solidFill>
            </a:endParaRPr>
          </a:p>
        </p:txBody>
      </p:sp>
      <p:sp>
        <p:nvSpPr>
          <p:cNvPr id="6" name="Rectangle 5"/>
          <p:cNvSpPr/>
          <p:nvPr/>
        </p:nvSpPr>
        <p:spPr>
          <a:xfrm>
            <a:off x="4572000" y="2780928"/>
            <a:ext cx="432048" cy="43204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vi-VN">
                <a:solidFill>
                  <a:schemeClr val="tx1"/>
                </a:solidFill>
                <a:latin typeface="+mj-lt"/>
              </a:rPr>
              <a:t>S</a:t>
            </a:r>
            <a:endParaRPr lang="en-US">
              <a:solidFill>
                <a:schemeClr val="tx1"/>
              </a:solidFill>
              <a:latin typeface="+mj-lt"/>
            </a:endParaRPr>
          </a:p>
        </p:txBody>
      </p:sp>
      <p:sp>
        <p:nvSpPr>
          <p:cNvPr id="7" name="Rectangle 6"/>
          <p:cNvSpPr/>
          <p:nvPr/>
        </p:nvSpPr>
        <p:spPr>
          <a:xfrm>
            <a:off x="4644008" y="4149080"/>
            <a:ext cx="432048" cy="432048"/>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mtClean="0">
                <a:solidFill>
                  <a:schemeClr val="tx1"/>
                </a:solidFill>
              </a:rPr>
              <a:t>Đ</a:t>
            </a:r>
            <a:endParaRPr lang="en-US">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7"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5" descr="Nền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291" name="WordArt 7"/>
          <p:cNvSpPr>
            <a:spLocks noChangeArrowheads="1" noChangeShapeType="1" noTextEdit="1"/>
          </p:cNvSpPr>
          <p:nvPr/>
        </p:nvSpPr>
        <p:spPr bwMode="auto">
          <a:xfrm>
            <a:off x="2057400" y="2667000"/>
            <a:ext cx="4572000" cy="1047750"/>
          </a:xfrm>
          <a:prstGeom prst="rect">
            <a:avLst/>
          </a:prstGeom>
        </p:spPr>
        <p:txBody>
          <a:bodyPr wrap="none" fromWordArt="1">
            <a:prstTxWarp prst="textPlain">
              <a:avLst>
                <a:gd name="adj" fmla="val 50000"/>
              </a:avLst>
            </a:prstTxWarp>
          </a:bodyPr>
          <a:lstStyle/>
          <a:p>
            <a:pPr algn="ctr"/>
            <a:r>
              <a:rPr lang="vi-VN"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rPr>
              <a:t>Cảm ơn các thầy cô !</a:t>
            </a:r>
            <a:endParaRPr lang="en-US" sz="3600" b="1" kern="10">
              <a:ln w="12700">
                <a:solidFill>
                  <a:srgbClr val="EAEAEA"/>
                </a:solidFill>
                <a:round/>
                <a:headEnd/>
                <a:tailEnd/>
              </a:ln>
              <a:gradFill rotWithShape="1">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79999"/>
                  </a:srgbClr>
                </a:outerShdw>
              </a:effectLst>
              <a:latin typeface="Times New Roman"/>
              <a:cs typeface="Times New Roman"/>
            </a:endParaRPr>
          </a:p>
        </p:txBody>
      </p:sp>
    </p:spTree>
    <p:extLst>
      <p:ext uri="{BB962C8B-B14F-4D97-AF65-F5344CB8AC3E}">
        <p14:creationId xmlns:p14="http://schemas.microsoft.com/office/powerpoint/2010/main" val="310901485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TotalTime>
  <Words>111</Words>
  <Application>Microsoft Office PowerPoint</Application>
  <PresentationFormat>On-screen Show (4:3)</PresentationFormat>
  <Paragraphs>38</Paragraphs>
  <Slides>7</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vt:i4>
      </vt:variant>
    </vt:vector>
  </HeadingPairs>
  <TitlesOfParts>
    <vt:vector size="9" baseType="lpstr">
      <vt:lpstr>Office Theme</vt:lpstr>
      <vt:lpstr>Clip</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Case</dc:creator>
  <cp:lastModifiedBy>SKY</cp:lastModifiedBy>
  <cp:revision>5</cp:revision>
  <dcterms:created xsi:type="dcterms:W3CDTF">2016-08-17T13:38:52Z</dcterms:created>
  <dcterms:modified xsi:type="dcterms:W3CDTF">2021-03-02T09:01:43Z</dcterms:modified>
</cp:coreProperties>
</file>