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av" ContentType="audio/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9" r:id="rId3"/>
    <p:sldId id="260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97F8EF-2F4E-4B85-BB31-10F339EA8167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5F3D9-BD83-4866-B9F0-6F1ACAAB6E4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63253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D45996-F8B8-4CDE-93C7-FD87E47DCBCC}" type="slidenum">
              <a:rPr lang="en-US" altLang="vi-VN"/>
              <a:pPr/>
              <a:t>7</a:t>
            </a:fld>
            <a:endParaRPr lang="en-US" altLang="vi-VN"/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vi-VN" altLang="vi-VN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B338A7-A424-42FD-966A-C8132D74A9C6}" type="datetimeFigureOut">
              <a:rPr lang="en-US" smtClean="0"/>
              <a:pPr/>
              <a:t>3/2/2021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DF530A-CBC3-4827-90B5-BFEAF4E929A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jpe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38100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WordArt 8"/>
          <p:cNvSpPr>
            <a:spLocks noChangeArrowheads="1" noChangeShapeType="1" noTextEdit="1"/>
          </p:cNvSpPr>
          <p:nvPr/>
        </p:nvSpPr>
        <p:spPr bwMode="auto">
          <a:xfrm>
            <a:off x="914400" y="381000"/>
            <a:ext cx="741045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 dirty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TOÁN - LỚP </a:t>
            </a:r>
            <a:r>
              <a:rPr lang="en-US" sz="3600" kern="10" dirty="0" smtClean="0">
                <a:ln w="9525">
                  <a:solidFill>
                    <a:srgbClr val="0000FF"/>
                  </a:solidFill>
                  <a:round/>
                  <a:headEnd/>
                  <a:tailEnd/>
                </a:ln>
                <a:solidFill>
                  <a:schemeClr val="tx2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3</a:t>
            </a:r>
            <a:endParaRPr lang="en-US" sz="3600" kern="10" dirty="0">
              <a:ln w="9525">
                <a:solidFill>
                  <a:srgbClr val="0000FF"/>
                </a:solidFill>
                <a:round/>
                <a:headEnd/>
                <a:tailEnd/>
              </a:ln>
              <a:solidFill>
                <a:schemeClr val="tx2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6" name="WordArt 9"/>
          <p:cNvSpPr>
            <a:spLocks noChangeArrowheads="1" noChangeShapeType="1" noTextEdit="1"/>
          </p:cNvSpPr>
          <p:nvPr/>
        </p:nvSpPr>
        <p:spPr bwMode="auto">
          <a:xfrm>
            <a:off x="1143000" y="1828800"/>
            <a:ext cx="6915150" cy="2667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26"/>
              </a:avLst>
            </a:prstTxWarp>
          </a:bodyPr>
          <a:lstStyle/>
          <a:p>
            <a:pPr algn="ctr"/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Phép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trừ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số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</a:p>
          <a:p>
            <a:pPr algn="ctr"/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Trong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</a:t>
            </a:r>
            <a:r>
              <a:rPr lang="en-US" sz="3600" kern="10" dirty="0" err="1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phạm</a:t>
            </a:r>
            <a:r>
              <a:rPr lang="en-US" sz="3600" kern="10" dirty="0">
                <a:ln w="9525">
                  <a:solidFill>
                    <a:srgbClr val="FF00FF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 vi 10 000.</a:t>
            </a:r>
          </a:p>
          <a:p>
            <a:pPr algn="ctr"/>
            <a:endParaRPr lang="en-US" sz="3600" kern="10" dirty="0">
              <a:ln w="9525">
                <a:solidFill>
                  <a:srgbClr val="FF00FF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9"/>
          <p:cNvSpPr txBox="1">
            <a:spLocks noChangeArrowheads="1"/>
          </p:cNvSpPr>
          <p:nvPr/>
        </p:nvSpPr>
        <p:spPr bwMode="auto">
          <a:xfrm>
            <a:off x="457200" y="2286000"/>
            <a:ext cx="3505200" cy="646331"/>
          </a:xfrm>
          <a:prstGeom prst="rect">
            <a:avLst/>
          </a:prstGeom>
          <a:gradFill rotWithShape="1">
            <a:gsLst>
              <a:gs pos="0">
                <a:srgbClr val="00FF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600" dirty="0">
                <a:latin typeface="Arial" pitchFamily="34" charset="0"/>
              </a:rPr>
              <a:t>  </a:t>
            </a:r>
            <a:r>
              <a:rPr lang="en-US" altLang="vi-VN" sz="2800" b="1" dirty="0" smtClean="0">
                <a:latin typeface="Arial" pitchFamily="34" charset="0"/>
              </a:rPr>
              <a:t>8 652 – 3 917 </a:t>
            </a:r>
            <a:r>
              <a:rPr lang="en-US" altLang="vi-VN" sz="2800" b="1" dirty="0">
                <a:latin typeface="Arial" pitchFamily="34" charset="0"/>
              </a:rPr>
              <a:t>= ?</a:t>
            </a:r>
          </a:p>
        </p:txBody>
      </p:sp>
      <p:sp>
        <p:nvSpPr>
          <p:cNvPr id="6152" name="Text Box 10"/>
          <p:cNvSpPr txBox="1">
            <a:spLocks noChangeArrowheads="1"/>
          </p:cNvSpPr>
          <p:nvPr/>
        </p:nvSpPr>
        <p:spPr bwMode="auto">
          <a:xfrm>
            <a:off x="1104900" y="2990850"/>
            <a:ext cx="16383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000" b="1" dirty="0" smtClean="0">
                <a:solidFill>
                  <a:srgbClr val="CC0000"/>
                </a:solidFill>
                <a:latin typeface="Arial" pitchFamily="34" charset="0"/>
              </a:rPr>
              <a:t>8 652</a:t>
            </a:r>
            <a:endParaRPr lang="en-US" altLang="vi-VN" sz="4000" b="1" dirty="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6156" name="Text Box 14"/>
          <p:cNvSpPr txBox="1">
            <a:spLocks noChangeArrowheads="1"/>
          </p:cNvSpPr>
          <p:nvPr/>
        </p:nvSpPr>
        <p:spPr bwMode="auto">
          <a:xfrm>
            <a:off x="838200" y="3352800"/>
            <a:ext cx="609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600" dirty="0">
                <a:solidFill>
                  <a:srgbClr val="CC0000"/>
                </a:solidFill>
                <a:latin typeface="Arial" pitchFamily="34" charset="0"/>
              </a:rPr>
              <a:t>-</a:t>
            </a:r>
          </a:p>
        </p:txBody>
      </p:sp>
      <p:sp>
        <p:nvSpPr>
          <p:cNvPr id="6157" name="Line 16"/>
          <p:cNvSpPr>
            <a:spLocks noChangeShapeType="1"/>
          </p:cNvSpPr>
          <p:nvPr/>
        </p:nvSpPr>
        <p:spPr bwMode="auto">
          <a:xfrm>
            <a:off x="1143000" y="4343400"/>
            <a:ext cx="1371600" cy="0"/>
          </a:xfrm>
          <a:prstGeom prst="line">
            <a:avLst/>
          </a:prstGeom>
          <a:noFill/>
          <a:ln w="9525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en-US" sz="3600" dirty="0"/>
          </a:p>
        </p:txBody>
      </p:sp>
      <p:sp>
        <p:nvSpPr>
          <p:cNvPr id="6158" name="Text Box 53"/>
          <p:cNvSpPr txBox="1">
            <a:spLocks noChangeArrowheads="1"/>
          </p:cNvSpPr>
          <p:nvPr/>
        </p:nvSpPr>
        <p:spPr bwMode="auto">
          <a:xfrm>
            <a:off x="1123950" y="3676650"/>
            <a:ext cx="146685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4000" b="1" dirty="0" smtClean="0">
                <a:solidFill>
                  <a:srgbClr val="CC0000"/>
                </a:solidFill>
                <a:latin typeface="Arial" pitchFamily="34" charset="0"/>
              </a:rPr>
              <a:t>3 917</a:t>
            </a:r>
            <a:endParaRPr lang="en-US" altLang="vi-VN" sz="4000" b="1" dirty="0">
              <a:solidFill>
                <a:srgbClr val="CC0000"/>
              </a:solidFill>
              <a:latin typeface="Arial" pitchFamily="34" charset="0"/>
            </a:endParaRPr>
          </a:p>
        </p:txBody>
      </p:sp>
      <p:sp>
        <p:nvSpPr>
          <p:cNvPr id="47" name="Horizontal Scroll 46"/>
          <p:cNvSpPr/>
          <p:nvPr/>
        </p:nvSpPr>
        <p:spPr>
          <a:xfrm>
            <a:off x="76200" y="4724400"/>
            <a:ext cx="4800600" cy="2057400"/>
          </a:xfrm>
          <a:prstGeom prst="horizontalScroll">
            <a:avLst/>
          </a:prstGeom>
          <a:solidFill>
            <a:srgbClr val="00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Ta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 err="1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nào</a:t>
            </a:r>
            <a:r>
              <a:rPr lang="en-US" b="1" dirty="0">
                <a:solidFill>
                  <a:srgbClr val="6600CC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 algn="ctr" eaLnBrk="1" hangingPunct="1">
              <a:defRPr/>
            </a:pPr>
            <a:endParaRPr lang="vi-VN" dirty="0">
              <a:solidFill>
                <a:schemeClr val="tx1"/>
              </a:solidFill>
            </a:endParaRPr>
          </a:p>
        </p:txBody>
      </p:sp>
      <p:sp>
        <p:nvSpPr>
          <p:cNvPr id="24" name="Left Arrow 23"/>
          <p:cNvSpPr/>
          <p:nvPr/>
        </p:nvSpPr>
        <p:spPr>
          <a:xfrm>
            <a:off x="4038600" y="2438400"/>
            <a:ext cx="4572000" cy="2362200"/>
          </a:xfrm>
          <a:prstGeom prst="leftArrow">
            <a:avLst/>
          </a:prstGeom>
          <a:solidFill>
            <a:schemeClr val="accent2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Trừ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phải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sáng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latin typeface="Times New Roman" pitchFamily="18" charset="0"/>
                <a:cs typeface="Times New Roman" pitchFamily="18" charset="0"/>
              </a:rPr>
              <a:t>trái</a:t>
            </a:r>
            <a:endParaRPr lang="vi-VN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1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0" presetClass="entr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800" decel="100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42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43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4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45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46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52" grpId="0"/>
      <p:bldP spid="6156" grpId="0"/>
      <p:bldP spid="6157" grpId="0" animBg="1"/>
      <p:bldP spid="6158" grpId="0"/>
      <p:bldP spid="47" grpId="0" animBg="1"/>
      <p:bldP spid="24" grpId="0" animBg="1"/>
      <p:bldP spid="2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400" name="Line 8"/>
          <p:cNvSpPr>
            <a:spLocks noChangeShapeType="1"/>
          </p:cNvSpPr>
          <p:nvPr/>
        </p:nvSpPr>
        <p:spPr bwMode="auto">
          <a:xfrm>
            <a:off x="912813" y="3276600"/>
            <a:ext cx="839787" cy="0"/>
          </a:xfrm>
          <a:prstGeom prst="line">
            <a:avLst/>
          </a:prstGeom>
          <a:noFill/>
          <a:ln w="19050">
            <a:solidFill>
              <a:srgbClr val="000066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59401" name="Text Box 9"/>
          <p:cNvSpPr txBox="1">
            <a:spLocks noChangeArrowheads="1"/>
          </p:cNvSpPr>
          <p:nvPr/>
        </p:nvSpPr>
        <p:spPr bwMode="auto">
          <a:xfrm>
            <a:off x="390525" y="2376488"/>
            <a:ext cx="52387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000066"/>
                </a:solidFill>
              </a:rPr>
              <a:t>-</a:t>
            </a:r>
          </a:p>
        </p:txBody>
      </p:sp>
      <p:sp>
        <p:nvSpPr>
          <p:cNvPr id="59408" name="Text Box 16"/>
          <p:cNvSpPr txBox="1">
            <a:spLocks noChangeArrowheads="1"/>
          </p:cNvSpPr>
          <p:nvPr/>
        </p:nvSpPr>
        <p:spPr bwMode="auto">
          <a:xfrm>
            <a:off x="722313" y="2057400"/>
            <a:ext cx="12668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3600" b="1" dirty="0" smtClean="0">
                <a:solidFill>
                  <a:srgbClr val="C00000"/>
                </a:solidFill>
              </a:rPr>
              <a:t>8 652</a:t>
            </a:r>
            <a:endParaRPr lang="en-US" altLang="vi-VN" sz="3600" b="1" dirty="0">
              <a:solidFill>
                <a:srgbClr val="C00000"/>
              </a:solidFill>
            </a:endParaRPr>
          </a:p>
        </p:txBody>
      </p:sp>
      <p:sp>
        <p:nvSpPr>
          <p:cNvPr id="59412" name="Text Box 20"/>
          <p:cNvSpPr txBox="1">
            <a:spLocks noChangeArrowheads="1"/>
          </p:cNvSpPr>
          <p:nvPr/>
        </p:nvSpPr>
        <p:spPr bwMode="auto">
          <a:xfrm>
            <a:off x="728662" y="2706469"/>
            <a:ext cx="155733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3600" b="1" dirty="0" smtClean="0">
                <a:solidFill>
                  <a:srgbClr val="C00000"/>
                </a:solidFill>
              </a:rPr>
              <a:t>3 917</a:t>
            </a:r>
            <a:endParaRPr lang="en-US" altLang="vi-VN" sz="3600" b="1" dirty="0">
              <a:solidFill>
                <a:srgbClr val="C00000"/>
              </a:solidFill>
            </a:endParaRPr>
          </a:p>
        </p:txBody>
      </p:sp>
      <p:sp>
        <p:nvSpPr>
          <p:cNvPr id="59420" name="Text Box 28"/>
          <p:cNvSpPr txBox="1">
            <a:spLocks noChangeArrowheads="1"/>
          </p:cNvSpPr>
          <p:nvPr/>
        </p:nvSpPr>
        <p:spPr bwMode="auto">
          <a:xfrm>
            <a:off x="571500" y="3163669"/>
            <a:ext cx="7239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vi-VN" sz="3600" b="1" dirty="0">
                <a:solidFill>
                  <a:srgbClr val="0000FF"/>
                </a:solidFill>
              </a:rPr>
              <a:t>4</a:t>
            </a:r>
          </a:p>
        </p:txBody>
      </p:sp>
      <p:sp>
        <p:nvSpPr>
          <p:cNvPr id="59422" name="Text Box 30"/>
          <p:cNvSpPr txBox="1">
            <a:spLocks noChangeArrowheads="1"/>
          </p:cNvSpPr>
          <p:nvPr/>
        </p:nvSpPr>
        <p:spPr bwMode="auto">
          <a:xfrm>
            <a:off x="2598738" y="1931988"/>
            <a:ext cx="66294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altLang="vi-V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 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  <a:sym typeface="Wingdings" pitchFamily="2" charset="2"/>
              </a:rPr>
              <a:t>2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không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trừ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được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7,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lấy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12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trừ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7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bằng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5, </a:t>
            </a:r>
          </a:p>
          <a:p>
            <a:pPr eaLnBrk="1" hangingPunct="1"/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viết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5 </a:t>
            </a:r>
            <a:r>
              <a:rPr lang="en-US" altLang="vi-VN" sz="2400" b="1" dirty="0" err="1">
                <a:solidFill>
                  <a:schemeClr val="tx1">
                    <a:lumMod val="95000"/>
                    <a:lumOff val="5000"/>
                  </a:schemeClr>
                </a:solidFill>
              </a:rPr>
              <a:t>nhớ</a:t>
            </a:r>
            <a:r>
              <a:rPr lang="en-US" altLang="vi-VN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</a:t>
            </a:r>
            <a:r>
              <a:rPr lang="en-US" altLang="vi-V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</a:t>
            </a:r>
            <a:r>
              <a:rPr lang="vi-VN" altLang="vi-VN" sz="2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.</a:t>
            </a:r>
            <a:endParaRPr lang="en-US" altLang="vi-VN" sz="2400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59423" name="Text Box 31"/>
          <p:cNvSpPr txBox="1">
            <a:spLocks noChangeArrowheads="1"/>
          </p:cNvSpPr>
          <p:nvPr/>
        </p:nvSpPr>
        <p:spPr bwMode="auto">
          <a:xfrm>
            <a:off x="2598738" y="2636838"/>
            <a:ext cx="66294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  <a:sym typeface="Wingdings" pitchFamily="2" charset="2"/>
              </a:rPr>
              <a:t>  </a:t>
            </a:r>
            <a:r>
              <a:rPr lang="en-US" altLang="vi-VN" sz="2400" b="1" dirty="0"/>
              <a:t>1 </a:t>
            </a:r>
            <a:r>
              <a:rPr lang="en-US" altLang="vi-VN" sz="2400" b="1" dirty="0" err="1"/>
              <a:t>thêm</a:t>
            </a:r>
            <a:r>
              <a:rPr lang="en-US" altLang="vi-VN" sz="2400" b="1" dirty="0"/>
              <a:t> 1 </a:t>
            </a:r>
            <a:r>
              <a:rPr lang="en-US" altLang="vi-VN" sz="2400" b="1" dirty="0" err="1"/>
              <a:t>bằng</a:t>
            </a:r>
            <a:r>
              <a:rPr lang="en-US" altLang="vi-VN" sz="2400" b="1" dirty="0"/>
              <a:t> 2; 5 </a:t>
            </a:r>
            <a:r>
              <a:rPr lang="en-US" altLang="vi-VN" sz="2400" b="1" dirty="0" err="1"/>
              <a:t>trừ</a:t>
            </a:r>
            <a:r>
              <a:rPr lang="en-US" altLang="vi-VN" sz="2400" b="1" dirty="0"/>
              <a:t> 2 </a:t>
            </a:r>
            <a:r>
              <a:rPr lang="en-US" altLang="vi-VN" sz="2400" b="1" dirty="0" err="1"/>
              <a:t>bằng</a:t>
            </a:r>
            <a:r>
              <a:rPr lang="en-US" altLang="vi-VN" sz="2400" b="1" dirty="0"/>
              <a:t> 3, </a:t>
            </a:r>
            <a:r>
              <a:rPr lang="en-US" altLang="vi-VN" sz="2400" b="1" dirty="0" err="1"/>
              <a:t>viết</a:t>
            </a:r>
            <a:r>
              <a:rPr lang="en-US" altLang="vi-VN" sz="2400" b="1" dirty="0"/>
              <a:t> </a:t>
            </a:r>
            <a:r>
              <a:rPr lang="en-US" altLang="vi-VN" sz="2400" b="1" dirty="0" smtClean="0"/>
              <a:t>3</a:t>
            </a:r>
            <a:r>
              <a:rPr lang="vi-VN" altLang="vi-VN" sz="2400" b="1" dirty="0" smtClean="0"/>
              <a:t>.</a:t>
            </a:r>
            <a:endParaRPr lang="en-US" altLang="vi-VN" sz="2400" b="1" dirty="0"/>
          </a:p>
        </p:txBody>
      </p:sp>
      <p:sp>
        <p:nvSpPr>
          <p:cNvPr id="59424" name="Text Box 32"/>
          <p:cNvSpPr txBox="1">
            <a:spLocks noChangeArrowheads="1"/>
          </p:cNvSpPr>
          <p:nvPr/>
        </p:nvSpPr>
        <p:spPr bwMode="auto">
          <a:xfrm>
            <a:off x="2598738" y="3225800"/>
            <a:ext cx="5943600" cy="892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800" b="1" dirty="0">
                <a:solidFill>
                  <a:srgbClr val="0000FF"/>
                </a:solidFill>
              </a:rPr>
              <a:t> </a:t>
            </a:r>
            <a:r>
              <a:rPr lang="en-US" altLang="vi-VN" sz="2400" b="1" dirty="0"/>
              <a:t>6 </a:t>
            </a:r>
            <a:r>
              <a:rPr lang="en-US" altLang="vi-VN" sz="2400" b="1" dirty="0" err="1"/>
              <a:t>không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trừ</a:t>
            </a:r>
            <a:r>
              <a:rPr lang="en-US" altLang="vi-VN" sz="2400" b="1" dirty="0"/>
              <a:t> </a:t>
            </a:r>
            <a:r>
              <a:rPr lang="en-US" altLang="vi-VN" sz="2400" b="1" dirty="0" err="1"/>
              <a:t>được</a:t>
            </a:r>
            <a:r>
              <a:rPr lang="en-US" altLang="vi-VN" sz="2400" b="1" dirty="0"/>
              <a:t> 9, </a:t>
            </a:r>
            <a:r>
              <a:rPr lang="en-US" altLang="vi-VN" sz="2400" b="1" dirty="0" err="1"/>
              <a:t>lấy</a:t>
            </a:r>
            <a:r>
              <a:rPr lang="en-US" altLang="vi-VN" sz="2400" b="1" dirty="0"/>
              <a:t> 16 </a:t>
            </a:r>
            <a:r>
              <a:rPr lang="en-US" altLang="vi-VN" sz="2400" b="1" dirty="0" err="1"/>
              <a:t>trừ</a:t>
            </a:r>
            <a:r>
              <a:rPr lang="en-US" altLang="vi-VN" sz="2400" b="1" dirty="0"/>
              <a:t> 9 </a:t>
            </a:r>
            <a:r>
              <a:rPr lang="en-US" altLang="vi-VN" sz="2400" b="1" dirty="0" err="1"/>
              <a:t>bằng</a:t>
            </a:r>
            <a:r>
              <a:rPr lang="en-US" altLang="vi-VN" sz="2400" b="1" dirty="0"/>
              <a:t> 7, </a:t>
            </a:r>
            <a:r>
              <a:rPr lang="en-US" altLang="vi-VN" sz="2400" b="1" dirty="0" err="1"/>
              <a:t>viết</a:t>
            </a:r>
            <a:r>
              <a:rPr lang="en-US" altLang="vi-VN" sz="2400" b="1" dirty="0"/>
              <a:t> 7 </a:t>
            </a:r>
            <a:r>
              <a:rPr lang="en-US" altLang="vi-VN" sz="2400" b="1" dirty="0" err="1"/>
              <a:t>nhớ</a:t>
            </a:r>
            <a:r>
              <a:rPr lang="en-US" altLang="vi-VN" sz="2400" b="1" dirty="0"/>
              <a:t> </a:t>
            </a:r>
            <a:r>
              <a:rPr lang="en-US" altLang="vi-VN" sz="2400" b="1" dirty="0" smtClean="0"/>
              <a:t>1</a:t>
            </a:r>
            <a:r>
              <a:rPr lang="vi-VN" altLang="vi-VN" sz="2400" b="1" dirty="0" smtClean="0"/>
              <a:t>.</a:t>
            </a:r>
            <a:endParaRPr lang="en-US" altLang="vi-VN" sz="2400" b="1" dirty="0"/>
          </a:p>
        </p:txBody>
      </p:sp>
      <p:sp>
        <p:nvSpPr>
          <p:cNvPr id="59425" name="Text Box 33"/>
          <p:cNvSpPr txBox="1">
            <a:spLocks noChangeArrowheads="1"/>
          </p:cNvSpPr>
          <p:nvPr/>
        </p:nvSpPr>
        <p:spPr bwMode="auto">
          <a:xfrm>
            <a:off x="2751138" y="4219575"/>
            <a:ext cx="63246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400" b="1" dirty="0">
                <a:sym typeface="Wingdings" pitchFamily="2" charset="2"/>
              </a:rPr>
              <a:t>3 </a:t>
            </a:r>
            <a:r>
              <a:rPr lang="en-US" altLang="vi-VN" sz="2400" b="1" dirty="0" err="1">
                <a:sym typeface="Wingdings" pitchFamily="2" charset="2"/>
              </a:rPr>
              <a:t>thêm</a:t>
            </a:r>
            <a:r>
              <a:rPr lang="en-US" altLang="vi-VN" sz="2400" b="1" dirty="0">
                <a:sym typeface="Wingdings" pitchFamily="2" charset="2"/>
              </a:rPr>
              <a:t> 1 </a:t>
            </a:r>
            <a:r>
              <a:rPr lang="en-US" altLang="vi-VN" sz="2400" b="1" dirty="0" err="1">
                <a:sym typeface="Wingdings" pitchFamily="2" charset="2"/>
              </a:rPr>
              <a:t>bằng</a:t>
            </a:r>
            <a:r>
              <a:rPr lang="en-US" altLang="vi-VN" sz="2400" b="1" dirty="0">
                <a:sym typeface="Wingdings" pitchFamily="2" charset="2"/>
              </a:rPr>
              <a:t> 4; 8 </a:t>
            </a:r>
            <a:r>
              <a:rPr lang="en-US" altLang="vi-VN" sz="2400" b="1" dirty="0" err="1">
                <a:sym typeface="Wingdings" pitchFamily="2" charset="2"/>
              </a:rPr>
              <a:t>trừ</a:t>
            </a:r>
            <a:r>
              <a:rPr lang="en-US" altLang="vi-VN" sz="2400" b="1" dirty="0">
                <a:sym typeface="Wingdings" pitchFamily="2" charset="2"/>
              </a:rPr>
              <a:t> 4 </a:t>
            </a:r>
            <a:r>
              <a:rPr lang="en-US" altLang="vi-VN" sz="2400" b="1" dirty="0" err="1">
                <a:sym typeface="Wingdings" pitchFamily="2" charset="2"/>
              </a:rPr>
              <a:t>bằng</a:t>
            </a:r>
            <a:r>
              <a:rPr lang="en-US" altLang="vi-VN" sz="2400" b="1" dirty="0">
                <a:sym typeface="Wingdings" pitchFamily="2" charset="2"/>
              </a:rPr>
              <a:t> 4, </a:t>
            </a:r>
            <a:r>
              <a:rPr lang="en-US" altLang="vi-VN" sz="2400" b="1" dirty="0" err="1">
                <a:sym typeface="Wingdings" pitchFamily="2" charset="2"/>
              </a:rPr>
              <a:t>viết</a:t>
            </a:r>
            <a:r>
              <a:rPr lang="en-US" altLang="vi-VN" sz="2400" b="1" dirty="0">
                <a:sym typeface="Wingdings" pitchFamily="2" charset="2"/>
              </a:rPr>
              <a:t> </a:t>
            </a:r>
            <a:r>
              <a:rPr lang="en-US" altLang="vi-VN" sz="2400" b="1" dirty="0" smtClean="0">
                <a:sym typeface="Wingdings" pitchFamily="2" charset="2"/>
              </a:rPr>
              <a:t>4</a:t>
            </a:r>
            <a:r>
              <a:rPr lang="vi-VN" altLang="vi-VN" sz="2400" b="1" dirty="0" smtClean="0">
                <a:sym typeface="Wingdings" pitchFamily="2" charset="2"/>
              </a:rPr>
              <a:t>.</a:t>
            </a:r>
            <a:r>
              <a:rPr lang="en-US" altLang="vi-VN" sz="2400" b="1" dirty="0" smtClean="0"/>
              <a:t> </a:t>
            </a:r>
            <a:endParaRPr lang="en-US" altLang="vi-VN" sz="2400" b="1" dirty="0"/>
          </a:p>
        </p:txBody>
      </p:sp>
      <p:sp>
        <p:nvSpPr>
          <p:cNvPr id="59430" name="Text Box 38"/>
          <p:cNvSpPr txBox="1">
            <a:spLocks noChangeArrowheads="1"/>
          </p:cNvSpPr>
          <p:nvPr/>
        </p:nvSpPr>
        <p:spPr bwMode="auto">
          <a:xfrm>
            <a:off x="1243012" y="3160713"/>
            <a:ext cx="357188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vi-VN" sz="3600" b="1" dirty="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59431" name="Text Box 39"/>
          <p:cNvSpPr txBox="1">
            <a:spLocks noChangeArrowheads="1"/>
          </p:cNvSpPr>
          <p:nvPr/>
        </p:nvSpPr>
        <p:spPr bwMode="auto">
          <a:xfrm>
            <a:off x="1501775" y="3167063"/>
            <a:ext cx="55562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3600" b="1" dirty="0">
                <a:solidFill>
                  <a:srgbClr val="0000FF"/>
                </a:solidFill>
              </a:rPr>
              <a:t>5</a:t>
            </a:r>
          </a:p>
        </p:txBody>
      </p:sp>
      <p:sp>
        <p:nvSpPr>
          <p:cNvPr id="59432" name="Text Box 40"/>
          <p:cNvSpPr txBox="1">
            <a:spLocks noChangeArrowheads="1"/>
          </p:cNvSpPr>
          <p:nvPr/>
        </p:nvSpPr>
        <p:spPr bwMode="auto">
          <a:xfrm>
            <a:off x="1046163" y="3165475"/>
            <a:ext cx="32543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/>
            <a:r>
              <a:rPr lang="en-US" altLang="vi-VN" sz="3600" b="1" dirty="0">
                <a:solidFill>
                  <a:srgbClr val="0000FF"/>
                </a:solidFill>
              </a:rPr>
              <a:t>7</a:t>
            </a:r>
          </a:p>
        </p:txBody>
      </p:sp>
      <p:pic>
        <p:nvPicPr>
          <p:cNvPr id="7183" name="Picture 5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6200" y="6553200"/>
            <a:ext cx="18288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84" name="Picture 5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62800" y="6553200"/>
            <a:ext cx="1828800" cy="32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 Box 35"/>
          <p:cNvSpPr txBox="1">
            <a:spLocks noChangeArrowheads="1"/>
          </p:cNvSpPr>
          <p:nvPr/>
        </p:nvSpPr>
        <p:spPr bwMode="auto">
          <a:xfrm>
            <a:off x="820738" y="5056188"/>
            <a:ext cx="4741862" cy="646331"/>
          </a:xfrm>
          <a:prstGeom prst="rect">
            <a:avLst/>
          </a:prstGeom>
          <a:gradFill rotWithShape="1">
            <a:gsLst>
              <a:gs pos="0">
                <a:srgbClr val="FF0000"/>
              </a:gs>
              <a:gs pos="100000">
                <a:srgbClr val="FFFF00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3600" b="1" dirty="0" smtClean="0">
                <a:latin typeface="Arial" pitchFamily="34" charset="0"/>
              </a:rPr>
              <a:t>8</a:t>
            </a:r>
            <a:r>
              <a:rPr lang="vi-VN" altLang="vi-VN" sz="3600" b="1" dirty="0" smtClean="0">
                <a:latin typeface="Arial" pitchFamily="34" charset="0"/>
              </a:rPr>
              <a:t> </a:t>
            </a:r>
            <a:r>
              <a:rPr lang="en-US" altLang="vi-VN" sz="3600" b="1" dirty="0" smtClean="0">
                <a:latin typeface="Arial" pitchFamily="34" charset="0"/>
              </a:rPr>
              <a:t>652 </a:t>
            </a:r>
            <a:r>
              <a:rPr lang="en-US" altLang="vi-VN" sz="3600" b="1" dirty="0">
                <a:latin typeface="Arial" pitchFamily="34" charset="0"/>
              </a:rPr>
              <a:t>– </a:t>
            </a:r>
            <a:r>
              <a:rPr lang="en-US" altLang="vi-VN" sz="3600" b="1" dirty="0" smtClean="0">
                <a:latin typeface="Arial" pitchFamily="34" charset="0"/>
              </a:rPr>
              <a:t>3</a:t>
            </a:r>
            <a:r>
              <a:rPr lang="vi-VN" altLang="vi-VN" sz="3600" b="1" dirty="0" smtClean="0">
                <a:latin typeface="Arial" pitchFamily="34" charset="0"/>
              </a:rPr>
              <a:t> </a:t>
            </a:r>
            <a:r>
              <a:rPr lang="en-US" altLang="vi-VN" sz="3600" b="1" dirty="0" smtClean="0">
                <a:latin typeface="Arial" pitchFamily="34" charset="0"/>
              </a:rPr>
              <a:t>917 </a:t>
            </a:r>
            <a:r>
              <a:rPr lang="en-US" altLang="vi-VN" sz="3600" b="1" dirty="0">
                <a:latin typeface="Arial" pitchFamily="34" charset="0"/>
              </a:rPr>
              <a:t>= </a:t>
            </a:r>
            <a:r>
              <a:rPr lang="en-US" altLang="vi-VN" sz="3600" b="1" dirty="0" smtClean="0">
                <a:latin typeface="Arial" pitchFamily="34" charset="0"/>
              </a:rPr>
              <a:t>4</a:t>
            </a:r>
            <a:r>
              <a:rPr lang="vi-VN" altLang="vi-VN" sz="3600" b="1" dirty="0" smtClean="0">
                <a:latin typeface="Arial" pitchFamily="34" charset="0"/>
              </a:rPr>
              <a:t> </a:t>
            </a:r>
            <a:r>
              <a:rPr lang="en-US" altLang="vi-VN" sz="3600" b="1" dirty="0" smtClean="0">
                <a:latin typeface="Arial" pitchFamily="34" charset="0"/>
              </a:rPr>
              <a:t>735</a:t>
            </a:r>
            <a:endParaRPr lang="en-US" altLang="vi-VN" sz="3600" b="1" dirty="0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9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9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59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27" dur="500"/>
                                        <p:tgtEl>
                                          <p:spTgt spid="594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594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36" dur="500"/>
                                        <p:tgtEl>
                                          <p:spTgt spid="59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594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 nodeType="clickPar">
                      <p:stCondLst>
                        <p:cond delay="indefinite"/>
                      </p:stCondLst>
                      <p:childTnLst>
                        <p:par>
                          <p:cTn id="4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44" dur="500"/>
                                        <p:tgtEl>
                                          <p:spTgt spid="594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4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594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Top)">
                                      <p:cBhvr>
                                        <p:cTn id="53" dur="500"/>
                                        <p:tgtEl>
                                          <p:spTgt spid="594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4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594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 nodeType="clickPar">
                      <p:stCondLst>
                        <p:cond delay="indefinite"/>
                      </p:stCondLst>
                      <p:childTnLst>
                        <p:par>
                          <p:cTn id="5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9400" grpId="0" animBg="1"/>
      <p:bldP spid="59401" grpId="0"/>
      <p:bldP spid="59408" grpId="0"/>
      <p:bldP spid="59412" grpId="0"/>
      <p:bldP spid="59420" grpId="0"/>
      <p:bldP spid="59422" grpId="0"/>
      <p:bldP spid="59423" grpId="0"/>
      <p:bldP spid="59424" grpId="0"/>
      <p:bldP spid="59425" grpId="0"/>
      <p:bldP spid="59430" grpId="0"/>
      <p:bldP spid="59431" grpId="0"/>
      <p:bldP spid="59432" grpId="0"/>
      <p:bldP spid="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381000" y="1447800"/>
            <a:ext cx="259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200" b="1" u="sng" dirty="0" err="1">
                <a:solidFill>
                  <a:srgbClr val="0066FF"/>
                </a:solidFill>
                <a:latin typeface="Times New Roman" pitchFamily="18" charset="0"/>
              </a:rPr>
              <a:t>Thực</a:t>
            </a:r>
            <a:r>
              <a:rPr lang="en-US" sz="3200" b="1" u="sng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3200" b="1" u="sng" dirty="0" err="1">
                <a:solidFill>
                  <a:srgbClr val="0066FF"/>
                </a:solidFill>
                <a:latin typeface="Times New Roman" pitchFamily="18" charset="0"/>
              </a:rPr>
              <a:t>hành</a:t>
            </a:r>
            <a:r>
              <a:rPr lang="en-US" sz="3200" b="1" dirty="0">
                <a:solidFill>
                  <a:srgbClr val="0066FF"/>
                </a:solidFill>
                <a:latin typeface="Times New Roman" pitchFamily="18" charset="0"/>
              </a:rPr>
              <a:t> :</a:t>
            </a:r>
          </a:p>
        </p:txBody>
      </p:sp>
      <p:sp>
        <p:nvSpPr>
          <p:cNvPr id="6148" name="Oval 4"/>
          <p:cNvSpPr>
            <a:spLocks noChangeArrowheads="1"/>
          </p:cNvSpPr>
          <p:nvPr/>
        </p:nvSpPr>
        <p:spPr bwMode="auto">
          <a:xfrm>
            <a:off x="0" y="2057400"/>
            <a:ext cx="11430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  <a:latin typeface=".VnTime" pitchFamily="34" charset="0"/>
              </a:rPr>
              <a:t>Bµi </a:t>
            </a:r>
            <a:r>
              <a:rPr lang="en-US" sz="2800" b="1">
                <a:solidFill>
                  <a:srgbClr val="0033CC"/>
                </a:solidFill>
                <a:latin typeface="Times New Roman" pitchFamily="18" charset="0"/>
              </a:rPr>
              <a:t>1</a:t>
            </a:r>
          </a:p>
        </p:txBody>
      </p:sp>
      <p:sp>
        <p:nvSpPr>
          <p:cNvPr id="6149" name="Text Box 5"/>
          <p:cNvSpPr txBox="1">
            <a:spLocks noChangeArrowheads="1"/>
          </p:cNvSpPr>
          <p:nvPr/>
        </p:nvSpPr>
        <p:spPr bwMode="auto">
          <a:xfrm>
            <a:off x="1295400" y="2133600"/>
            <a:ext cx="1143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u="sng">
                <a:latin typeface="Times New Roman" pitchFamily="18" charset="0"/>
              </a:rPr>
              <a:t>Tính:</a:t>
            </a:r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762000" y="2819400"/>
            <a:ext cx="1358900" cy="946150"/>
            <a:chOff x="488" y="1920"/>
            <a:chExt cx="856" cy="596"/>
          </a:xfrm>
        </p:grpSpPr>
        <p:sp>
          <p:nvSpPr>
            <p:cNvPr id="6151" name="Text Box 7"/>
            <p:cNvSpPr txBox="1">
              <a:spLocks noChangeArrowheads="1"/>
            </p:cNvSpPr>
            <p:nvPr/>
          </p:nvSpPr>
          <p:spPr bwMode="auto">
            <a:xfrm>
              <a:off x="576" y="1920"/>
              <a:ext cx="76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  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6</a:t>
              </a:r>
              <a:r>
                <a:rPr lang="vi-V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385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2</a:t>
              </a:r>
              <a:r>
                <a:rPr lang="vi-VN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927</a:t>
              </a:r>
              <a:endParaRPr lang="en-US" sz="2800" b="1" u="sng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152" name="Text Box 8"/>
            <p:cNvSpPr txBox="1">
              <a:spLocks noChangeArrowheads="1"/>
            </p:cNvSpPr>
            <p:nvPr/>
          </p:nvSpPr>
          <p:spPr bwMode="auto">
            <a:xfrm>
              <a:off x="488" y="1932"/>
              <a:ext cx="384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6864350" y="2803525"/>
            <a:ext cx="1441450" cy="946150"/>
            <a:chOff x="4324" y="1920"/>
            <a:chExt cx="908" cy="596"/>
          </a:xfrm>
        </p:grpSpPr>
        <p:sp>
          <p:nvSpPr>
            <p:cNvPr id="6154" name="Text Box 10"/>
            <p:cNvSpPr txBox="1">
              <a:spLocks noChangeArrowheads="1"/>
            </p:cNvSpPr>
            <p:nvPr/>
          </p:nvSpPr>
          <p:spPr bwMode="auto">
            <a:xfrm>
              <a:off x="4368" y="1920"/>
              <a:ext cx="8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   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3</a:t>
              </a:r>
              <a:r>
                <a:rPr lang="vi-V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561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 </a:t>
              </a:r>
              <a:r>
                <a:rPr lang="en-US" sz="2800" b="1" u="sng" dirty="0">
                  <a:solidFill>
                    <a:srgbClr val="FF0000"/>
                  </a:solidFill>
                  <a:latin typeface="Times New Roman" pitchFamily="18" charset="0"/>
                </a:rPr>
                <a:t> 924</a:t>
              </a:r>
            </a:p>
          </p:txBody>
        </p:sp>
        <p:sp>
          <p:nvSpPr>
            <p:cNvPr id="6155" name="Text Box 11"/>
            <p:cNvSpPr txBox="1">
              <a:spLocks noChangeArrowheads="1"/>
            </p:cNvSpPr>
            <p:nvPr/>
          </p:nvSpPr>
          <p:spPr bwMode="auto">
            <a:xfrm>
              <a:off x="4324" y="1952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grpSp>
        <p:nvGrpSpPr>
          <p:cNvPr id="4" name="Group 12"/>
          <p:cNvGrpSpPr>
            <a:grpSpLocks/>
          </p:cNvGrpSpPr>
          <p:nvPr/>
        </p:nvGrpSpPr>
        <p:grpSpPr bwMode="auto">
          <a:xfrm>
            <a:off x="4800600" y="2825750"/>
            <a:ext cx="1406525" cy="1060450"/>
            <a:chOff x="3024" y="1920"/>
            <a:chExt cx="886" cy="596"/>
          </a:xfrm>
        </p:grpSpPr>
        <p:sp>
          <p:nvSpPr>
            <p:cNvPr id="6157" name="Text Box 13"/>
            <p:cNvSpPr txBox="1">
              <a:spLocks noChangeArrowheads="1"/>
            </p:cNvSpPr>
            <p:nvPr/>
          </p:nvSpPr>
          <p:spPr bwMode="auto">
            <a:xfrm>
              <a:off x="3046" y="1920"/>
              <a:ext cx="864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   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8</a:t>
              </a:r>
              <a:r>
                <a:rPr lang="vi-V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090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  <a:r>
                <a:rPr lang="vi-VN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131</a:t>
              </a:r>
              <a:endParaRPr lang="en-US" sz="2800" b="1" u="sng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158" name="Text Box 14"/>
            <p:cNvSpPr txBox="1">
              <a:spLocks noChangeArrowheads="1"/>
            </p:cNvSpPr>
            <p:nvPr/>
          </p:nvSpPr>
          <p:spPr bwMode="auto">
            <a:xfrm>
              <a:off x="3024" y="1920"/>
              <a:ext cx="336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grpSp>
        <p:nvGrpSpPr>
          <p:cNvPr id="5" name="Group 15"/>
          <p:cNvGrpSpPr>
            <a:grpSpLocks/>
          </p:cNvGrpSpPr>
          <p:nvPr/>
        </p:nvGrpSpPr>
        <p:grpSpPr bwMode="auto">
          <a:xfrm>
            <a:off x="2873375" y="2825750"/>
            <a:ext cx="1241425" cy="946150"/>
            <a:chOff x="1810" y="1920"/>
            <a:chExt cx="782" cy="596"/>
          </a:xfrm>
        </p:grpSpPr>
        <p:sp>
          <p:nvSpPr>
            <p:cNvPr id="6160" name="Text Box 16"/>
            <p:cNvSpPr txBox="1">
              <a:spLocks noChangeArrowheads="1"/>
            </p:cNvSpPr>
            <p:nvPr/>
          </p:nvSpPr>
          <p:spPr bwMode="auto">
            <a:xfrm>
              <a:off x="1824" y="1920"/>
              <a:ext cx="768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dirty="0"/>
                <a:t>  </a:t>
              </a:r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7</a:t>
              </a:r>
              <a:r>
                <a:rPr lang="vi-VN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563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4</a:t>
              </a:r>
              <a:r>
                <a:rPr lang="vi-VN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908</a:t>
              </a:r>
              <a:endParaRPr lang="en-US" sz="2800" b="1" u="sng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6161" name="Text Box 17"/>
            <p:cNvSpPr txBox="1">
              <a:spLocks noChangeArrowheads="1"/>
            </p:cNvSpPr>
            <p:nvPr/>
          </p:nvSpPr>
          <p:spPr bwMode="auto">
            <a:xfrm>
              <a:off x="1810" y="1954"/>
              <a:ext cx="288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sp>
        <p:nvSpPr>
          <p:cNvPr id="6162" name="Text Box 18"/>
          <p:cNvSpPr txBox="1">
            <a:spLocks noChangeArrowheads="1"/>
          </p:cNvSpPr>
          <p:nvPr/>
        </p:nvSpPr>
        <p:spPr bwMode="auto">
          <a:xfrm>
            <a:off x="1057274" y="3648075"/>
            <a:ext cx="107632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3</a:t>
            </a:r>
            <a:r>
              <a:rPr lang="vi-VN" sz="2800" b="1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458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</p:txBody>
      </p:sp>
      <p:sp>
        <p:nvSpPr>
          <p:cNvPr id="6163" name="Text Box 19"/>
          <p:cNvSpPr txBox="1">
            <a:spLocks noChangeArrowheads="1"/>
          </p:cNvSpPr>
          <p:nvPr/>
        </p:nvSpPr>
        <p:spPr bwMode="auto">
          <a:xfrm>
            <a:off x="3048000" y="3657600"/>
            <a:ext cx="10668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2</a:t>
            </a:r>
            <a:r>
              <a:rPr lang="vi-VN" sz="2800" b="1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655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</p:txBody>
      </p:sp>
      <p:sp>
        <p:nvSpPr>
          <p:cNvPr id="6164" name="Text Box 20"/>
          <p:cNvSpPr txBox="1">
            <a:spLocks noChangeArrowheads="1"/>
          </p:cNvSpPr>
          <p:nvPr/>
        </p:nvSpPr>
        <p:spPr bwMode="auto">
          <a:xfrm>
            <a:off x="5092700" y="3657600"/>
            <a:ext cx="10795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0</a:t>
            </a:r>
            <a:r>
              <a:rPr lang="vi-VN" sz="2800" b="1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959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</p:txBody>
      </p:sp>
      <p:sp>
        <p:nvSpPr>
          <p:cNvPr id="6165" name="Text Box 21"/>
          <p:cNvSpPr txBox="1">
            <a:spLocks noChangeArrowheads="1"/>
          </p:cNvSpPr>
          <p:nvPr/>
        </p:nvSpPr>
        <p:spPr bwMode="auto">
          <a:xfrm>
            <a:off x="7162800" y="3635375"/>
            <a:ext cx="990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2</a:t>
            </a:r>
            <a:r>
              <a:rPr lang="vi-VN" sz="2800" b="1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637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0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6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2000"/>
                                        <p:tgtEl>
                                          <p:spTgt spid="6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2000"/>
                                        <p:tgtEl>
                                          <p:spTgt spid="61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1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/>
      <p:bldP spid="6148" grpId="0" animBg="1"/>
      <p:bldP spid="6149" grpId="0"/>
      <p:bldP spid="6162" grpId="0"/>
      <p:bldP spid="6163" grpId="0"/>
      <p:bldP spid="6164" grpId="0"/>
      <p:bldP spid="616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Oval 5"/>
          <p:cNvSpPr>
            <a:spLocks noGrp="1" noChangeArrowheads="1"/>
          </p:cNvSpPr>
          <p:nvPr>
            <p:ph type="body" idx="1"/>
          </p:nvPr>
        </p:nvSpPr>
        <p:spPr>
          <a:xfrm>
            <a:off x="304800" y="1600200"/>
            <a:ext cx="1524000" cy="762000"/>
          </a:xfrm>
          <a:prstGeom prst="ellipse">
            <a:avLst/>
          </a:prstGeom>
          <a:solidFill>
            <a:srgbClr val="FFFF00"/>
          </a:solidFill>
          <a:ln>
            <a:solidFill>
              <a:srgbClr val="FF0000"/>
            </a:solidFill>
            <a:round/>
          </a:ln>
        </p:spPr>
        <p:txBody>
          <a:bodyPr>
            <a:normAutofit fontScale="92500"/>
          </a:bodyPr>
          <a:lstStyle/>
          <a:p>
            <a:pPr algn="ctr">
              <a:lnSpc>
                <a:spcPct val="8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en-US" b="1">
                <a:solidFill>
                  <a:srgbClr val="0033CC"/>
                </a:solidFill>
                <a:latin typeface=".VnTime" pitchFamily="34" charset="0"/>
              </a:rPr>
              <a:t>Bµi </a:t>
            </a:r>
            <a:r>
              <a:rPr lang="en-US" b="1">
                <a:solidFill>
                  <a:srgbClr val="0033CC"/>
                </a:solidFill>
              </a:rPr>
              <a:t>2</a:t>
            </a:r>
          </a:p>
        </p:txBody>
      </p:sp>
      <p:sp>
        <p:nvSpPr>
          <p:cNvPr id="31750" name="Text Box 6"/>
          <p:cNvSpPr txBox="1">
            <a:spLocks noChangeArrowheads="1"/>
          </p:cNvSpPr>
          <p:nvPr/>
        </p:nvSpPr>
        <p:spPr bwMode="auto">
          <a:xfrm>
            <a:off x="1600200" y="1752600"/>
            <a:ext cx="4267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    </a:t>
            </a:r>
            <a:r>
              <a:rPr lang="en-US" sz="2800" b="1" u="sng">
                <a:latin typeface="Times New Roman" pitchFamily="18" charset="0"/>
              </a:rPr>
              <a:t>Đặt tính rồi tính</a:t>
            </a:r>
            <a:r>
              <a:rPr lang="en-US" sz="2800" b="1">
                <a:latin typeface="Times New Roman" pitchFamily="18" charset="0"/>
              </a:rPr>
              <a:t>:</a:t>
            </a:r>
          </a:p>
        </p:txBody>
      </p:sp>
      <p:sp>
        <p:nvSpPr>
          <p:cNvPr id="31751" name="Text Box 7"/>
          <p:cNvSpPr txBox="1">
            <a:spLocks noChangeArrowheads="1"/>
          </p:cNvSpPr>
          <p:nvPr/>
        </p:nvSpPr>
        <p:spPr bwMode="auto">
          <a:xfrm>
            <a:off x="685800" y="4752975"/>
            <a:ext cx="7239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800" b="1" dirty="0">
                <a:latin typeface="Times New Roman" pitchFamily="18" charset="0"/>
              </a:rPr>
              <a:t>b) </a:t>
            </a:r>
            <a:r>
              <a:rPr lang="en-US" sz="2800" b="1" dirty="0" smtClean="0">
                <a:latin typeface="Times New Roman" pitchFamily="18" charset="0"/>
              </a:rPr>
              <a:t>9 996 </a:t>
            </a:r>
            <a:r>
              <a:rPr lang="en-US" sz="2800" b="1" dirty="0">
                <a:latin typeface="Times New Roman" pitchFamily="18" charset="0"/>
              </a:rPr>
              <a:t>– </a:t>
            </a:r>
            <a:r>
              <a:rPr lang="en-US" sz="2800" b="1" dirty="0" smtClean="0">
                <a:latin typeface="Times New Roman" pitchFamily="18" charset="0"/>
              </a:rPr>
              <a:t>6 669                              2 340 - 512</a:t>
            </a:r>
            <a:endParaRPr lang="en-US" sz="2800" b="1" dirty="0">
              <a:latin typeface="Times New Roman" pitchFamily="18" charset="0"/>
            </a:endParaRP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1295400" y="5257800"/>
            <a:ext cx="1447800" cy="1373188"/>
            <a:chOff x="836" y="3329"/>
            <a:chExt cx="912" cy="865"/>
          </a:xfrm>
        </p:grpSpPr>
        <p:sp>
          <p:nvSpPr>
            <p:cNvPr id="31753" name="Text Box 9"/>
            <p:cNvSpPr txBox="1">
              <a:spLocks noChangeArrowheads="1"/>
            </p:cNvSpPr>
            <p:nvPr/>
          </p:nvSpPr>
          <p:spPr bwMode="auto">
            <a:xfrm>
              <a:off x="1028" y="3329"/>
              <a:ext cx="72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9 996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6 669</a:t>
              </a:r>
              <a:endParaRPr lang="en-US" sz="2800" b="1" u="sng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3 327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1754" name="Text Box 10"/>
            <p:cNvSpPr txBox="1">
              <a:spLocks noChangeArrowheads="1"/>
            </p:cNvSpPr>
            <p:nvPr/>
          </p:nvSpPr>
          <p:spPr bwMode="auto">
            <a:xfrm>
              <a:off x="836" y="3360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5876925" y="5262563"/>
            <a:ext cx="1330325" cy="1373187"/>
            <a:chOff x="3702" y="3455"/>
            <a:chExt cx="838" cy="865"/>
          </a:xfrm>
        </p:grpSpPr>
        <p:sp>
          <p:nvSpPr>
            <p:cNvPr id="31756" name="Text Box 12"/>
            <p:cNvSpPr txBox="1">
              <a:spLocks noChangeArrowheads="1"/>
            </p:cNvSpPr>
            <p:nvPr/>
          </p:nvSpPr>
          <p:spPr bwMode="auto">
            <a:xfrm>
              <a:off x="3888" y="3455"/>
              <a:ext cx="652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2 340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u="sng" dirty="0">
                  <a:solidFill>
                    <a:srgbClr val="FF0000"/>
                  </a:solidFill>
                  <a:latin typeface="Times New Roman" pitchFamily="18" charset="0"/>
                </a:rPr>
                <a:t>  </a:t>
              </a:r>
              <a:r>
                <a:rPr lang="en-US" sz="2800" b="1" u="sng" dirty="0" smtClean="0">
                  <a:solidFill>
                    <a:srgbClr val="FF0000"/>
                  </a:solidFill>
                  <a:latin typeface="Times New Roman" pitchFamily="18" charset="0"/>
                </a:rPr>
                <a:t> 512</a:t>
              </a:r>
              <a:endParaRPr lang="en-US" sz="2800" b="1" u="sng" dirty="0">
                <a:solidFill>
                  <a:srgbClr val="FF0000"/>
                </a:solidFill>
                <a:latin typeface="Times New Roman" pitchFamily="18" charset="0"/>
              </a:endParaRPr>
            </a:p>
            <a:p>
              <a:r>
                <a:rPr lang="en-US" sz="2800" b="1" dirty="0" smtClean="0">
                  <a:solidFill>
                    <a:srgbClr val="FF0000"/>
                  </a:solidFill>
                  <a:latin typeface="Times New Roman" pitchFamily="18" charset="0"/>
                </a:rPr>
                <a:t>1 828</a:t>
              </a:r>
              <a:endParaRPr lang="en-US" sz="2800" b="1" dirty="0">
                <a:solidFill>
                  <a:srgbClr val="FF0000"/>
                </a:solidFill>
                <a:latin typeface="Times New Roman" pitchFamily="18" charset="0"/>
              </a:endParaRPr>
            </a:p>
          </p:txBody>
        </p:sp>
        <p:sp>
          <p:nvSpPr>
            <p:cNvPr id="31757" name="Text Box 13"/>
            <p:cNvSpPr txBox="1">
              <a:spLocks noChangeArrowheads="1"/>
            </p:cNvSpPr>
            <p:nvPr/>
          </p:nvSpPr>
          <p:spPr bwMode="auto">
            <a:xfrm>
              <a:off x="3702" y="3501"/>
              <a:ext cx="240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latin typeface="Times New Roman" pitchFamily="18" charset="0"/>
                </a:rPr>
                <a:t>_</a:t>
              </a:r>
            </a:p>
          </p:txBody>
        </p:sp>
      </p:grpSp>
      <p:sp>
        <p:nvSpPr>
          <p:cNvPr id="31758" name="Rectangle 14"/>
          <p:cNvSpPr>
            <a:spLocks noChangeArrowheads="1"/>
          </p:cNvSpPr>
          <p:nvPr/>
        </p:nvSpPr>
        <p:spPr bwMode="auto">
          <a:xfrm>
            <a:off x="685800" y="2514600"/>
            <a:ext cx="8001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latin typeface="Times New Roman" pitchFamily="18" charset="0"/>
              </a:rPr>
              <a:t>a) </a:t>
            </a:r>
            <a:r>
              <a:rPr lang="en-US" sz="2800" b="1" dirty="0" smtClean="0">
                <a:latin typeface="Times New Roman" pitchFamily="18" charset="0"/>
              </a:rPr>
              <a:t>5 482 </a:t>
            </a:r>
            <a:r>
              <a:rPr lang="en-US" sz="2800" b="1" dirty="0">
                <a:latin typeface="Times New Roman" pitchFamily="18" charset="0"/>
              </a:rPr>
              <a:t>– </a:t>
            </a:r>
            <a:r>
              <a:rPr lang="en-US" sz="2800" b="1" dirty="0" smtClean="0">
                <a:latin typeface="Times New Roman" pitchFamily="18" charset="0"/>
              </a:rPr>
              <a:t>1 956                             8 695 </a:t>
            </a:r>
            <a:r>
              <a:rPr lang="en-US" sz="2800" b="1" dirty="0">
                <a:latin typeface="Times New Roman" pitchFamily="18" charset="0"/>
              </a:rPr>
              <a:t>– </a:t>
            </a:r>
            <a:r>
              <a:rPr lang="en-US" sz="2800" b="1" dirty="0" smtClean="0">
                <a:latin typeface="Times New Roman" pitchFamily="18" charset="0"/>
              </a:rPr>
              <a:t>2 772</a:t>
            </a:r>
            <a:r>
              <a:rPr lang="en-US" sz="2800" dirty="0" smtClean="0">
                <a:latin typeface="Times New Roman" pitchFamily="18" charset="0"/>
              </a:rPr>
              <a:t> </a:t>
            </a:r>
            <a:endParaRPr lang="en-US" sz="2800" dirty="0">
              <a:latin typeface="Times New Roman" pitchFamily="18" charset="0"/>
            </a:endParaRPr>
          </a:p>
        </p:txBody>
      </p:sp>
      <p:sp>
        <p:nvSpPr>
          <p:cNvPr id="31759" name="Rectangle 15"/>
          <p:cNvSpPr>
            <a:spLocks noChangeArrowheads="1"/>
          </p:cNvSpPr>
          <p:nvPr/>
        </p:nvSpPr>
        <p:spPr bwMode="auto">
          <a:xfrm>
            <a:off x="1524000" y="3124200"/>
            <a:ext cx="106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</a:rPr>
              <a:t>5 482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</a:endParaRPr>
          </a:p>
          <a:p>
            <a:pPr algn="ctr"/>
            <a:r>
              <a:rPr lang="en-US" sz="2800" b="1" u="sng" dirty="0" smtClean="0">
                <a:solidFill>
                  <a:schemeClr val="accent2"/>
                </a:solidFill>
                <a:latin typeface="Times New Roman" pitchFamily="18" charset="0"/>
              </a:rPr>
              <a:t>1 956</a:t>
            </a:r>
            <a:endParaRPr lang="en-US" sz="2800" b="1" u="sng" dirty="0">
              <a:solidFill>
                <a:schemeClr val="accent2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</a:rPr>
              <a:t>3 526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1760" name="Rectangle 16"/>
          <p:cNvSpPr>
            <a:spLocks noChangeArrowheads="1"/>
          </p:cNvSpPr>
          <p:nvPr/>
        </p:nvSpPr>
        <p:spPr bwMode="auto">
          <a:xfrm>
            <a:off x="12954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000">
                <a:solidFill>
                  <a:schemeClr val="accent2"/>
                </a:solidFill>
              </a:rPr>
              <a:t>-</a:t>
            </a:r>
          </a:p>
        </p:txBody>
      </p:sp>
      <p:sp>
        <p:nvSpPr>
          <p:cNvPr id="31761" name="Rectangle 17"/>
          <p:cNvSpPr>
            <a:spLocks noChangeArrowheads="1"/>
          </p:cNvSpPr>
          <p:nvPr/>
        </p:nvSpPr>
        <p:spPr bwMode="auto">
          <a:xfrm>
            <a:off x="6172200" y="3124200"/>
            <a:ext cx="106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</a:rPr>
              <a:t>8 695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</a:endParaRPr>
          </a:p>
          <a:p>
            <a:pPr algn="ctr"/>
            <a:r>
              <a:rPr lang="en-US" sz="2800" b="1" u="sng" dirty="0" smtClean="0">
                <a:solidFill>
                  <a:schemeClr val="accent2"/>
                </a:solidFill>
                <a:latin typeface="Times New Roman" pitchFamily="18" charset="0"/>
              </a:rPr>
              <a:t>2 772</a:t>
            </a:r>
            <a:endParaRPr lang="en-US" sz="2800" b="1" u="sng" dirty="0">
              <a:solidFill>
                <a:schemeClr val="accent2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 smtClean="0">
                <a:solidFill>
                  <a:schemeClr val="accent2"/>
                </a:solidFill>
                <a:latin typeface="Times New Roman" pitchFamily="18" charset="0"/>
              </a:rPr>
              <a:t>5 923</a:t>
            </a:r>
            <a:endParaRPr lang="en-US" sz="2800" b="1" dirty="0">
              <a:solidFill>
                <a:schemeClr val="accent2"/>
              </a:solidFill>
              <a:latin typeface="Times New Roman" pitchFamily="18" charset="0"/>
            </a:endParaRPr>
          </a:p>
        </p:txBody>
      </p:sp>
      <p:sp>
        <p:nvSpPr>
          <p:cNvPr id="31762" name="Rectangle 18"/>
          <p:cNvSpPr>
            <a:spLocks noChangeArrowheads="1"/>
          </p:cNvSpPr>
          <p:nvPr/>
        </p:nvSpPr>
        <p:spPr bwMode="auto">
          <a:xfrm>
            <a:off x="5943600" y="3352800"/>
            <a:ext cx="304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000">
                <a:solidFill>
                  <a:schemeClr val="accent2"/>
                </a:solidFill>
              </a:rPr>
              <a:t>-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1749">
                                            <p:bg/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174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1000"/>
                                        <p:tgtEl>
                                          <p:spTgt spid="317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17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317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17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7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17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2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317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4200"/>
                            </p:stCondLst>
                            <p:childTnLst>
                              <p:par>
                                <p:cTn id="4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7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53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54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5" dur="80"/>
                                        <p:tgtEl>
                                          <p:spTgt spid="317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6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build="p" animBg="1"/>
      <p:bldP spid="31750" grpId="0"/>
      <p:bldP spid="31751" grpId="0"/>
      <p:bldP spid="31758" grpId="0"/>
      <p:bldP spid="31759" grpId="0"/>
      <p:bldP spid="31760" grpId="0"/>
      <p:bldP spid="31761" grpId="0"/>
      <p:bldP spid="3176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Rectangle 4" descr="Parchment"/>
          <p:cNvSpPr>
            <a:spLocks noChangeArrowheads="1"/>
          </p:cNvSpPr>
          <p:nvPr/>
        </p:nvSpPr>
        <p:spPr bwMode="auto">
          <a:xfrm>
            <a:off x="552450" y="1981200"/>
            <a:ext cx="8134350" cy="1143000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9525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latin typeface="Times New Roman" pitchFamily="18" charset="0"/>
              </a:rPr>
              <a:t>     </a:t>
            </a:r>
            <a:r>
              <a:rPr lang="en-US" sz="2800" b="1" dirty="0" err="1">
                <a:latin typeface="Times New Roman" pitchFamily="18" charset="0"/>
              </a:rPr>
              <a:t>Một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cửa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hàng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có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4</a:t>
            </a:r>
            <a:r>
              <a:rPr lang="vi-VN" sz="2800" b="1" dirty="0" smtClean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283 </a:t>
            </a:r>
            <a:r>
              <a:rPr lang="en-US" sz="2800" b="1" dirty="0">
                <a:latin typeface="Times New Roman" pitchFamily="18" charset="0"/>
              </a:rPr>
              <a:t>m </a:t>
            </a:r>
            <a:r>
              <a:rPr lang="en-US" sz="2800" b="1" dirty="0" err="1">
                <a:latin typeface="Times New Roman" pitchFamily="18" charset="0"/>
              </a:rPr>
              <a:t>vải</a:t>
            </a:r>
            <a:r>
              <a:rPr lang="en-US" sz="2800" b="1" dirty="0">
                <a:latin typeface="Times New Roman" pitchFamily="18" charset="0"/>
              </a:rPr>
              <a:t>, </a:t>
            </a:r>
            <a:r>
              <a:rPr lang="en-US" sz="2800" b="1" dirty="0" err="1">
                <a:latin typeface="Times New Roman" pitchFamily="18" charset="0"/>
              </a:rPr>
              <a:t>đã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bán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 smtClean="0">
                <a:latin typeface="Times New Roman" pitchFamily="18" charset="0"/>
              </a:rPr>
              <a:t>được</a:t>
            </a:r>
            <a:r>
              <a:rPr lang="en-US" sz="2800" b="1" dirty="0" smtClean="0">
                <a:latin typeface="Times New Roman" pitchFamily="18" charset="0"/>
              </a:rPr>
              <a:t> 1</a:t>
            </a:r>
            <a:r>
              <a:rPr lang="vi-VN" sz="2800" b="1" dirty="0" smtClean="0">
                <a:latin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</a:rPr>
              <a:t>635 </a:t>
            </a:r>
            <a:r>
              <a:rPr lang="en-US" sz="2800" b="1" dirty="0">
                <a:latin typeface="Times New Roman" pitchFamily="18" charset="0"/>
              </a:rPr>
              <a:t>m</a:t>
            </a:r>
          </a:p>
          <a:p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vải</a:t>
            </a:r>
            <a:r>
              <a:rPr lang="en-US" sz="2800" b="1" dirty="0">
                <a:latin typeface="Times New Roman" pitchFamily="18" charset="0"/>
              </a:rPr>
              <a:t>. </a:t>
            </a:r>
            <a:r>
              <a:rPr lang="en-US" sz="2800" b="1" dirty="0" err="1">
                <a:latin typeface="Times New Roman" pitchFamily="18" charset="0"/>
              </a:rPr>
              <a:t>Hỏi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cửa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hàng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còn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lại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bao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nhiêu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mét</a:t>
            </a:r>
            <a:r>
              <a:rPr lang="en-US" sz="2800" b="1" dirty="0">
                <a:latin typeface="Times New Roman" pitchFamily="18" charset="0"/>
              </a:rPr>
              <a:t> </a:t>
            </a:r>
            <a:r>
              <a:rPr lang="en-US" sz="2800" b="1" dirty="0" err="1">
                <a:latin typeface="Times New Roman" pitchFamily="18" charset="0"/>
              </a:rPr>
              <a:t>vải</a:t>
            </a:r>
            <a:r>
              <a:rPr lang="en-US" sz="2800" b="1" dirty="0">
                <a:latin typeface="Times New Roman" pitchFamily="18" charset="0"/>
              </a:rPr>
              <a:t> ?</a:t>
            </a:r>
          </a:p>
        </p:txBody>
      </p:sp>
      <p:sp>
        <p:nvSpPr>
          <p:cNvPr id="7173" name="Oval 5"/>
          <p:cNvSpPr>
            <a:spLocks noChangeArrowheads="1"/>
          </p:cNvSpPr>
          <p:nvPr/>
        </p:nvSpPr>
        <p:spPr bwMode="auto">
          <a:xfrm>
            <a:off x="76200" y="1371600"/>
            <a:ext cx="1244600" cy="609600"/>
          </a:xfrm>
          <a:prstGeom prst="ellipse">
            <a:avLst/>
          </a:prstGeom>
          <a:solidFill>
            <a:srgbClr val="FFFF00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solidFill>
                  <a:srgbClr val="0033CC"/>
                </a:solidFill>
                <a:latin typeface=".VnTime" pitchFamily="34" charset="0"/>
              </a:rPr>
              <a:t>Bµi </a:t>
            </a:r>
            <a:r>
              <a:rPr lang="en-US" sz="2800" b="1">
                <a:solidFill>
                  <a:srgbClr val="0033CC"/>
                </a:solidFill>
                <a:latin typeface="Times New Roman" pitchFamily="18" charset="0"/>
              </a:rPr>
              <a:t>3</a:t>
            </a:r>
          </a:p>
        </p:txBody>
      </p:sp>
      <p:sp>
        <p:nvSpPr>
          <p:cNvPr id="7174" name="AutoShape 6"/>
          <p:cNvSpPr>
            <a:spLocks noChangeArrowheads="1"/>
          </p:cNvSpPr>
          <p:nvPr/>
        </p:nvSpPr>
        <p:spPr bwMode="auto">
          <a:xfrm>
            <a:off x="2603500" y="3128963"/>
            <a:ext cx="4343400" cy="1838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9525">
            <a:solidFill>
              <a:srgbClr val="FF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           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Tóm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FF0000"/>
                </a:solidFill>
                <a:latin typeface="Times New Roman" pitchFamily="18" charset="0"/>
              </a:rPr>
              <a:t>tắt</a:t>
            </a:r>
            <a:r>
              <a:rPr lang="en-US" sz="2800" b="1" u="sng" dirty="0">
                <a:solidFill>
                  <a:srgbClr val="FF0000"/>
                </a:solidFill>
                <a:latin typeface="Times New Roman" pitchFamily="18" charset="0"/>
              </a:rPr>
              <a:t>: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Có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       :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4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283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m 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Đã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bán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: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1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635   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m</a:t>
            </a:r>
          </a:p>
          <a:p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  :       ….       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m</a:t>
            </a:r>
            <a:r>
              <a:rPr lang="vi-VN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sz="2800" b="1" dirty="0">
                <a:solidFill>
                  <a:srgbClr val="FF0000"/>
                </a:solidFill>
                <a:latin typeface="Times New Roman" pitchFamily="18" charset="0"/>
              </a:rPr>
              <a:t>?</a:t>
            </a:r>
          </a:p>
        </p:txBody>
      </p:sp>
      <p:sp>
        <p:nvSpPr>
          <p:cNvPr id="7175" name="AutoShape 7"/>
          <p:cNvSpPr>
            <a:spLocks noChangeArrowheads="1"/>
          </p:cNvSpPr>
          <p:nvPr/>
        </p:nvSpPr>
        <p:spPr bwMode="auto">
          <a:xfrm>
            <a:off x="1295400" y="5105400"/>
            <a:ext cx="7467600" cy="1676400"/>
          </a:xfrm>
          <a:prstGeom prst="flowChartTerminator">
            <a:avLst/>
          </a:prstGeom>
          <a:solidFill>
            <a:srgbClr val="FFFFFF"/>
          </a:solidFill>
          <a:ln w="9525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 u="sng" dirty="0" err="1">
                <a:solidFill>
                  <a:srgbClr val="0066FF"/>
                </a:solidFill>
                <a:latin typeface="Times New Roman" pitchFamily="18" charset="0"/>
              </a:rPr>
              <a:t>Bài</a:t>
            </a:r>
            <a:r>
              <a:rPr lang="en-US" sz="2800" b="1" u="sng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66FF"/>
                </a:solidFill>
                <a:latin typeface="Times New Roman" pitchFamily="18" charset="0"/>
              </a:rPr>
              <a:t>giải</a:t>
            </a:r>
            <a:r>
              <a:rPr lang="en-US" sz="2800" b="1" u="sng" dirty="0">
                <a:solidFill>
                  <a:srgbClr val="0066FF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mét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vải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cửa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hàng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còn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lại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là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:</a:t>
            </a:r>
          </a:p>
          <a:p>
            <a:pPr algn="ctr"/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4 283 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–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1 635    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= 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2 648 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(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m</a:t>
            </a:r>
            <a:r>
              <a:rPr lang="vi-VN" sz="2800" b="1" dirty="0" smtClean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0066FF"/>
                </a:solidFill>
                <a:latin typeface="Times New Roman" pitchFamily="18" charset="0"/>
              </a:rPr>
              <a:t>vải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)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  <a:p>
            <a:pPr algn="ctr"/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              </a:t>
            </a:r>
            <a:r>
              <a:rPr lang="en-US" sz="2800" b="1" u="sng" dirty="0" err="1">
                <a:solidFill>
                  <a:srgbClr val="0066FF"/>
                </a:solidFill>
                <a:latin typeface="Times New Roman" pitchFamily="18" charset="0"/>
              </a:rPr>
              <a:t>Đáp</a:t>
            </a:r>
            <a:r>
              <a:rPr lang="en-US" sz="2800" b="1" u="sng" dirty="0">
                <a:solidFill>
                  <a:srgbClr val="0066FF"/>
                </a:solidFill>
                <a:latin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66FF"/>
                </a:solidFill>
                <a:latin typeface="Times New Roman" pitchFamily="18" charset="0"/>
              </a:rPr>
              <a:t>số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:  </a:t>
            </a:r>
            <a:r>
              <a:rPr lang="en-US" sz="2800" b="1" dirty="0" smtClean="0">
                <a:solidFill>
                  <a:srgbClr val="0066FF"/>
                </a:solidFill>
                <a:latin typeface="Times New Roman" pitchFamily="18" charset="0"/>
              </a:rPr>
              <a:t>2 648 </a:t>
            </a:r>
            <a:r>
              <a:rPr lang="en-US" sz="2800" b="1" dirty="0">
                <a:solidFill>
                  <a:srgbClr val="0066FF"/>
                </a:solidFill>
                <a:latin typeface="Times New Roman" pitchFamily="18" charset="0"/>
              </a:rPr>
              <a:t>m </a:t>
            </a:r>
            <a:r>
              <a:rPr lang="en-US" sz="2800" b="1" dirty="0" err="1">
                <a:solidFill>
                  <a:srgbClr val="0066FF"/>
                </a:solidFill>
                <a:latin typeface="Times New Roman" pitchFamily="18" charset="0"/>
              </a:rPr>
              <a:t>vải</a:t>
            </a:r>
            <a:endParaRPr lang="en-US" sz="2800" b="1" dirty="0">
              <a:solidFill>
                <a:srgbClr val="0066FF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2" dur="10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3" grpId="0" animBg="1"/>
      <p:bldP spid="7174" grpId="0" animBg="1"/>
      <p:bldP spid="717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2286000" y="533400"/>
            <a:ext cx="50863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>
              <a:latin typeface="Arial" charset="0"/>
            </a:endParaRPr>
          </a:p>
        </p:txBody>
      </p:sp>
      <p:sp>
        <p:nvSpPr>
          <p:cNvPr id="13315" name="Text Box 11"/>
          <p:cNvSpPr txBox="1">
            <a:spLocks noChangeArrowheads="1"/>
          </p:cNvSpPr>
          <p:nvPr/>
        </p:nvSpPr>
        <p:spPr bwMode="auto">
          <a:xfrm>
            <a:off x="3886200" y="1647825"/>
            <a:ext cx="7429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400"/>
          </a:p>
        </p:txBody>
      </p:sp>
      <p:sp>
        <p:nvSpPr>
          <p:cNvPr id="13316" name="Text Box 13"/>
          <p:cNvSpPr txBox="1">
            <a:spLocks noChangeArrowheads="1"/>
          </p:cNvSpPr>
          <p:nvPr/>
        </p:nvSpPr>
        <p:spPr bwMode="auto">
          <a:xfrm>
            <a:off x="2095500" y="2449513"/>
            <a:ext cx="4629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400"/>
          </a:p>
        </p:txBody>
      </p:sp>
      <p:pic>
        <p:nvPicPr>
          <p:cNvPr id="75805" name="Picture 29" descr="untitled1"/>
          <p:cNvPicPr>
            <a:picLocks noChangeAspect="1" noChangeArrowheads="1"/>
          </p:cNvPicPr>
          <p:nvPr/>
        </p:nvPicPr>
        <p:blipFill>
          <a:blip r:embed="rId4"/>
          <a:srcRect l="1563" t="37500" r="15625" b="50000"/>
          <a:stretch>
            <a:fillRect/>
          </a:stretch>
        </p:blipFill>
        <p:spPr bwMode="auto">
          <a:xfrm>
            <a:off x="1973263" y="2933700"/>
            <a:ext cx="5418137" cy="723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5806" name="Picture 30" descr="CA4PIJO1"/>
          <p:cNvPicPr>
            <a:picLocks noChangeAspect="1" noChangeArrowheads="1"/>
          </p:cNvPicPr>
          <p:nvPr/>
        </p:nvPicPr>
        <p:blipFill>
          <a:blip r:embed="rId5"/>
          <a:srcRect l="9579" t="12698" r="4192" b="11111"/>
          <a:stretch>
            <a:fillRect/>
          </a:stretch>
        </p:blipFill>
        <p:spPr bwMode="auto">
          <a:xfrm>
            <a:off x="2147888" y="1731963"/>
            <a:ext cx="1190625" cy="1141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9" name="Text Box 5"/>
          <p:cNvSpPr txBox="1">
            <a:spLocks noChangeArrowheads="1"/>
          </p:cNvSpPr>
          <p:nvPr/>
        </p:nvSpPr>
        <p:spPr bwMode="auto">
          <a:xfrm>
            <a:off x="304800" y="533400"/>
            <a:ext cx="8210550" cy="1077913"/>
          </a:xfrm>
          <a:prstGeom prst="rect">
            <a:avLst/>
          </a:prstGeom>
          <a:solidFill>
            <a:srgbClr val="CCFF99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en-US" altLang="vi-VN">
                <a:solidFill>
                  <a:srgbClr val="FF0000"/>
                </a:solidFill>
                <a:cs typeface="Times New Roman" pitchFamily="18" charset="0"/>
              </a:rPr>
              <a:t>Bài 4</a:t>
            </a:r>
            <a:r>
              <a:rPr lang="en-US" altLang="vi-VN">
                <a:solidFill>
                  <a:srgbClr val="3333CC"/>
                </a:solidFill>
                <a:cs typeface="Times New Roman" pitchFamily="18" charset="0"/>
              </a:rPr>
              <a:t>: Vẽ đoạn thẳng AB có độ dài 8cm rồi xác định trung điểm O của đoạn thẳng đó.   </a:t>
            </a:r>
          </a:p>
        </p:txBody>
      </p:sp>
      <p:sp>
        <p:nvSpPr>
          <p:cNvPr id="13320" name="Text Box 11"/>
          <p:cNvSpPr txBox="1">
            <a:spLocks noChangeArrowheads="1"/>
          </p:cNvSpPr>
          <p:nvPr/>
        </p:nvSpPr>
        <p:spPr bwMode="auto">
          <a:xfrm>
            <a:off x="1885950" y="157163"/>
            <a:ext cx="4629150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endParaRPr lang="vi-VN" altLang="vi-VN" sz="1400"/>
          </a:p>
        </p:txBody>
      </p:sp>
      <p:sp>
        <p:nvSpPr>
          <p:cNvPr id="31" name="WordArt 23"/>
          <p:cNvSpPr>
            <a:spLocks noChangeArrowheads="1" noChangeShapeType="1" noTextEdit="1"/>
          </p:cNvSpPr>
          <p:nvPr/>
        </p:nvSpPr>
        <p:spPr bwMode="auto">
          <a:xfrm>
            <a:off x="2036763" y="2506663"/>
            <a:ext cx="1714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A</a:t>
            </a:r>
          </a:p>
        </p:txBody>
      </p:sp>
      <p:sp>
        <p:nvSpPr>
          <p:cNvPr id="32" name="WordArt 24"/>
          <p:cNvSpPr>
            <a:spLocks noChangeArrowheads="1" noChangeShapeType="1" noTextEdit="1"/>
          </p:cNvSpPr>
          <p:nvPr/>
        </p:nvSpPr>
        <p:spPr bwMode="auto">
          <a:xfrm>
            <a:off x="5637213" y="2481263"/>
            <a:ext cx="1714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latin typeface="Arial"/>
                <a:cs typeface="Arial"/>
              </a:rPr>
              <a:t>B</a:t>
            </a:r>
          </a:p>
        </p:txBody>
      </p:sp>
      <p:sp>
        <p:nvSpPr>
          <p:cNvPr id="35" name="WordArt 28"/>
          <p:cNvSpPr>
            <a:spLocks noChangeArrowheads="1" noChangeShapeType="1" noTextEdit="1"/>
          </p:cNvSpPr>
          <p:nvPr/>
        </p:nvSpPr>
        <p:spPr bwMode="auto">
          <a:xfrm>
            <a:off x="3857625" y="2603500"/>
            <a:ext cx="171450" cy="228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+mj-lt"/>
                <a:ea typeface="+mj-lt"/>
                <a:cs typeface="+mj-lt"/>
              </a:rPr>
              <a:t>O</a:t>
            </a:r>
          </a:p>
        </p:txBody>
      </p:sp>
      <p:sp>
        <p:nvSpPr>
          <p:cNvPr id="38" name="Text Box 46"/>
          <p:cNvSpPr txBox="1">
            <a:spLocks noChangeArrowheads="1"/>
          </p:cNvSpPr>
          <p:nvPr/>
        </p:nvSpPr>
        <p:spPr bwMode="auto">
          <a:xfrm>
            <a:off x="2036763" y="2757488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39" name="Text Box 46"/>
          <p:cNvSpPr txBox="1">
            <a:spLocks noChangeArrowheads="1"/>
          </p:cNvSpPr>
          <p:nvPr/>
        </p:nvSpPr>
        <p:spPr bwMode="auto">
          <a:xfrm>
            <a:off x="5580063" y="2757488"/>
            <a:ext cx="2286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cs typeface="Times New Roman" pitchFamily="18" charset="0"/>
                <a:sym typeface="Wingdings 2" pitchFamily="18" charset="2"/>
              </a:rPr>
              <a:t></a:t>
            </a:r>
          </a:p>
        </p:txBody>
      </p:sp>
      <p:sp>
        <p:nvSpPr>
          <p:cNvPr id="43" name="Line 27"/>
          <p:cNvSpPr>
            <a:spLocks noChangeShapeType="1"/>
          </p:cNvSpPr>
          <p:nvPr/>
        </p:nvSpPr>
        <p:spPr bwMode="auto">
          <a:xfrm flipV="1">
            <a:off x="3922713" y="2976563"/>
            <a:ext cx="0" cy="76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7" name="AutoShape 24"/>
          <p:cNvSpPr>
            <a:spLocks/>
          </p:cNvSpPr>
          <p:nvPr/>
        </p:nvSpPr>
        <p:spPr bwMode="auto">
          <a:xfrm rot="-5400000">
            <a:off x="3676650" y="849313"/>
            <a:ext cx="533400" cy="3543300"/>
          </a:xfrm>
          <a:prstGeom prst="rightBrace">
            <a:avLst>
              <a:gd name="adj1" fmla="val 95245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  <p:sp>
        <p:nvSpPr>
          <p:cNvPr id="40" name="Text Box 27"/>
          <p:cNvSpPr txBox="1">
            <a:spLocks noChangeArrowheads="1"/>
          </p:cNvSpPr>
          <p:nvPr/>
        </p:nvSpPr>
        <p:spPr bwMode="auto">
          <a:xfrm>
            <a:off x="3657600" y="1905000"/>
            <a:ext cx="11430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/>
              <a:t>8</a:t>
            </a:r>
            <a:r>
              <a:rPr lang="vi-VN" altLang="vi-VN" sz="2800" b="1"/>
              <a:t>cm</a:t>
            </a:r>
            <a:endParaRPr lang="en-US" altLang="vi-VN" sz="2800" b="1"/>
          </a:p>
        </p:txBody>
      </p:sp>
      <p:sp>
        <p:nvSpPr>
          <p:cNvPr id="41" name="Text Box 18"/>
          <p:cNvSpPr txBox="1">
            <a:spLocks noChangeArrowheads="1"/>
          </p:cNvSpPr>
          <p:nvPr/>
        </p:nvSpPr>
        <p:spPr bwMode="auto">
          <a:xfrm>
            <a:off x="2743200" y="3300413"/>
            <a:ext cx="914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4cm</a:t>
            </a:r>
          </a:p>
        </p:txBody>
      </p:sp>
      <p:sp>
        <p:nvSpPr>
          <p:cNvPr id="42" name="Text Box 18"/>
          <p:cNvSpPr txBox="1">
            <a:spLocks noChangeArrowheads="1"/>
          </p:cNvSpPr>
          <p:nvPr/>
        </p:nvSpPr>
        <p:spPr bwMode="auto">
          <a:xfrm>
            <a:off x="4565650" y="3300413"/>
            <a:ext cx="1243013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en-US" altLang="vi-VN" sz="2800" b="1">
                <a:solidFill>
                  <a:srgbClr val="FF0000"/>
                </a:solidFill>
              </a:rPr>
              <a:t>4cm</a:t>
            </a:r>
          </a:p>
        </p:txBody>
      </p:sp>
      <p:sp>
        <p:nvSpPr>
          <p:cNvPr id="44" name="AutoShape 24"/>
          <p:cNvSpPr>
            <a:spLocks/>
          </p:cNvSpPr>
          <p:nvPr/>
        </p:nvSpPr>
        <p:spPr bwMode="auto">
          <a:xfrm rot="5400000">
            <a:off x="2800350" y="2336800"/>
            <a:ext cx="457200" cy="1714500"/>
          </a:xfrm>
          <a:prstGeom prst="rightBrace">
            <a:avLst>
              <a:gd name="adj1" fmla="val 95226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  <p:sp>
        <p:nvSpPr>
          <p:cNvPr id="46" name="AutoShape 24"/>
          <p:cNvSpPr>
            <a:spLocks/>
          </p:cNvSpPr>
          <p:nvPr/>
        </p:nvSpPr>
        <p:spPr bwMode="auto">
          <a:xfrm rot="5400000">
            <a:off x="4572000" y="2336800"/>
            <a:ext cx="457200" cy="1714500"/>
          </a:xfrm>
          <a:prstGeom prst="rightBrace">
            <a:avLst>
              <a:gd name="adj1" fmla="val 95226"/>
              <a:gd name="adj2" fmla="val 48444"/>
            </a:avLst>
          </a:prstGeom>
          <a:noFill/>
          <a:ln w="28575">
            <a:solidFill>
              <a:srgbClr val="996633"/>
            </a:solidFill>
            <a:round/>
            <a:headEnd/>
            <a:tailEnd/>
          </a:ln>
        </p:spPr>
        <p:txBody>
          <a:bodyPr wrap="none" anchor="ctr"/>
          <a:lstStyle/>
          <a:p>
            <a:pPr eaLnBrk="1" hangingPunct="1"/>
            <a:endParaRPr lang="vi-VN" altLang="vi-VN"/>
          </a:p>
        </p:txBody>
      </p:sp>
      <p:cxnSp>
        <p:nvCxnSpPr>
          <p:cNvPr id="48" name="Straight Connector 47"/>
          <p:cNvCxnSpPr/>
          <p:nvPr/>
        </p:nvCxnSpPr>
        <p:spPr>
          <a:xfrm rot="5400000">
            <a:off x="3771107" y="3018631"/>
            <a:ext cx="304800" cy="1587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34" name="TextBox 1"/>
          <p:cNvSpPr txBox="1">
            <a:spLocks noChangeArrowheads="1"/>
          </p:cNvSpPr>
          <p:nvPr/>
        </p:nvSpPr>
        <p:spPr bwMode="auto">
          <a:xfrm>
            <a:off x="1008063" y="3824288"/>
            <a:ext cx="50736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2400"/>
              <a:t>- Lấy điểm A trùng vạch 0cm của thước</a:t>
            </a:r>
          </a:p>
        </p:txBody>
      </p:sp>
      <p:sp>
        <p:nvSpPr>
          <p:cNvPr id="13335" name="TextBox 2"/>
          <p:cNvSpPr txBox="1">
            <a:spLocks noChangeArrowheads="1"/>
          </p:cNvSpPr>
          <p:nvPr/>
        </p:nvSpPr>
        <p:spPr bwMode="auto">
          <a:xfrm>
            <a:off x="1008063" y="4286250"/>
            <a:ext cx="3632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2400"/>
              <a:t>- Tìm vạch 8cm trên thước </a:t>
            </a:r>
          </a:p>
        </p:txBody>
      </p:sp>
      <p:sp>
        <p:nvSpPr>
          <p:cNvPr id="13336" name="TextBox 3"/>
          <p:cNvSpPr txBox="1">
            <a:spLocks noChangeArrowheads="1"/>
          </p:cNvSpPr>
          <p:nvPr/>
        </p:nvSpPr>
        <p:spPr bwMode="auto">
          <a:xfrm>
            <a:off x="1008063" y="4800600"/>
            <a:ext cx="74501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altLang="vi-VN" sz="2400"/>
              <a:t>- Nối điểm A với điểm B ta được đoạn thẳng AB dài 8cm</a:t>
            </a:r>
          </a:p>
        </p:txBody>
      </p:sp>
      <p:sp>
        <p:nvSpPr>
          <p:cNvPr id="13337" name="TextBox 5"/>
          <p:cNvSpPr txBox="1">
            <a:spLocks noChangeArrowheads="1"/>
          </p:cNvSpPr>
          <p:nvPr/>
        </p:nvSpPr>
        <p:spPr bwMode="auto">
          <a:xfrm>
            <a:off x="1008063" y="5262563"/>
            <a:ext cx="3635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2400"/>
              <a:t>- Chia nhẩm 8cm : 2 = 4cm </a:t>
            </a:r>
          </a:p>
        </p:txBody>
      </p:sp>
      <p:sp>
        <p:nvSpPr>
          <p:cNvPr id="13338" name="TextBox 6"/>
          <p:cNvSpPr txBox="1">
            <a:spLocks noChangeArrowheads="1"/>
          </p:cNvSpPr>
          <p:nvPr/>
        </p:nvSpPr>
        <p:spPr bwMode="auto">
          <a:xfrm>
            <a:off x="1023938" y="5740400"/>
            <a:ext cx="562133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1" hangingPunct="1"/>
            <a:r>
              <a:rPr lang="en-US" altLang="vi-VN" sz="2400"/>
              <a:t>- Tìm vạch 4cm trên thước rồi chấm điểm O</a:t>
            </a:r>
          </a:p>
        </p:txBody>
      </p:sp>
      <p:cxnSp>
        <p:nvCxnSpPr>
          <p:cNvPr id="45" name="Straight Connector 44"/>
          <p:cNvCxnSpPr/>
          <p:nvPr/>
        </p:nvCxnSpPr>
        <p:spPr bwMode="auto">
          <a:xfrm>
            <a:off x="2171700" y="2965450"/>
            <a:ext cx="3543300" cy="6350"/>
          </a:xfrm>
          <a:prstGeom prst="line">
            <a:avLst/>
          </a:prstGeom>
          <a:ln>
            <a:headEnd type="none" w="med" len="med"/>
            <a:tailEnd type="none" w="med" len="med"/>
          </a:ln>
          <a:ex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58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33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33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3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3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44444E-6 L 0.52396 -4.44444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758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4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 nodeType="clickPar">
                      <p:stCondLst>
                        <p:cond delay="indefinite"/>
                      </p:stCondLst>
                      <p:childTnLst>
                        <p:par>
                          <p:cTn id="6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7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7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 nodeType="clickPar">
                      <p:stCondLst>
                        <p:cond delay="indefinite"/>
                      </p:stCondLst>
                      <p:childTnLst>
                        <p:par>
                          <p:cTn id="7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8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80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4" presetClass="exit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4" dur="500"/>
                                        <p:tgtEl>
                                          <p:spTgt spid="7580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6" presetID="4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87" dur="500"/>
                                        <p:tgtEl>
                                          <p:spTgt spid="7580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5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1000"/>
                                        <p:tgtEl>
                                          <p:spTgt spid="133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4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000" fill="hold"/>
                                        <p:tgtEl>
                                          <p:spTgt spid="133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000"/>
                            </p:stCondLst>
                            <p:childTnLst>
                              <p:par>
                                <p:cTn id="97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9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0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3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07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rrow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 nodeType="clickPar">
                      <p:stCondLst>
                        <p:cond delay="indefinite"/>
                      </p:stCondLst>
                      <p:childTnLst>
                        <p:par>
                          <p:cTn id="1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2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1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 nodeType="clickPar">
                      <p:stCondLst>
                        <p:cond delay="indefinite"/>
                      </p:stCondLst>
                      <p:childTnLst>
                        <p:par>
                          <p:cTn id="1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9" dur="1000"/>
                                        <p:tgtEl>
                                          <p:spTgt spid="1333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0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1" dur="1000" fill="hold"/>
                                        <p:tgtEl>
                                          <p:spTgt spid="13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 nodeType="clickPar">
                      <p:stCondLst>
                        <p:cond delay="indefinite"/>
                      </p:stCondLst>
                      <p:childTnLst>
                        <p:par>
                          <p:cTn id="1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  <p:bldP spid="32" grpId="0" animBg="1"/>
      <p:bldP spid="35" grpId="0" animBg="1"/>
      <p:bldP spid="38" grpId="0"/>
      <p:bldP spid="39" grpId="0"/>
      <p:bldP spid="43" grpId="0" animBg="1"/>
      <p:bldP spid="37" grpId="0" animBg="1"/>
      <p:bldP spid="40" grpId="0"/>
      <p:bldP spid="41" grpId="0"/>
      <p:bldP spid="42" grpId="0"/>
      <p:bldP spid="44" grpId="0" animBg="1"/>
      <p:bldP spid="46" grpId="0" animBg="1"/>
      <p:bldP spid="13334" grpId="0"/>
      <p:bldP spid="13335" grpId="0"/>
      <p:bldP spid="13336" grpId="0"/>
      <p:bldP spid="13337" grpId="0"/>
      <p:bldP spid="13338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6" descr="hinh nen cho blog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219200" y="2209800"/>
            <a:ext cx="6629400" cy="2057400"/>
          </a:xfrm>
        </p:spPr>
        <p:txBody>
          <a:bodyPr/>
          <a:lstStyle/>
          <a:p>
            <a:pPr lvl="1" eaLnBrk="1" hangingPunct="1">
              <a:buFontTx/>
              <a:buNone/>
            </a:pPr>
            <a:r>
              <a:rPr lang="en-US" altLang="vi-VN" sz="8800" b="1" u="sng" smtClean="0">
                <a:solidFill>
                  <a:srgbClr val="0000CC"/>
                </a:solidFill>
                <a:latin typeface="Times New Roman" pitchFamily="18" charset="0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12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394</Words>
  <Application>Microsoft Office PowerPoint</Application>
  <PresentationFormat>On-screen Show (4:3)</PresentationFormat>
  <Paragraphs>88</Paragraphs>
  <Slides>8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VEN</dc:creator>
  <cp:lastModifiedBy>SKY</cp:lastModifiedBy>
  <cp:revision>35</cp:revision>
  <dcterms:created xsi:type="dcterms:W3CDTF">2020-03-24T02:30:58Z</dcterms:created>
  <dcterms:modified xsi:type="dcterms:W3CDTF">2021-03-02T06:23:31Z</dcterms:modified>
</cp:coreProperties>
</file>