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3" r:id="rId1"/>
    <p:sldMasterId id="2147483787" r:id="rId2"/>
    <p:sldMasterId id="2147483799" r:id="rId3"/>
  </p:sldMasterIdLst>
  <p:notesMasterIdLst>
    <p:notesMasterId r:id="rId27"/>
  </p:notesMasterIdLst>
  <p:sldIdLst>
    <p:sldId id="269" r:id="rId4"/>
    <p:sldId id="284" r:id="rId5"/>
    <p:sldId id="304" r:id="rId6"/>
    <p:sldId id="341" r:id="rId7"/>
    <p:sldId id="287" r:id="rId8"/>
    <p:sldId id="340" r:id="rId9"/>
    <p:sldId id="335" r:id="rId10"/>
    <p:sldId id="285" r:id="rId11"/>
    <p:sldId id="274" r:id="rId12"/>
    <p:sldId id="339" r:id="rId13"/>
    <p:sldId id="330" r:id="rId14"/>
    <p:sldId id="344" r:id="rId15"/>
    <p:sldId id="345" r:id="rId16"/>
    <p:sldId id="346" r:id="rId17"/>
    <p:sldId id="282" r:id="rId18"/>
    <p:sldId id="294" r:id="rId19"/>
    <p:sldId id="342" r:id="rId20"/>
    <p:sldId id="343" r:id="rId21"/>
    <p:sldId id="295" r:id="rId22"/>
    <p:sldId id="325" r:id="rId23"/>
    <p:sldId id="319" r:id="rId24"/>
    <p:sldId id="321" r:id="rId25"/>
    <p:sldId id="332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0000"/>
    <a:srgbClr val="FF9999"/>
    <a:srgbClr val="99CCFF"/>
    <a:srgbClr val="CC99FF"/>
    <a:srgbClr val="FFFF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206" autoAdjust="0"/>
  </p:normalViewPr>
  <p:slideViewPr>
    <p:cSldViewPr>
      <p:cViewPr varScale="1">
        <p:scale>
          <a:sx n="59" d="100"/>
          <a:sy n="59" d="100"/>
        </p:scale>
        <p:origin x="15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33" d="100"/>
          <a:sy n="33" d="100"/>
        </p:scale>
        <p:origin x="-155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fld id="{69D02453-55DB-4192-AE4E-AA418EF11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82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80D1518-A701-4695-B3E3-BAE3843B5E8A}" type="slidenum">
              <a:rPr lang="en-US" altLang="vi-VN" sz="1200" smtClean="0">
                <a:latin typeface=".VnTime" pitchFamily="34" charset="0"/>
              </a:rPr>
              <a:pPr/>
              <a:t>5</a:t>
            </a:fld>
            <a:endParaRPr lang="en-US" altLang="vi-VN" sz="1200" smtClean="0">
              <a:latin typeface=".VnTime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827A816-B5EC-47A3-86F6-A1DAC73D5724}" type="slidenum">
              <a:rPr lang="en-US" altLang="vi-VN" sz="1200" smtClean="0">
                <a:latin typeface=".VnTime" pitchFamily="34" charset="0"/>
              </a:rPr>
              <a:pPr/>
              <a:t>10</a:t>
            </a:fld>
            <a:endParaRPr lang="en-US" altLang="vi-VN" sz="1200" smtClean="0">
              <a:latin typeface=".VnTime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B7183B2-3F52-4089-8FC8-8237603499AC}" type="slidenum">
              <a:rPr lang="en-US" altLang="vi-VN" sz="1200" smtClean="0">
                <a:latin typeface=".VnTime" pitchFamily="34" charset="0"/>
              </a:rPr>
              <a:pPr/>
              <a:t>11</a:t>
            </a:fld>
            <a:endParaRPr lang="en-US" altLang="vi-VN" sz="1200" smtClean="0">
              <a:latin typeface=".VnTime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A65D189-06EA-4E26-AA16-F3F5D4DFB39E}" type="slidenum">
              <a:rPr lang="en-US" altLang="vi-VN" sz="1200" smtClean="0">
                <a:latin typeface=".VnTime" pitchFamily="34" charset="0"/>
              </a:rPr>
              <a:pPr/>
              <a:t>19</a:t>
            </a:fld>
            <a:endParaRPr lang="en-US" altLang="vi-VN" sz="1200" smtClean="0">
              <a:latin typeface=".VnTim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001B-74EA-41F4-AD82-A9A10FD95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61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43CDB-A1C1-443D-B552-4294D26D0627}" type="datetimeFigureOut">
              <a:rPr lang="en-US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69A0D-AA9F-42D9-BA06-80EB8E01F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8423"/>
      </p:ext>
    </p:extLst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1CD26-BF39-40D7-B5DF-5BCB74ACF520}" type="datetimeFigureOut">
              <a:rPr lang="en-US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3557B-9F19-47CB-A7D4-F38A799D1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49493"/>
      </p:ext>
    </p:extLst>
  </p:cSld>
  <p:clrMapOvr>
    <a:masterClrMapping/>
  </p:clrMapOvr>
  <p:transition spd="slow">
    <p:split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E415E-4594-4C13-8C6C-F479C07C1E96}" type="datetimeFigureOut">
              <a:rPr lang="en-US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8F542-3E2D-4C3E-B613-74D3E91F1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71202"/>
      </p:ext>
    </p:extLst>
  </p:cSld>
  <p:clrMapOvr>
    <a:masterClrMapping/>
  </p:clrMapOvr>
  <p:transition spd="slow">
    <p:split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126EE-E22D-471A-82D8-66BA3BDB7096}" type="datetimeFigureOut">
              <a:rPr lang="en-US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F0EA-C576-4B95-BE14-E5FC6ECC9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58362"/>
      </p:ext>
    </p:extLst>
  </p:cSld>
  <p:clrMapOvr>
    <a:masterClrMapping/>
  </p:clrMapOvr>
  <p:transition spd="slow">
    <p:split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430E4-1B21-4ED0-93BC-E94E36A9F404}" type="datetimeFigureOut">
              <a:rPr lang="en-US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67923-BC94-4D87-B185-4B236F671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24223"/>
      </p:ext>
    </p:extLst>
  </p:cSld>
  <p:clrMapOvr>
    <a:masterClrMapping/>
  </p:clrMapOvr>
  <p:transition spd="slow">
    <p:split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DD084-6922-4A2E-8FCD-C15A09739F9E}" type="datetimeFigureOut">
              <a:rPr lang="en-US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3679A-7699-4014-9916-B50CD7179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7589"/>
      </p:ext>
    </p:extLst>
  </p:cSld>
  <p:clrMapOvr>
    <a:masterClrMapping/>
  </p:clrMapOvr>
  <p:transition spd="slow">
    <p:split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4"/>
              <a:ext cx="816" cy="3979"/>
              <a:chOff x="4944" y="-4"/>
              <a:chExt cx="816" cy="3979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4"/>
                <a:ext cx="480" cy="1435"/>
                <a:chOff x="5280" y="-4"/>
                <a:chExt cx="480" cy="1435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90" y="-5"/>
                  <a:ext cx="174" cy="176"/>
                  <a:chOff x="170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707" y="323"/>
                    <a:ext cx="1690" cy="2560"/>
                    <a:chOff x="170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7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1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7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5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2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7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1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6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>
                <a:defRPr/>
              </a:pPr>
              <a:endParaRPr kumimoji="1" lang="en-US" sz="1800">
                <a:latin typeface="Arial" charset="0"/>
              </a:endParaRPr>
            </a:p>
          </p:txBody>
        </p:sp>
      </p:grpSp>
      <p:sp>
        <p:nvSpPr>
          <p:cNvPr id="563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3123B-ED96-4E16-B4BB-25AF68948AF9}" type="datetimeFigureOut">
              <a:rPr lang="en-US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FEEB-F5F9-405B-96D4-F2FD1005C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01053"/>
      </p:ext>
    </p:extLst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C1989-2429-48BB-AE73-AD104A3EC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14116"/>
      </p:ext>
    </p:extLst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1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272F0-D1A8-4C15-86EA-65316887C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78613"/>
      </p:ext>
    </p:extLst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3CF4A-D350-48EB-9415-FDC51689D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9903"/>
      </p:ext>
    </p:extLst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886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7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ED28-87EB-45E4-84D2-7B182CF68A06}" type="datetimeFigureOut">
              <a:rPr lang="en-US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1B71F-2223-4EE2-8A24-18485D92F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01406"/>
      </p:ext>
    </p:extLst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C01CD-16F4-459A-88FC-E00BF06D9BB0}" type="datetimeFigureOut">
              <a:rPr lang="en-US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5D128-9656-4B88-BCA7-126CE3851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92377"/>
      </p:ext>
    </p:extLst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77449-DA87-446D-883F-5945329D5A04}" type="datetimeFigureOut">
              <a:rPr lang="en-US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A564E-DB95-44DA-B2EE-6720DF951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339"/>
      </p:ext>
    </p:extLst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474B-B2EF-4AC2-A0EA-44884BA583B8}" type="datetimeFigureOut">
              <a:rPr lang="en-US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89803-B1E9-4332-A628-1F1DF975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21392"/>
      </p:ext>
    </p:extLst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876C5-CDD0-452B-B170-FBD0ECEFE2A2}" type="datetimeFigureOut">
              <a:rPr lang="en-US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CDF64-36A9-48F4-9F19-875B6E7D6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44239"/>
      </p:ext>
    </p:extLst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614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eaLnBrk="1" hangingPunct="1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eaLnBrk="1" hangingPunct="1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hangingPunct="1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77931D7-8875-42DD-9946-EC1FA63CF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782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2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2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4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4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4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4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4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78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8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858DEA1-1F4D-4DC4-BCCF-D6EC2B178981}" type="datetimeFigureOut">
              <a:rPr lang="en-US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778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9DA388F-296F-4120-BD46-EDF5D3252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1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8195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17" name="Rectangle 5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FD2D8AD4-5CAB-471E-ABF2-88C29AFE936D}" type="datetimeFigureOut">
              <a:rPr lang="en-US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11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56DB10BE-96E7-4663-9278-3F64D8F00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5"/>
        </a:buBlip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6"/>
        </a:buBlip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1.xml"/><Relationship Id="rId1" Type="http://schemas.openxmlformats.org/officeDocument/2006/relationships/audio" Target="file:///C:\Documents%20and%20Settings\TBComputer\Desktop\rung%20chuong%20vang.wma" TargetMode="Externa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WordArt 2"/>
          <p:cNvSpPr>
            <a:spLocks noChangeArrowheads="1" noChangeShapeType="1" noTextEdit="1"/>
          </p:cNvSpPr>
          <p:nvPr/>
        </p:nvSpPr>
        <p:spPr bwMode="auto">
          <a:xfrm>
            <a:off x="1905000" y="762000"/>
            <a:ext cx="5783263" cy="2362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4852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</a:rPr>
              <a:t> </a:t>
            </a: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5181600" y="3668713"/>
          <a:ext cx="3360738" cy="303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lip" r:id="rId4" imgW="4435200" imgH="3328560" progId="MS_ClipArt_Gallery.2">
                  <p:embed/>
                </p:oleObj>
              </mc:Choice>
              <mc:Fallback>
                <p:oleObj name="Clip" r:id="rId4" imgW="4435200" imgH="332856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668713"/>
                        <a:ext cx="3360738" cy="303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371600" y="2286000"/>
            <a:ext cx="632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4800" u="sng">
                <a:solidFill>
                  <a:srgbClr val="C00000"/>
                </a:solidFill>
                <a:latin typeface="Times New Roman" pitchFamily="18" charset="0"/>
              </a:rPr>
              <a:t>Tự nhiên và Xã hội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530225" y="2395538"/>
            <a:ext cx="7772400" cy="1557337"/>
          </a:xfrm>
        </p:spPr>
        <p:txBody>
          <a:bodyPr lIns="45720" rIns="45720"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200" smtClean="0">
                <a:solidFill>
                  <a:srgbClr val="595959"/>
                </a:solidFill>
              </a:rPr>
              <a:t>Làm thế nào để phòng bệnh viêm nhiễm các bộ phận của cơ quan bài tiết nước tiểu ?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IMG008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4038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IMG007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4038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1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886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388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86" name="Text Box 18"/>
          <p:cNvSpPr txBox="1">
            <a:spLocks noChangeArrowheads="1"/>
          </p:cNvSpPr>
          <p:nvPr/>
        </p:nvSpPr>
        <p:spPr bwMode="auto">
          <a:xfrm>
            <a:off x="698500" y="32131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vi-VN" sz="2400" b="1">
              <a:solidFill>
                <a:srgbClr val="0033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DSCN0086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22588" r="4262" b="9647"/>
          <a:stretch>
            <a:fillRect/>
          </a:stretch>
        </p:blipFill>
        <p:spPr bwMode="auto">
          <a:xfrm>
            <a:off x="457200" y="304800"/>
            <a:ext cx="381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DSCN0087"/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6666" r="9091" b="8333"/>
          <a:stretch>
            <a:fillRect/>
          </a:stretch>
        </p:blipFill>
        <p:spPr bwMode="auto">
          <a:xfrm>
            <a:off x="4800600" y="304800"/>
            <a:ext cx="403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3810000" y="4648200"/>
            <a:ext cx="457200" cy="457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993300"/>
                </a:solidFill>
              </a:rPr>
              <a:t>2</a:t>
            </a: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8077200" y="4648200"/>
            <a:ext cx="457200" cy="457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993300"/>
                </a:solidFill>
              </a:rPr>
              <a:t>3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28600" y="5410200"/>
            <a:ext cx="8001000" cy="955675"/>
          </a:xfrm>
          <a:prstGeom prst="rect">
            <a:avLst/>
          </a:prstGeom>
          <a:solidFill>
            <a:srgbClr val="FF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FF0000"/>
                </a:solidFill>
              </a:rPr>
              <a:t>Tắm rửa và thay quần áo sạch giúp các bộ phận bài tiết nước tiểu và cơ thể được sạch sẽ.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2" grpId="0" animBg="1"/>
      <p:bldP spid="133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DSCN0088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t="6451" r="10184" b="20967"/>
          <a:stretch>
            <a:fillRect/>
          </a:stretch>
        </p:blipFill>
        <p:spPr bwMode="auto">
          <a:xfrm>
            <a:off x="1828800" y="0"/>
            <a:ext cx="510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Oval 8"/>
          <p:cNvSpPr>
            <a:spLocks noChangeArrowheads="1"/>
          </p:cNvSpPr>
          <p:nvPr/>
        </p:nvSpPr>
        <p:spPr bwMode="auto">
          <a:xfrm>
            <a:off x="3810000" y="5105400"/>
            <a:ext cx="533400" cy="457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993300"/>
                </a:solidFill>
              </a:rPr>
              <a:t>4</a:t>
            </a: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898525" y="5446713"/>
            <a:ext cx="573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838200" y="5791200"/>
            <a:ext cx="6629400" cy="528638"/>
          </a:xfrm>
          <a:prstGeom prst="rect">
            <a:avLst/>
          </a:prstGeom>
          <a:solidFill>
            <a:srgbClr val="FF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FF0000"/>
                </a:solidFill>
              </a:rPr>
              <a:t>Uống nước sạch và đầy đủ tốt cho thận</a:t>
            </a:r>
            <a:r>
              <a:rPr lang="en-US" altLang="vi-VN" sz="2800"/>
              <a:t>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SCN0089"/>
          <p:cNvPicPr>
            <a:picLocks noChangeAspect="1" noChangeArrowheads="1"/>
          </p:cNvPicPr>
          <p:nvPr/>
        </p:nvPicPr>
        <p:blipFill>
          <a:blip r:embed="rId2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7500" r="5663" b="14999"/>
          <a:stretch>
            <a:fillRect/>
          </a:stretch>
        </p:blipFill>
        <p:spPr bwMode="auto">
          <a:xfrm>
            <a:off x="1600200" y="0"/>
            <a:ext cx="5029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Oval 7"/>
          <p:cNvSpPr>
            <a:spLocks noChangeArrowheads="1"/>
          </p:cNvSpPr>
          <p:nvPr/>
        </p:nvSpPr>
        <p:spPr bwMode="auto">
          <a:xfrm>
            <a:off x="5791200" y="5181600"/>
            <a:ext cx="457200" cy="457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993300"/>
                </a:solidFill>
              </a:rPr>
              <a:t>5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04800" y="6019800"/>
            <a:ext cx="7772400" cy="528638"/>
          </a:xfrm>
          <a:prstGeom prst="rect">
            <a:avLst/>
          </a:prstGeom>
          <a:solidFill>
            <a:srgbClr val="FF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>
                <a:solidFill>
                  <a:srgbClr val="FF0000"/>
                </a:solidFill>
              </a:rPr>
              <a:t>Đi vệ sinh khi cần thiết, không nhịn đi vệ sinh.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876800" y="44958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latin typeface=".VnTime" pitchFamily="34" charset="0"/>
            </a:endParaRP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0" y="762000"/>
            <a:ext cx="8458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 typeface="Webdings" pitchFamily="18" charset="2"/>
              <a:buChar char="H"/>
            </a:pPr>
            <a:r>
              <a:rPr lang="en-US" altLang="vi-VN" sz="4400" dirty="0">
                <a:solidFill>
                  <a:srgbClr val="000000"/>
                </a:solidFill>
                <a:latin typeface=".VnTime" pitchFamily="34" charset="0"/>
              </a:rPr>
              <a:t> 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Để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bảo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vệ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và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giữ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vệ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sinh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cơ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quan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bài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tiết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nước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tiểu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chúng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ta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cần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tường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xuyên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tắm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rửa</a:t>
            </a:r>
            <a:r>
              <a:rPr lang="en-US" altLang="vi-VN" sz="4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sạch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sẽ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thay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quần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áo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đặc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biệt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là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quần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áo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lót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;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hằng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ngày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cần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uống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đủ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nước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và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không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nhịn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đi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0000"/>
                </a:solidFill>
                <a:latin typeface="+mj-lt"/>
              </a:rPr>
              <a:t>tiểu</a:t>
            </a:r>
            <a:r>
              <a:rPr lang="en-US" altLang="vi-VN" sz="4400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altLang="vi-VN" sz="4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371600" y="5257800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 typeface="Webdings" pitchFamily="18" charset="2"/>
              <a:buChar char="H"/>
            </a:pPr>
            <a:r>
              <a:rPr lang="en-US" altLang="vi-VN" sz="3600">
                <a:solidFill>
                  <a:srgbClr val="000000"/>
                </a:solidFill>
                <a:latin typeface=".VnTime" pitchFamily="34" charset="0"/>
              </a:rPr>
              <a:t>  </a:t>
            </a:r>
            <a:endParaRPr lang="en-US" altLang="vi-VN" sz="2400">
              <a:solidFill>
                <a:srgbClr val="000000"/>
              </a:solidFill>
              <a:latin typeface=".VnTime" pitchFamily="34" charset="0"/>
            </a:endParaRPr>
          </a:p>
        </p:txBody>
      </p:sp>
      <p:graphicFrame>
        <p:nvGraphicFramePr>
          <p:cNvPr id="35859" name="Object 19"/>
          <p:cNvGraphicFramePr>
            <a:graphicFrameLocks noChangeAspect="1"/>
          </p:cNvGraphicFramePr>
          <p:nvPr/>
        </p:nvGraphicFramePr>
        <p:xfrm>
          <a:off x="5562600" y="4267200"/>
          <a:ext cx="3811588" cy="315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lip" r:id="rId3" imgW="4046400" imgH="3352320" progId="MS_ClipArt_Gallery.2">
                  <p:embed/>
                </p:oleObj>
              </mc:Choice>
              <mc:Fallback>
                <p:oleObj name="Clip" r:id="rId3" imgW="4046400" imgH="3352320" progId="MS_ClipArt_Gallery.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267200"/>
                        <a:ext cx="3811588" cy="315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 autoUpdateAnimBg="0"/>
      <p:bldP spid="35857" grpId="0" autoUpdateAnimBg="0"/>
      <p:bldP spid="3585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00"/>
                </a:solidFill>
                <a:latin typeface=".VnTime" pitchFamily="34" charset="0"/>
              </a:rPr>
              <a:t>    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6200" y="1800225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00"/>
                </a:solidFill>
                <a:latin typeface=".VnTime" pitchFamily="34" charset="0"/>
              </a:rPr>
              <a:t>    </a:t>
            </a:r>
          </a:p>
        </p:txBody>
      </p:sp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6877050" y="1828800"/>
          <a:ext cx="235426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lip" r:id="rId3" imgW="5281200" imgH="4662000" progId="MS_ClipArt_Gallery.2">
                  <p:embed/>
                </p:oleObj>
              </mc:Choice>
              <mc:Fallback>
                <p:oleObj name="Clip" r:id="rId3" imgW="5281200" imgH="466200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1828800"/>
                        <a:ext cx="2354263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dirty="0" smtClean="0">
                <a:solidFill>
                  <a:srgbClr val="000000"/>
                </a:solidFill>
                <a:latin typeface="+mj-lt"/>
              </a:rPr>
              <a:t>LIÊN HỆ</a:t>
            </a:r>
            <a:endParaRPr lang="en-US" altLang="vi-VN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0000"/>
                </a:solidFill>
                <a:latin typeface="+mj-lt"/>
              </a:rPr>
              <a:t>     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Hàng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ngày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các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em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làm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gì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để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giữ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vệ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sinh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cơ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quan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bài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tiết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nước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tiểu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?</a:t>
            </a:r>
            <a:endParaRPr lang="en-US" altLang="vi-VN" sz="4000" b="1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00"/>
                </a:solidFill>
                <a:latin typeface="+mj-lt"/>
              </a:rPr>
              <a:t>    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Nếu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không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thường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xuyên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vệ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sinh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cơ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quan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bài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tiết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nước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tiểu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chúng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ta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dễ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mắc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bệnh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sz="4000" b="1" dirty="0" err="1" smtClean="0">
                <a:solidFill>
                  <a:srgbClr val="000000"/>
                </a:solidFill>
                <a:latin typeface="+mj-lt"/>
              </a:rPr>
              <a:t>gì</a:t>
            </a:r>
            <a:r>
              <a:rPr lang="en-US" altLang="vi-VN" sz="4000" b="1" dirty="0" smtClean="0">
                <a:solidFill>
                  <a:srgbClr val="000000"/>
                </a:solidFill>
                <a:latin typeface="+mj-lt"/>
              </a:rPr>
              <a:t> ?</a:t>
            </a:r>
            <a:endParaRPr lang="en-US" altLang="vi-VN" sz="2400" b="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8305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rgbClr val="000000"/>
                </a:solidFill>
                <a:latin typeface="+mj-lt"/>
              </a:rPr>
              <a:t>Trò</a:t>
            </a: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+mj-lt"/>
              </a:rPr>
              <a:t>chơi</a:t>
            </a:r>
            <a:r>
              <a:rPr lang="en-US" sz="4000" b="1" dirty="0" smtClean="0">
                <a:solidFill>
                  <a:srgbClr val="000000"/>
                </a:solidFill>
                <a:latin typeface=".VnTimeH" pitchFamily="34" charset="0"/>
              </a:rPr>
              <a:t>:</a:t>
            </a:r>
            <a:endParaRPr lang="en-US" sz="4000" b="1" dirty="0">
              <a:solidFill>
                <a:srgbClr val="000000"/>
              </a:solidFill>
              <a:latin typeface=".VnTimeH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00"/>
                </a:solidFill>
                <a:latin typeface=".VnTimeH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n-lt"/>
              </a:rPr>
              <a:t>Đúng</a:t>
            </a:r>
            <a:r>
              <a:rPr lang="en-US" sz="3600" b="1" dirty="0">
                <a:solidFill>
                  <a:srgbClr val="000000"/>
                </a:solidFill>
                <a:latin typeface="+mn-lt"/>
              </a:rPr>
              <a:t> hay </a:t>
            </a:r>
            <a:r>
              <a:rPr lang="en-US" sz="3600" b="1" dirty="0" err="1">
                <a:solidFill>
                  <a:srgbClr val="000000"/>
                </a:solidFill>
                <a:latin typeface="+mn-lt"/>
              </a:rPr>
              <a:t>Sai</a:t>
            </a:r>
            <a:r>
              <a:rPr lang="en-US" sz="3600" b="1" dirty="0">
                <a:solidFill>
                  <a:srgbClr val="000000"/>
                </a:solidFill>
                <a:latin typeface="+mn-lt"/>
              </a:rPr>
              <a:t> ?</a:t>
            </a:r>
            <a:r>
              <a:rPr lang="en-US" sz="3600" b="1" dirty="0">
                <a:solidFill>
                  <a:srgbClr val="000000"/>
                </a:solidFill>
                <a:latin typeface=".VnTimeH" pitchFamily="34" charset="0"/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14600" y="3810000"/>
            <a:ext cx="518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latin typeface=".VnTime" pitchFamily="34" charset="0"/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362200" y="4114800"/>
            <a:ext cx="510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latin typeface=".VnTime" pitchFamily="34" charset="0"/>
            </a:endParaRPr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2570163" y="2700338"/>
          <a:ext cx="3811587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lip" r:id="rId4" imgW="4046400" imgH="3352320" progId="MS_ClipArt_Gallery.2">
                  <p:embed/>
                </p:oleObj>
              </mc:Choice>
              <mc:Fallback>
                <p:oleObj name="Clip" r:id="rId4" imgW="4046400" imgH="335232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2700338"/>
                        <a:ext cx="3811587" cy="315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3048000" y="1066800"/>
            <a:ext cx="457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Kiểm tra bài cũ</a:t>
            </a:r>
            <a:endParaRPr lang="vi-VN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</a:endParaRP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1447800" y="609600"/>
            <a:ext cx="1143000" cy="1066800"/>
          </a:xfrm>
          <a:prstGeom prst="smileyFace">
            <a:avLst>
              <a:gd name="adj" fmla="val 4653"/>
            </a:avLst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1828800" y="1847850"/>
            <a:ext cx="6705600" cy="54102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080657" y="3810000"/>
            <a:ext cx="426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b="1" dirty="0">
                <a:solidFill>
                  <a:srgbClr val="000000"/>
                </a:solidFill>
                <a:latin typeface=".VnTime" pitchFamily="34" charset="0"/>
              </a:rPr>
              <a:t>1. </a:t>
            </a:r>
            <a:r>
              <a:rPr lang="en-US" altLang="vi-VN" b="1" dirty="0" err="1" smtClean="0">
                <a:solidFill>
                  <a:srgbClr val="000000"/>
                </a:solidFill>
                <a:latin typeface="+mj-lt"/>
              </a:rPr>
              <a:t>Kể</a:t>
            </a:r>
            <a:r>
              <a:rPr lang="en-US" altLang="vi-VN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b="1" dirty="0" err="1" smtClean="0">
                <a:solidFill>
                  <a:srgbClr val="000000"/>
                </a:solidFill>
                <a:latin typeface="+mj-lt"/>
              </a:rPr>
              <a:t>tên</a:t>
            </a:r>
            <a:r>
              <a:rPr lang="en-US" altLang="vi-VN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b="1" dirty="0" err="1" smtClean="0">
                <a:solidFill>
                  <a:srgbClr val="000000"/>
                </a:solidFill>
                <a:latin typeface="+mj-lt"/>
              </a:rPr>
              <a:t>các</a:t>
            </a:r>
            <a:r>
              <a:rPr lang="en-US" altLang="vi-VN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b="1" dirty="0" err="1" smtClean="0">
                <a:solidFill>
                  <a:srgbClr val="000000"/>
                </a:solidFill>
                <a:latin typeface="+mj-lt"/>
              </a:rPr>
              <a:t>cơ</a:t>
            </a:r>
            <a:r>
              <a:rPr lang="en-US" altLang="vi-VN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b="1" dirty="0" err="1" smtClean="0">
                <a:solidFill>
                  <a:srgbClr val="000000"/>
                </a:solidFill>
                <a:latin typeface="+mj-lt"/>
              </a:rPr>
              <a:t>quan</a:t>
            </a:r>
            <a:r>
              <a:rPr lang="en-US" altLang="vi-VN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b="1" dirty="0" err="1" smtClean="0">
                <a:solidFill>
                  <a:srgbClr val="000000"/>
                </a:solidFill>
                <a:latin typeface="+mj-lt"/>
              </a:rPr>
              <a:t>bài</a:t>
            </a:r>
            <a:r>
              <a:rPr lang="en-US" altLang="vi-VN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b="1" dirty="0" err="1" smtClean="0">
                <a:solidFill>
                  <a:srgbClr val="000000"/>
                </a:solidFill>
                <a:latin typeface="+mj-lt"/>
              </a:rPr>
              <a:t>tiết</a:t>
            </a:r>
            <a:r>
              <a:rPr lang="en-US" altLang="vi-VN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b="1" dirty="0" err="1" smtClean="0">
                <a:solidFill>
                  <a:srgbClr val="000000"/>
                </a:solidFill>
                <a:latin typeface="+mj-lt"/>
              </a:rPr>
              <a:t>nước</a:t>
            </a:r>
            <a:r>
              <a:rPr lang="en-US" altLang="vi-VN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+mj-lt"/>
              </a:rPr>
              <a:t>t</a:t>
            </a:r>
            <a:r>
              <a:rPr lang="en-US" altLang="vi-VN" b="1" dirty="0" err="1" smtClean="0">
                <a:solidFill>
                  <a:srgbClr val="000000"/>
                </a:solidFill>
                <a:latin typeface="+mj-lt"/>
              </a:rPr>
              <a:t>iểu</a:t>
            </a:r>
            <a:r>
              <a:rPr lang="en-US" altLang="vi-VN" b="1" dirty="0" smtClean="0">
                <a:solidFill>
                  <a:srgbClr val="000000"/>
                </a:solidFill>
                <a:latin typeface="+mj-lt"/>
              </a:rPr>
              <a:t> ?</a:t>
            </a:r>
            <a:endParaRPr lang="en-US" altLang="vi-VN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4" grpId="0" animBg="1"/>
      <p:bldP spid="37895" grpId="0" animBg="1"/>
      <p:bldP spid="378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685800" y="4646613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0000"/>
                </a:solidFill>
                <a:latin typeface=".VnTime" pitchFamily="34" charset="0"/>
              </a:rPr>
              <a:t>    </a:t>
            </a:r>
            <a:endParaRPr lang="en-US" altLang="vi-VN" sz="360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28675" name="rung chuong vang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8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447800" y="12954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latin typeface=".VnTime" pitchFamily="34" charset="0"/>
            </a:endParaRPr>
          </a:p>
        </p:txBody>
      </p:sp>
      <p:pic>
        <p:nvPicPr>
          <p:cNvPr id="114693" name="Picture 5" descr="Troc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 descr="!danc_c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2316163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371600" y="22860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latin typeface=".VnTime" pitchFamily="34" charset="0"/>
            </a:endParaRPr>
          </a:p>
        </p:txBody>
      </p:sp>
      <p:pic>
        <p:nvPicPr>
          <p:cNvPr id="114697" name="Picture 9" descr="!danc_c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279876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1600200" y="34290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latin typeface=".VnTime" pitchFamily="34" charset="0"/>
            </a:endParaRPr>
          </a:p>
        </p:txBody>
      </p:sp>
      <p:sp>
        <p:nvSpPr>
          <p:cNvPr id="114699" name="WordArt 11"/>
          <p:cNvSpPr>
            <a:spLocks noChangeArrowheads="1" noChangeShapeType="1" noTextEdit="1"/>
          </p:cNvSpPr>
          <p:nvPr/>
        </p:nvSpPr>
        <p:spPr bwMode="auto">
          <a:xfrm rot="259598">
            <a:off x="1828800" y="3276600"/>
            <a:ext cx="5029200" cy="963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</a:rPr>
              <a:t>i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990600" y="609600"/>
            <a:ext cx="51054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838200" y="2514600"/>
            <a:ext cx="51054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 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88" name="Text Box 28"/>
          <p:cNvSpPr txBox="1">
            <a:spLocks noChangeArrowheads="1"/>
          </p:cNvSpPr>
          <p:nvPr/>
        </p:nvSpPr>
        <p:spPr bwMode="auto">
          <a:xfrm>
            <a:off x="1066800" y="1631950"/>
            <a:ext cx="5105400" cy="646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kumimoji="1" lang="en-US" altLang="vi-VN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kumimoji="1" lang="en-US" altLang="vi-VN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vi-VN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1" lang="en-US" altLang="vi-VN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vi-VN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vi-VN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7" name="Text Box 37"/>
          <p:cNvSpPr txBox="1">
            <a:spLocks noChangeArrowheads="1"/>
          </p:cNvSpPr>
          <p:nvPr/>
        </p:nvSpPr>
        <p:spPr bwMode="auto">
          <a:xfrm>
            <a:off x="457200" y="3535363"/>
            <a:ext cx="5848350" cy="6461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1" lang="en-US" altLang="vi-VN" sz="3600">
                <a:solidFill>
                  <a:srgbClr val="FFFF00"/>
                </a:solidFill>
                <a:latin typeface="Times New Roman" pitchFamily="18" charset="0"/>
              </a:rPr>
              <a:t>Thay và giặt sạch sẽ quần áo.</a:t>
            </a:r>
          </a:p>
        </p:txBody>
      </p:sp>
      <p:sp>
        <p:nvSpPr>
          <p:cNvPr id="92204" name="Text Box 44"/>
          <p:cNvSpPr txBox="1">
            <a:spLocks noChangeArrowheads="1"/>
          </p:cNvSpPr>
          <p:nvPr/>
        </p:nvSpPr>
        <p:spPr bwMode="auto">
          <a:xfrm>
            <a:off x="1143000" y="4416425"/>
            <a:ext cx="5105400" cy="646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r>
              <a:rPr lang="en-US" altLang="vi-VN" sz="3600" dirty="0" smtClean="0">
                <a:solidFill>
                  <a:srgbClr val="FFFF00"/>
                </a:solidFill>
                <a:latin typeface=".VnTime" pitchFamily="34" charset="0"/>
              </a:rPr>
              <a:t>.</a:t>
            </a:r>
            <a:endParaRPr lang="en-US" altLang="vi-VN" sz="36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92209" name="Text Box 49"/>
          <p:cNvSpPr txBox="1">
            <a:spLocks noChangeArrowheads="1"/>
          </p:cNvSpPr>
          <p:nvPr/>
        </p:nvSpPr>
        <p:spPr bwMode="auto">
          <a:xfrm>
            <a:off x="304800" y="5410200"/>
            <a:ext cx="6172200" cy="1200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 muốn đi tiểu thì phải đi chứ không nên nhịn đi tiểu.</a:t>
            </a:r>
          </a:p>
        </p:txBody>
      </p:sp>
      <p:sp>
        <p:nvSpPr>
          <p:cNvPr id="92216" name="Text Box 56"/>
          <p:cNvSpPr txBox="1">
            <a:spLocks noChangeArrowheads="1"/>
          </p:cNvSpPr>
          <p:nvPr/>
        </p:nvSpPr>
        <p:spPr bwMode="auto">
          <a:xfrm>
            <a:off x="7450138" y="5668963"/>
            <a:ext cx="1143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latin typeface=".VnTime" pitchFamily="34" charset="0"/>
              </a:rPr>
              <a:t> 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 flipH="1">
            <a:off x="7086600" y="628650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Sai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.VnTime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 flipH="1">
            <a:off x="7096125" y="1666875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 flipH="1">
            <a:off x="7086600" y="2571750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Sai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.VnTime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 flipH="1">
            <a:off x="7067550" y="3429000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.VnTime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 flipH="1">
            <a:off x="7010400" y="4419600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Sai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.VnTime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 flipH="1">
            <a:off x="7038975" y="5581650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 animBg="1"/>
      <p:bldP spid="92181" grpId="0" animBg="1"/>
      <p:bldP spid="92188" grpId="0" animBg="1"/>
      <p:bldP spid="92197" grpId="0" animBg="1"/>
      <p:bldP spid="92204" grpId="0" animBg="1"/>
      <p:bldP spid="9220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92" name="Object 12"/>
          <p:cNvGraphicFramePr>
            <a:graphicFrameLocks noGrp="1" noChangeAspect="1"/>
          </p:cNvGraphicFramePr>
          <p:nvPr>
            <p:ph sz="half" idx="1"/>
          </p:nvPr>
        </p:nvGraphicFramePr>
        <p:xfrm>
          <a:off x="506413" y="1181100"/>
          <a:ext cx="129857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lip" r:id="rId3" imgW="4046400" imgH="3352320" progId="MS_ClipArt_Gallery.2">
                  <p:embed/>
                </p:oleObj>
              </mc:Choice>
              <mc:Fallback>
                <p:oleObj name="Clip" r:id="rId3" imgW="4046400" imgH="335232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1181100"/>
                        <a:ext cx="1298575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685800" y="4648200"/>
            <a:ext cx="8077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dirty="0">
                <a:solidFill>
                  <a:srgbClr val="000000"/>
                </a:solidFill>
                <a:latin typeface=".VnTime" pitchFamily="34" charset="0"/>
              </a:rPr>
              <a:t>   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vi-VN" sz="3600" dirty="0" err="1">
                <a:solidFill>
                  <a:srgbClr val="000000"/>
                </a:solidFill>
              </a:rPr>
              <a:t>húc</a:t>
            </a:r>
            <a:r>
              <a:rPr lang="en-US" altLang="vi-VN" sz="3600" dirty="0">
                <a:solidFill>
                  <a:srgbClr val="000000"/>
                </a:solidFill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</a:rPr>
              <a:t>các</a:t>
            </a:r>
            <a:r>
              <a:rPr lang="en-US" altLang="vi-VN" sz="3600" dirty="0">
                <a:solidFill>
                  <a:srgbClr val="000000"/>
                </a:solidFill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</a:rPr>
              <a:t>em</a:t>
            </a:r>
            <a:r>
              <a:rPr lang="en-US" altLang="vi-VN" sz="3600" dirty="0">
                <a:solidFill>
                  <a:srgbClr val="000000"/>
                </a:solidFill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</a:rPr>
              <a:t>lớp</a:t>
            </a:r>
            <a:r>
              <a:rPr lang="en-US" altLang="vi-VN" sz="3600" dirty="0">
                <a:solidFill>
                  <a:srgbClr val="000000"/>
                </a:solidFill>
              </a:rPr>
              <a:t> </a:t>
            </a:r>
            <a:r>
              <a:rPr lang="en-US" altLang="vi-VN" sz="3600" dirty="0" smtClean="0">
                <a:solidFill>
                  <a:srgbClr val="000000"/>
                </a:solidFill>
              </a:rPr>
              <a:t>3 </a:t>
            </a:r>
            <a:r>
              <a:rPr lang="en-US" altLang="vi-VN" sz="3600" dirty="0" err="1">
                <a:solidFill>
                  <a:srgbClr val="000000"/>
                </a:solidFill>
              </a:rPr>
              <a:t>chăm</a:t>
            </a:r>
            <a:r>
              <a:rPr lang="en-US" altLang="vi-VN" sz="3600" dirty="0">
                <a:solidFill>
                  <a:srgbClr val="000000"/>
                </a:solidFill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</a:rPr>
              <a:t>ngoan</a:t>
            </a:r>
            <a:r>
              <a:rPr lang="en-US" altLang="vi-VN" sz="3600" dirty="0">
                <a:solidFill>
                  <a:srgbClr val="000000"/>
                </a:solidFill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en-US" altLang="vi-VN" sz="3600" dirty="0" err="1">
                <a:solidFill>
                  <a:srgbClr val="000000"/>
                </a:solidFill>
              </a:rPr>
              <a:t>học</a:t>
            </a:r>
            <a:r>
              <a:rPr lang="en-US" altLang="vi-VN" sz="3600" dirty="0">
                <a:solidFill>
                  <a:srgbClr val="000000"/>
                </a:solidFill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</a:rPr>
              <a:t>giỏi</a:t>
            </a:r>
            <a:endParaRPr lang="en-US" altLang="vi-VN" sz="3600" dirty="0">
              <a:solidFill>
                <a:srgbClr val="000000"/>
              </a:solidFill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447800" y="4572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latin typeface=".VnTime" pitchFamily="34" charset="0"/>
            </a:endParaRP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1371600" y="22860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latin typeface=".VnTime" pitchFamily="34" charset="0"/>
            </a:endParaRPr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1600200" y="3048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latin typeface=".VnTime" pitchFamily="34" charset="0"/>
            </a:endParaRP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1752600" y="457200"/>
            <a:ext cx="617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>
                <a:solidFill>
                  <a:schemeClr val="bg2"/>
                </a:solidFill>
              </a:rPr>
              <a:t>Kính chúc thầy cô mạnh khoẻ</a:t>
            </a:r>
          </a:p>
        </p:txBody>
      </p:sp>
      <p:pic>
        <p:nvPicPr>
          <p:cNvPr id="30727" name="Picture 13" descr="kids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038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5" name="Picture 15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2316163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676400" y="4419600"/>
            <a:ext cx="1905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9999FF">
                <a:alpha val="8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VNI-Times" pitchFamily="2" charset="0"/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1752600" y="56388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9999FF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89" name="Text Box 19"/>
          <p:cNvSpPr txBox="1">
            <a:spLocks noChangeArrowheads="1"/>
          </p:cNvSpPr>
          <p:nvPr/>
        </p:nvSpPr>
        <p:spPr bwMode="auto">
          <a:xfrm>
            <a:off x="3124200" y="41148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latin typeface=".VnTime" pitchFamily="34" charset="0"/>
            </a:endParaRPr>
          </a:p>
        </p:txBody>
      </p:sp>
      <p:sp>
        <p:nvSpPr>
          <p:cNvPr id="16390" name="Text Box 21"/>
          <p:cNvSpPr txBox="1">
            <a:spLocks noChangeArrowheads="1"/>
          </p:cNvSpPr>
          <p:nvPr/>
        </p:nvSpPr>
        <p:spPr bwMode="auto">
          <a:xfrm>
            <a:off x="4724400" y="12954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400">
              <a:latin typeface=".VnTime" pitchFamily="34" charset="0"/>
            </a:endParaRPr>
          </a:p>
        </p:txBody>
      </p:sp>
      <p:sp>
        <p:nvSpPr>
          <p:cNvPr id="16391" name="Text Box 22"/>
          <p:cNvSpPr txBox="1">
            <a:spLocks noChangeArrowheads="1"/>
          </p:cNvSpPr>
          <p:nvPr/>
        </p:nvSpPr>
        <p:spPr bwMode="auto">
          <a:xfrm>
            <a:off x="5334000" y="685800"/>
            <a:ext cx="2362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vi-VN" sz="2400"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endParaRPr lang="en-US" altLang="vi-VN" sz="2400"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endParaRPr lang="en-US" altLang="vi-VN" sz="2400">
              <a:latin typeface=".VnTime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5838"/>
            <a:ext cx="7162800" cy="67059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1209" y="3678646"/>
            <a:ext cx="192231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Thận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phải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15100" y="3548964"/>
            <a:ext cx="18669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Thận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trái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1800" y="5340928"/>
            <a:ext cx="23622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Bóng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đái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" y="5115580"/>
            <a:ext cx="313112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Ống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dẫn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tiểu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" y="5877818"/>
            <a:ext cx="2286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Ống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đái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0" y="3733800"/>
            <a:ext cx="8229600" cy="4984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600">
                <a:solidFill>
                  <a:srgbClr val="FF0000"/>
                </a:solidFill>
              </a:rPr>
              <a:t>Lọc máu, lấy ra những chất thải tạo thành nước tiểu.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60960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u="sng">
                <a:solidFill>
                  <a:srgbClr val="0000CC"/>
                </a:solidFill>
              </a:rPr>
              <a:t>Chọn ý đúng cho câu hỏi sau</a:t>
            </a:r>
            <a:r>
              <a:rPr lang="en-US" altLang="vi-VN"/>
              <a:t>: 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838200" y="2819400"/>
            <a:ext cx="2743200" cy="4984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600">
                <a:solidFill>
                  <a:srgbClr val="FF0000"/>
                </a:solidFill>
              </a:rPr>
              <a:t>Chứa nước tiểu.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62000" y="4724400"/>
            <a:ext cx="5562600" cy="4984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600">
                <a:solidFill>
                  <a:srgbClr val="FF0000"/>
                </a:solidFill>
              </a:rPr>
              <a:t>Dẫn nước tiểu từ bóng đái ra ngoài</a:t>
            </a:r>
            <a:r>
              <a:rPr lang="en-US" altLang="vi-VN" sz="2600"/>
              <a:t>.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52400" y="2819400"/>
            <a:ext cx="609600" cy="5334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vi-VN" sz="2600" b="1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52400" y="3733800"/>
            <a:ext cx="533400" cy="5334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vi-VN" sz="2600" b="1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52400" y="4724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vi-VN" sz="2600" b="1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066800" y="1295400"/>
            <a:ext cx="73914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b="1">
                <a:solidFill>
                  <a:srgbClr val="00B0F0"/>
                </a:solidFill>
              </a:rPr>
              <a:t>Chức năng của thận là gì?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2" grpId="1" animBg="1"/>
      <p:bldP spid="7172" grpId="2" animBg="1"/>
      <p:bldP spid="7173" grpId="0" animBg="1"/>
      <p:bldP spid="7175" grpId="0" animBg="1"/>
      <p:bldP spid="7175" grpId="1" animBg="1"/>
      <p:bldP spid="7176" grpId="0" animBg="1"/>
      <p:bldP spid="7176" grpId="1" animBg="1"/>
      <p:bldP spid="7177" grpId="0" animBg="1"/>
      <p:bldP spid="7177" grpId="1" animBg="1"/>
      <p:bldP spid="7178" grpId="0" animBg="1"/>
      <p:bldP spid="7178" grpId="1" animBg="1"/>
      <p:bldP spid="7178" grpId="2" animBg="1"/>
      <p:bldP spid="7179" grpId="0" animBg="1"/>
      <p:bldP spid="7179" grpId="1" animBg="1"/>
      <p:bldP spid="71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609600" y="2795855"/>
            <a:ext cx="822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000" b="1" dirty="0" smtClean="0">
                <a:solidFill>
                  <a:srgbClr val="000000"/>
                </a:solidFill>
                <a:latin typeface="+mj-lt"/>
              </a:rPr>
              <a:t>VỆ SINH CƠ QUAN BÀI TIẾT NƯỚC TIỂU</a:t>
            </a:r>
            <a:endParaRPr lang="en-US" altLang="vi-VN" sz="3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81000" y="2111882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Bài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11:</a:t>
            </a: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1828800" y="1447800"/>
            <a:ext cx="497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44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000000"/>
                </a:solidFill>
              </a:rPr>
              <a:t>Hoạt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động</a:t>
            </a:r>
            <a:r>
              <a:rPr lang="en-US" sz="2800" dirty="0" smtClean="0">
                <a:solidFill>
                  <a:srgbClr val="000000"/>
                </a:solidFill>
              </a:rPr>
              <a:t> 1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lợi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việc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nước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tiểu</a:t>
            </a:r>
            <a:r>
              <a:rPr lang="en-US" dirty="0" smtClean="0">
                <a:solidFill>
                  <a:srgbClr val="FF0000"/>
                </a:solidFill>
              </a:rPr>
              <a:t> 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IMG_06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72390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0"/>
            <a:ext cx="1752600" cy="1295400"/>
            <a:chOff x="1152" y="432"/>
            <a:chExt cx="1008" cy="960"/>
          </a:xfrm>
        </p:grpSpPr>
        <p:sp>
          <p:nvSpPr>
            <p:cNvPr id="20486" name="Oval 17"/>
            <p:cNvSpPr>
              <a:spLocks noChangeArrowheads="1"/>
            </p:cNvSpPr>
            <p:nvPr/>
          </p:nvSpPr>
          <p:spPr bwMode="auto">
            <a:xfrm>
              <a:off x="1152" y="432"/>
              <a:ext cx="1008" cy="960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0487" name="Text Box 18"/>
            <p:cNvSpPr txBox="1">
              <a:spLocks noChangeArrowheads="1"/>
            </p:cNvSpPr>
            <p:nvPr/>
          </p:nvSpPr>
          <p:spPr bwMode="auto">
            <a:xfrm>
              <a:off x="1392" y="602"/>
              <a:ext cx="480" cy="529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5400">
                  <a:solidFill>
                    <a:srgbClr val="FF0000"/>
                  </a:solidFill>
                  <a:latin typeface=".VnTime" pitchFamily="34" charset="0"/>
                  <a:sym typeface="Marlett" pitchFamily="2" charset="2"/>
                </a:rPr>
                <a:t></a:t>
              </a:r>
              <a:endParaRPr lang="en-US" altLang="vi-VN" sz="5400">
                <a:solidFill>
                  <a:srgbClr val="FF0000"/>
                </a:solidFill>
                <a:latin typeface=".VnTime" pitchFamily="34" charset="0"/>
              </a:endParaRPr>
            </a:p>
          </p:txBody>
        </p:sp>
      </p:grp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676400" y="0"/>
            <a:ext cx="45720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dirty="0" err="1" smtClean="0">
                <a:solidFill>
                  <a:srgbClr val="FF0000"/>
                </a:solidFill>
                <a:latin typeface="+mj-lt"/>
              </a:rPr>
              <a:t>Thảo</a:t>
            </a:r>
            <a:r>
              <a:rPr lang="en-US" altLang="vi-VN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+mj-lt"/>
              </a:rPr>
              <a:t>luận</a:t>
            </a:r>
            <a:r>
              <a:rPr lang="en-US" altLang="vi-VN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FF0000"/>
                </a:solidFill>
                <a:latin typeface="+mj-lt"/>
              </a:rPr>
              <a:t>nhóm</a:t>
            </a:r>
            <a:r>
              <a:rPr lang="en-US" altLang="vi-VN" sz="4000" dirty="0" smtClean="0">
                <a:solidFill>
                  <a:srgbClr val="FF0000"/>
                </a:solidFill>
                <a:latin typeface="+mj-lt"/>
              </a:rPr>
              <a:t>:</a:t>
            </a:r>
            <a:endParaRPr lang="en-US" altLang="vi-VN" sz="4000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ct val="50000"/>
              </a:spcBef>
            </a:pPr>
            <a:endParaRPr lang="en-US" altLang="vi-VN" sz="28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04800" y="1676400"/>
            <a:ext cx="8153400" cy="5181600"/>
          </a:xfrm>
          <a:prstGeom prst="cloudCallout">
            <a:avLst>
              <a:gd name="adj1" fmla="val -37273"/>
              <a:gd name="adj2" fmla="val 108713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4400" dirty="0" err="1" smtClean="0">
                <a:solidFill>
                  <a:srgbClr val="003300"/>
                </a:solidFill>
                <a:latin typeface="+mj-lt"/>
              </a:rPr>
              <a:t>Tại</a:t>
            </a:r>
            <a:r>
              <a:rPr lang="en-US" altLang="vi-VN" sz="4400" dirty="0" smtClean="0">
                <a:solidFill>
                  <a:srgbClr val="0033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3300"/>
                </a:solidFill>
                <a:latin typeface="+mj-lt"/>
              </a:rPr>
              <a:t>sao</a:t>
            </a:r>
            <a:r>
              <a:rPr lang="en-US" altLang="vi-VN" sz="4400" dirty="0" smtClean="0">
                <a:solidFill>
                  <a:srgbClr val="0033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3300"/>
                </a:solidFill>
                <a:latin typeface="+mj-lt"/>
              </a:rPr>
              <a:t>chúng</a:t>
            </a:r>
            <a:r>
              <a:rPr lang="en-US" altLang="vi-VN" sz="4400" dirty="0" smtClean="0">
                <a:solidFill>
                  <a:srgbClr val="003300"/>
                </a:solidFill>
                <a:latin typeface="+mj-lt"/>
              </a:rPr>
              <a:t> ta </a:t>
            </a:r>
            <a:r>
              <a:rPr lang="en-US" altLang="vi-VN" sz="4400" dirty="0" err="1" smtClean="0">
                <a:solidFill>
                  <a:srgbClr val="003300"/>
                </a:solidFill>
                <a:latin typeface="+mj-lt"/>
              </a:rPr>
              <a:t>cần</a:t>
            </a:r>
            <a:r>
              <a:rPr lang="en-US" altLang="vi-VN" sz="4400" dirty="0" smtClean="0">
                <a:solidFill>
                  <a:srgbClr val="0033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3300"/>
                </a:solidFill>
                <a:latin typeface="+mj-lt"/>
              </a:rPr>
              <a:t>giữ</a:t>
            </a:r>
            <a:r>
              <a:rPr lang="en-US" altLang="vi-VN" sz="4400" dirty="0" smtClean="0">
                <a:solidFill>
                  <a:srgbClr val="003300"/>
                </a:solidFill>
                <a:latin typeface="+mj-lt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vi-VN" sz="4400" dirty="0" err="1" smtClean="0">
                <a:solidFill>
                  <a:srgbClr val="003300"/>
                </a:solidFill>
                <a:latin typeface="+mj-lt"/>
              </a:rPr>
              <a:t>sạch</a:t>
            </a:r>
            <a:r>
              <a:rPr lang="en-US" altLang="vi-VN" sz="4400" dirty="0" smtClean="0">
                <a:solidFill>
                  <a:srgbClr val="0033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3300"/>
                </a:solidFill>
                <a:latin typeface="+mj-lt"/>
              </a:rPr>
              <a:t>cơ</a:t>
            </a:r>
            <a:r>
              <a:rPr lang="en-US" altLang="vi-VN" sz="4400" dirty="0" smtClean="0">
                <a:solidFill>
                  <a:srgbClr val="0033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3300"/>
                </a:solidFill>
                <a:latin typeface="+mj-lt"/>
              </a:rPr>
              <a:t>quan</a:t>
            </a:r>
            <a:r>
              <a:rPr lang="en-US" altLang="vi-VN" sz="4400" dirty="0" smtClean="0">
                <a:solidFill>
                  <a:srgbClr val="0033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3300"/>
                </a:solidFill>
                <a:latin typeface="+mj-lt"/>
              </a:rPr>
              <a:t>bài</a:t>
            </a:r>
            <a:r>
              <a:rPr lang="en-US" altLang="vi-VN" sz="4400" dirty="0" smtClean="0">
                <a:solidFill>
                  <a:srgbClr val="0033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3300"/>
                </a:solidFill>
                <a:latin typeface="+mj-lt"/>
              </a:rPr>
              <a:t>tiết</a:t>
            </a:r>
            <a:r>
              <a:rPr lang="en-US" altLang="vi-VN" sz="4400" dirty="0" smtClean="0">
                <a:solidFill>
                  <a:srgbClr val="0033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3300"/>
                </a:solidFill>
                <a:latin typeface="+mj-lt"/>
              </a:rPr>
              <a:t>nước</a:t>
            </a:r>
            <a:r>
              <a:rPr lang="en-US" altLang="vi-VN" sz="4400" dirty="0" smtClean="0">
                <a:solidFill>
                  <a:srgbClr val="003300"/>
                </a:solidFill>
                <a:latin typeface="+mj-lt"/>
              </a:rPr>
              <a:t> </a:t>
            </a:r>
            <a:r>
              <a:rPr lang="en-US" altLang="vi-VN" sz="4400" dirty="0" err="1" smtClean="0">
                <a:solidFill>
                  <a:srgbClr val="003300"/>
                </a:solidFill>
                <a:latin typeface="+mj-lt"/>
              </a:rPr>
              <a:t>tiểu</a:t>
            </a:r>
            <a:r>
              <a:rPr lang="en-US" altLang="vi-VN" sz="4400" dirty="0" smtClean="0">
                <a:solidFill>
                  <a:srgbClr val="003300"/>
                </a:solidFill>
                <a:latin typeface="+mj-lt"/>
              </a:rPr>
              <a:t>?</a:t>
            </a:r>
            <a:endParaRPr lang="en-US" altLang="vi-VN" sz="2400" dirty="0">
              <a:solidFill>
                <a:srgbClr val="003300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endParaRPr lang="en-US" altLang="vi-VN" sz="2400" dirty="0">
              <a:solidFill>
                <a:srgbClr val="0033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914400" y="1143000"/>
            <a:ext cx="7848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dirty="0">
                <a:solidFill>
                  <a:srgbClr val="003300"/>
                </a:solidFill>
                <a:latin typeface=".VnTime" pitchFamily="34" charset="0"/>
              </a:rPr>
              <a:t>  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Giữ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vệ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sinh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cơ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quan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bài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tiết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nước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tiểu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sạch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sẽ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giúp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chúng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 ta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ngăn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ngừa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 vi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khuẩn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xâm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nhập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cơ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thể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,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và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không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bị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nhiễm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0000CC"/>
                </a:solidFill>
                <a:latin typeface="+mj-lt"/>
              </a:rPr>
              <a:t>trùng</a:t>
            </a:r>
            <a:r>
              <a:rPr lang="en-US" altLang="vi-VN" sz="4000" dirty="0" smtClean="0">
                <a:solidFill>
                  <a:srgbClr val="0000CC"/>
                </a:solidFill>
                <a:latin typeface="+mj-lt"/>
              </a:rPr>
              <a:t>.</a:t>
            </a:r>
            <a:endParaRPr lang="en-US" altLang="vi-VN" dirty="0">
              <a:solidFill>
                <a:srgbClr val="0000CC"/>
              </a:solidFill>
              <a:latin typeface="+mj-lt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57200" y="5057775"/>
            <a:ext cx="8382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6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066800" y="533400"/>
            <a:ext cx="68580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 err="1">
                <a:solidFill>
                  <a:srgbClr val="000000"/>
                </a:solidFill>
                <a:latin typeface="+mj-lt"/>
              </a:rPr>
              <a:t>Hoạt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+mj-lt"/>
              </a:rPr>
              <a:t>động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2</a:t>
            </a:r>
            <a:r>
              <a:rPr lang="en-US" sz="4400" dirty="0">
                <a:solidFill>
                  <a:srgbClr val="000000"/>
                </a:solidFill>
                <a:latin typeface=".VnTime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phòng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bệnh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viêm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nhiễm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bộ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phận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cơ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quan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tiết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nước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</a:rPr>
              <a:t>tiểu</a:t>
            </a:r>
            <a:endParaRPr lang="en-US" sz="3600" dirty="0">
              <a:solidFill>
                <a:srgbClr val="00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6681"/>
  <p:tag name="VIOLETTITLE" val="Bài 11. Vệ sinh cơ quan bài tiết nước tiểu"/>
  <p:tag name="VIOLETLESSON" val="11"/>
  <p:tag name="VIOLETCATID" val="8049775"/>
  <p:tag name="VIOLETSUBJECT" val="Tự nhiên và xã hội 3"/>
  <p:tag name="VIOLETAUTHORID" val="8122330"/>
  <p:tag name="VIOLETAUTHORNAME" val="Bùi Thị Nga"/>
  <p:tag name="VIOLETAUTHORAVATAR" val="no_avatar.jpg"/>
  <p:tag name="VIOLETAUTHORADDRESS" val=" - Yên Bái"/>
  <p:tag name="VIOLETDATE" val="2015-09-22 05:41:56"/>
  <p:tag name="VIOLETHIT" val="305"/>
  <p:tag name="VIOLETLIKE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6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6_Flow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2_Kimon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1883</TotalTime>
  <Words>416</Words>
  <Application>Microsoft Office PowerPoint</Application>
  <PresentationFormat>On-screen Show (4:3)</PresentationFormat>
  <Paragraphs>69</Paragraphs>
  <Slides>23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.VnTime</vt:lpstr>
      <vt:lpstr>.VnTimeH</vt:lpstr>
      <vt:lpstr>Arial</vt:lpstr>
      <vt:lpstr>Calibri</vt:lpstr>
      <vt:lpstr>Marlett</vt:lpstr>
      <vt:lpstr>Tahoma</vt:lpstr>
      <vt:lpstr>Times New Roman</vt:lpstr>
      <vt:lpstr>VNI-Times</vt:lpstr>
      <vt:lpstr>Webdings</vt:lpstr>
      <vt:lpstr>Wingdings</vt:lpstr>
      <vt:lpstr>Wingdings 2</vt:lpstr>
      <vt:lpstr>6_Flow</vt:lpstr>
      <vt:lpstr>Maple</vt:lpstr>
      <vt:lpstr>2_Kimono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1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huy</dc:creator>
  <cp:lastModifiedBy>Windows User</cp:lastModifiedBy>
  <cp:revision>129</cp:revision>
  <dcterms:created xsi:type="dcterms:W3CDTF">2000-02-25T09:52:29Z</dcterms:created>
  <dcterms:modified xsi:type="dcterms:W3CDTF">2021-02-27T15:46:28Z</dcterms:modified>
</cp:coreProperties>
</file>