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9" r:id="rId4"/>
    <p:sldId id="260" r:id="rId5"/>
    <p:sldId id="261" r:id="rId6"/>
    <p:sldId id="262" r:id="rId7"/>
    <p:sldId id="264" r:id="rId8"/>
    <p:sldId id="266" r:id="rId9"/>
    <p:sldId id="265" r:id="rId10"/>
    <p:sldId id="267" r:id="rId11"/>
    <p:sldId id="268" r:id="rId12"/>
    <p:sldId id="270" r:id="rId13"/>
    <p:sldId id="271" r:id="rId14"/>
    <p:sldId id="272" r:id="rId15"/>
    <p:sldId id="275" r:id="rId16"/>
    <p:sldId id="278" r:id="rId17"/>
    <p:sldId id="279" r:id="rId18"/>
    <p:sldId id="280" r:id="rId19"/>
    <p:sldId id="276" r:id="rId20"/>
    <p:sldId id="277" r:id="rId21"/>
    <p:sldId id="281" r:id="rId22"/>
    <p:sldId id="282" r:id="rId23"/>
    <p:sldId id="283" r:id="rId24"/>
    <p:sldId id="284" r:id="rId25"/>
    <p:sldId id="285" r:id="rId26"/>
    <p:sldId id="286" r:id="rId27"/>
    <p:sldId id="29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CC00CC"/>
    <a:srgbClr val="3333FF"/>
    <a:srgbClr val="FFFF00"/>
    <a:srgbClr val="FF00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82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4B9F2A-9248-4953-A6CD-F98DFC3C0DF5}" type="datetimeFigureOut">
              <a:rPr lang="en-US" smtClean="0"/>
              <a:t>8/17/2019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E807-B0FF-4F1E-A9AF-D8A974D5A58B}" type="slidenum">
              <a:rPr lang="en-US" smtClean="0"/>
              <a:t>‹#›</a:t>
            </a:fld>
            <a:endParaRPr lang="en-US"/>
          </a:p>
        </p:txBody>
      </p:sp>
    </p:spTree>
    <p:extLst>
      <p:ext uri="{BB962C8B-B14F-4D97-AF65-F5344CB8AC3E}">
        <p14:creationId xmlns:p14="http://schemas.microsoft.com/office/powerpoint/2010/main" val="4024606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B9F2A-9248-4953-A6CD-F98DFC3C0DF5}" type="datetimeFigureOut">
              <a:rPr lang="en-US" smtClean="0"/>
              <a:t>8/17/2019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E807-B0FF-4F1E-A9AF-D8A974D5A58B}" type="slidenum">
              <a:rPr lang="en-US" smtClean="0"/>
              <a:t>‹#›</a:t>
            </a:fld>
            <a:endParaRPr lang="en-US"/>
          </a:p>
        </p:txBody>
      </p:sp>
    </p:spTree>
    <p:extLst>
      <p:ext uri="{BB962C8B-B14F-4D97-AF65-F5344CB8AC3E}">
        <p14:creationId xmlns:p14="http://schemas.microsoft.com/office/powerpoint/2010/main" val="1262875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B9F2A-9248-4953-A6CD-F98DFC3C0DF5}" type="datetimeFigureOut">
              <a:rPr lang="en-US" smtClean="0"/>
              <a:t>8/17/2019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E807-B0FF-4F1E-A9AF-D8A974D5A58B}" type="slidenum">
              <a:rPr lang="en-US" smtClean="0"/>
              <a:t>‹#›</a:t>
            </a:fld>
            <a:endParaRPr lang="en-US"/>
          </a:p>
        </p:txBody>
      </p:sp>
    </p:spTree>
    <p:extLst>
      <p:ext uri="{BB962C8B-B14F-4D97-AF65-F5344CB8AC3E}">
        <p14:creationId xmlns:p14="http://schemas.microsoft.com/office/powerpoint/2010/main" val="3506150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4B9F2A-9248-4953-A6CD-F98DFC3C0DF5}" type="datetimeFigureOut">
              <a:rPr lang="en-US" smtClean="0"/>
              <a:t>8/17/2019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E807-B0FF-4F1E-A9AF-D8A974D5A58B}" type="slidenum">
              <a:rPr lang="en-US" smtClean="0"/>
              <a:t>‹#›</a:t>
            </a:fld>
            <a:endParaRPr lang="en-US"/>
          </a:p>
        </p:txBody>
      </p:sp>
    </p:spTree>
    <p:extLst>
      <p:ext uri="{BB962C8B-B14F-4D97-AF65-F5344CB8AC3E}">
        <p14:creationId xmlns:p14="http://schemas.microsoft.com/office/powerpoint/2010/main" val="477857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4B9F2A-9248-4953-A6CD-F98DFC3C0DF5}" type="datetimeFigureOut">
              <a:rPr lang="en-US" smtClean="0"/>
              <a:t>8/17/2019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6E807-B0FF-4F1E-A9AF-D8A974D5A58B}" type="slidenum">
              <a:rPr lang="en-US" smtClean="0"/>
              <a:t>‹#›</a:t>
            </a:fld>
            <a:endParaRPr lang="en-US"/>
          </a:p>
        </p:txBody>
      </p:sp>
    </p:spTree>
    <p:extLst>
      <p:ext uri="{BB962C8B-B14F-4D97-AF65-F5344CB8AC3E}">
        <p14:creationId xmlns:p14="http://schemas.microsoft.com/office/powerpoint/2010/main" val="1798411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4B9F2A-9248-4953-A6CD-F98DFC3C0DF5}" type="datetimeFigureOut">
              <a:rPr lang="en-US" smtClean="0"/>
              <a:t>8/17/2019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E807-B0FF-4F1E-A9AF-D8A974D5A58B}" type="slidenum">
              <a:rPr lang="en-US" smtClean="0"/>
              <a:t>‹#›</a:t>
            </a:fld>
            <a:endParaRPr lang="en-US"/>
          </a:p>
        </p:txBody>
      </p:sp>
    </p:spTree>
    <p:extLst>
      <p:ext uri="{BB962C8B-B14F-4D97-AF65-F5344CB8AC3E}">
        <p14:creationId xmlns:p14="http://schemas.microsoft.com/office/powerpoint/2010/main" val="223824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4B9F2A-9248-4953-A6CD-F98DFC3C0DF5}" type="datetimeFigureOut">
              <a:rPr lang="en-US" smtClean="0"/>
              <a:t>8/17/2019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B6E807-B0FF-4F1E-A9AF-D8A974D5A58B}" type="slidenum">
              <a:rPr lang="en-US" smtClean="0"/>
              <a:t>‹#›</a:t>
            </a:fld>
            <a:endParaRPr lang="en-US"/>
          </a:p>
        </p:txBody>
      </p:sp>
    </p:spTree>
    <p:extLst>
      <p:ext uri="{BB962C8B-B14F-4D97-AF65-F5344CB8AC3E}">
        <p14:creationId xmlns:p14="http://schemas.microsoft.com/office/powerpoint/2010/main" val="1300990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4B9F2A-9248-4953-A6CD-F98DFC3C0DF5}" type="datetimeFigureOut">
              <a:rPr lang="en-US" smtClean="0"/>
              <a:t>8/17/2019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B6E807-B0FF-4F1E-A9AF-D8A974D5A58B}" type="slidenum">
              <a:rPr lang="en-US" smtClean="0"/>
              <a:t>‹#›</a:t>
            </a:fld>
            <a:endParaRPr lang="en-US"/>
          </a:p>
        </p:txBody>
      </p:sp>
    </p:spTree>
    <p:extLst>
      <p:ext uri="{BB962C8B-B14F-4D97-AF65-F5344CB8AC3E}">
        <p14:creationId xmlns:p14="http://schemas.microsoft.com/office/powerpoint/2010/main" val="379919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B9F2A-9248-4953-A6CD-F98DFC3C0DF5}" type="datetimeFigureOut">
              <a:rPr lang="en-US" smtClean="0"/>
              <a:t>8/17/2019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B6E807-B0FF-4F1E-A9AF-D8A974D5A58B}" type="slidenum">
              <a:rPr lang="en-US" smtClean="0"/>
              <a:t>‹#›</a:t>
            </a:fld>
            <a:endParaRPr lang="en-US"/>
          </a:p>
        </p:txBody>
      </p:sp>
    </p:spTree>
    <p:extLst>
      <p:ext uri="{BB962C8B-B14F-4D97-AF65-F5344CB8AC3E}">
        <p14:creationId xmlns:p14="http://schemas.microsoft.com/office/powerpoint/2010/main" val="2877867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4B9F2A-9248-4953-A6CD-F98DFC3C0DF5}" type="datetimeFigureOut">
              <a:rPr lang="en-US" smtClean="0"/>
              <a:t>8/17/2019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E807-B0FF-4F1E-A9AF-D8A974D5A58B}" type="slidenum">
              <a:rPr lang="en-US" smtClean="0"/>
              <a:t>‹#›</a:t>
            </a:fld>
            <a:endParaRPr lang="en-US"/>
          </a:p>
        </p:txBody>
      </p:sp>
    </p:spTree>
    <p:extLst>
      <p:ext uri="{BB962C8B-B14F-4D97-AF65-F5344CB8AC3E}">
        <p14:creationId xmlns:p14="http://schemas.microsoft.com/office/powerpoint/2010/main" val="3970237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4B9F2A-9248-4953-A6CD-F98DFC3C0DF5}" type="datetimeFigureOut">
              <a:rPr lang="en-US" smtClean="0"/>
              <a:t>8/17/2019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6E807-B0FF-4F1E-A9AF-D8A974D5A58B}" type="slidenum">
              <a:rPr lang="en-US" smtClean="0"/>
              <a:t>‹#›</a:t>
            </a:fld>
            <a:endParaRPr lang="en-US"/>
          </a:p>
        </p:txBody>
      </p:sp>
    </p:spTree>
    <p:extLst>
      <p:ext uri="{BB962C8B-B14F-4D97-AF65-F5344CB8AC3E}">
        <p14:creationId xmlns:p14="http://schemas.microsoft.com/office/powerpoint/2010/main" val="1782036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B9F2A-9248-4953-A6CD-F98DFC3C0DF5}" type="datetimeFigureOut">
              <a:rPr lang="en-US" smtClean="0"/>
              <a:t>8/17/2019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6E807-B0FF-4F1E-A9AF-D8A974D5A58B}" type="slidenum">
              <a:rPr lang="en-US" smtClean="0"/>
              <a:t>‹#›</a:t>
            </a:fld>
            <a:endParaRPr lang="en-US"/>
          </a:p>
        </p:txBody>
      </p:sp>
    </p:spTree>
    <p:extLst>
      <p:ext uri="{BB962C8B-B14F-4D97-AF65-F5344CB8AC3E}">
        <p14:creationId xmlns:p14="http://schemas.microsoft.com/office/powerpoint/2010/main" val="3613654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e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g"/><Relationship Id="rId11" Type="http://schemas.openxmlformats.org/officeDocument/2006/relationships/image" Target="../media/image16.jpeg"/><Relationship Id="rId5" Type="http://schemas.openxmlformats.org/officeDocument/2006/relationships/image" Target="../media/image25.jpg"/><Relationship Id="rId10" Type="http://schemas.openxmlformats.org/officeDocument/2006/relationships/image" Target="../media/image30.jpg"/><Relationship Id="rId4" Type="http://schemas.openxmlformats.org/officeDocument/2006/relationships/image" Target="../media/image24.jpg"/><Relationship Id="rId9" Type="http://schemas.openxmlformats.org/officeDocument/2006/relationships/image" Target="../media/image29.jpg"/></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5.jp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3.jpg"/><Relationship Id="rId11" Type="http://schemas.openxmlformats.org/officeDocument/2006/relationships/image" Target="../media/image25.jpg"/><Relationship Id="rId5" Type="http://schemas.openxmlformats.org/officeDocument/2006/relationships/image" Target="../media/image32.jpeg"/><Relationship Id="rId10" Type="http://schemas.openxmlformats.org/officeDocument/2006/relationships/image" Target="../media/image35.jpg"/><Relationship Id="rId4" Type="http://schemas.openxmlformats.org/officeDocument/2006/relationships/image" Target="../media/image31.jpeg"/><Relationship Id="rId9" Type="http://schemas.openxmlformats.org/officeDocument/2006/relationships/image" Target="../media/image34.jpeg"/></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5.jpg"/><Relationship Id="rId7" Type="http://schemas.openxmlformats.org/officeDocument/2006/relationships/image" Target="../media/image5.jp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38.jpeg"/><Relationship Id="rId10" Type="http://schemas.openxmlformats.org/officeDocument/2006/relationships/image" Target="../media/image28.jpg"/><Relationship Id="rId4" Type="http://schemas.openxmlformats.org/officeDocument/2006/relationships/image" Target="../media/image37.jpeg"/><Relationship Id="rId9" Type="http://schemas.openxmlformats.org/officeDocument/2006/relationships/image" Target="../media/image2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1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2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2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7.xml"/><Relationship Id="rId4" Type="http://schemas.openxmlformats.org/officeDocument/2006/relationships/image" Target="../media/image55.jp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3528" y="0"/>
            <a:ext cx="8496944" cy="5013176"/>
          </a:xfrm>
        </p:spPr>
        <p:txBody>
          <a:bodyPr>
            <a:noAutofit/>
          </a:bodyPr>
          <a:lstStyle/>
          <a:p>
            <a:r>
              <a:rPr lang="vi-VN" sz="11500" b="1" dirty="0" smtClean="0">
                <a:ln>
                  <a:solidFill>
                    <a:srgbClr val="00B0F0"/>
                  </a:solidFill>
                </a:ln>
                <a:solidFill>
                  <a:srgbClr val="0070C0"/>
                </a:solidFill>
                <a:effectLst>
                  <a:outerShdw blurRad="38100" dist="38100" dir="2700000" algn="tl">
                    <a:srgbClr val="000000">
                      <a:alpha val="43137"/>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rPr>
              <a:t>TỰ NHIÊN VÀ XÃ HỘI</a:t>
            </a:r>
            <a:endParaRPr lang="en-US" sz="11500" b="1" dirty="0">
              <a:ln>
                <a:solidFill>
                  <a:srgbClr val="00B0F0"/>
                </a:solidFill>
              </a:ln>
              <a:solidFill>
                <a:srgbClr val="0070C0"/>
              </a:solidFill>
              <a:effectLst>
                <a:outerShdw blurRad="38100" dist="38100" dir="2700000" algn="tl">
                  <a:srgbClr val="000000">
                    <a:alpha val="43137"/>
                  </a:srgbClr>
                </a:outerShdw>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755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orizontal Scroll 17"/>
          <p:cNvSpPr/>
          <p:nvPr/>
        </p:nvSpPr>
        <p:spPr>
          <a:xfrm>
            <a:off x="236801" y="1769481"/>
            <a:ext cx="8568952" cy="1145459"/>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spcAft>
                <a:spcPts val="0"/>
              </a:spcAft>
            </a:pPr>
            <a:r>
              <a:rPr lang="vi-VN" sz="3200" b="1" dirty="0">
                <a:latin typeface="Times New Roman"/>
                <a:ea typeface="Times New Roman"/>
              </a:rPr>
              <a:t>Côn trùng có 6 chân</a:t>
            </a:r>
            <a:r>
              <a:rPr lang="vi-VN" sz="3200" b="1" dirty="0" smtClean="0">
                <a:latin typeface="Times New Roman"/>
                <a:ea typeface="Times New Roman"/>
              </a:rPr>
              <a:t>. Chân phân thành các đốt</a:t>
            </a:r>
            <a:endParaRPr lang="en-US" sz="3200" b="1" dirty="0">
              <a:effectLst/>
              <a:latin typeface="Times New Roman"/>
              <a:ea typeface="Times New Roman"/>
            </a:endParaRPr>
          </a:p>
        </p:txBody>
      </p:sp>
      <p:sp>
        <p:nvSpPr>
          <p:cNvPr id="5" name="Rectangle 4"/>
          <p:cNvSpPr/>
          <p:nvPr/>
        </p:nvSpPr>
        <p:spPr>
          <a:xfrm>
            <a:off x="828463" y="727446"/>
            <a:ext cx="8252580" cy="584775"/>
          </a:xfrm>
          <a:prstGeom prst="rect">
            <a:avLst/>
          </a:prstGeom>
        </p:spPr>
        <p:txBody>
          <a:bodyPr wrap="none">
            <a:spAutoFit/>
          </a:bodyPr>
          <a:lstStyle/>
          <a:p>
            <a:r>
              <a:rPr lang="en-US" sz="3200" b="1" dirty="0" err="1">
                <a:solidFill>
                  <a:srgbClr val="7030A0"/>
                </a:solidFill>
                <a:latin typeface="Times New Roman"/>
                <a:ea typeface="Times New Roman"/>
              </a:rPr>
              <a:t>Côn</a:t>
            </a:r>
            <a:r>
              <a:rPr lang="en-US" sz="3200" b="1" dirty="0">
                <a:solidFill>
                  <a:srgbClr val="7030A0"/>
                </a:solidFill>
                <a:latin typeface="Times New Roman"/>
                <a:ea typeface="Times New Roman"/>
              </a:rPr>
              <a:t> </a:t>
            </a:r>
            <a:r>
              <a:rPr lang="en-US" sz="3200" b="1" dirty="0" err="1">
                <a:solidFill>
                  <a:srgbClr val="7030A0"/>
                </a:solidFill>
                <a:latin typeface="Times New Roman"/>
                <a:ea typeface="Times New Roman"/>
              </a:rPr>
              <a:t>trùng</a:t>
            </a:r>
            <a:r>
              <a:rPr lang="en-US" sz="3200" b="1" dirty="0">
                <a:solidFill>
                  <a:srgbClr val="7030A0"/>
                </a:solidFill>
                <a:latin typeface="Times New Roman"/>
                <a:ea typeface="Times New Roman"/>
              </a:rPr>
              <a:t> </a:t>
            </a:r>
            <a:r>
              <a:rPr lang="en-US" sz="3200" b="1" dirty="0" err="1">
                <a:solidFill>
                  <a:srgbClr val="7030A0"/>
                </a:solidFill>
                <a:latin typeface="Times New Roman"/>
                <a:ea typeface="Times New Roman"/>
              </a:rPr>
              <a:t>có</a:t>
            </a:r>
            <a:r>
              <a:rPr lang="en-US" sz="3200" b="1" dirty="0">
                <a:solidFill>
                  <a:srgbClr val="7030A0"/>
                </a:solidFill>
                <a:latin typeface="Times New Roman"/>
                <a:ea typeface="Times New Roman"/>
              </a:rPr>
              <a:t> </a:t>
            </a:r>
            <a:r>
              <a:rPr lang="en-US" sz="3200" b="1" dirty="0" err="1">
                <a:solidFill>
                  <a:srgbClr val="7030A0"/>
                </a:solidFill>
                <a:latin typeface="Times New Roman"/>
                <a:ea typeface="Times New Roman"/>
              </a:rPr>
              <a:t>mấy</a:t>
            </a:r>
            <a:r>
              <a:rPr lang="en-US" sz="3200" b="1" dirty="0">
                <a:solidFill>
                  <a:srgbClr val="7030A0"/>
                </a:solidFill>
                <a:latin typeface="Times New Roman"/>
                <a:ea typeface="Times New Roman"/>
              </a:rPr>
              <a:t> </a:t>
            </a:r>
            <a:r>
              <a:rPr lang="en-US" sz="3200" b="1" dirty="0" err="1">
                <a:solidFill>
                  <a:srgbClr val="7030A0"/>
                </a:solidFill>
                <a:latin typeface="Times New Roman"/>
                <a:ea typeface="Times New Roman"/>
              </a:rPr>
              <a:t>chân</a:t>
            </a:r>
            <a:r>
              <a:rPr lang="en-US" sz="3200" b="1" dirty="0" smtClean="0">
                <a:solidFill>
                  <a:srgbClr val="7030A0"/>
                </a:solidFill>
                <a:latin typeface="Times New Roman"/>
                <a:ea typeface="Times New Roman"/>
              </a:rPr>
              <a:t>?</a:t>
            </a:r>
            <a:r>
              <a:rPr lang="vi-VN" sz="3200" b="1" dirty="0" smtClean="0">
                <a:solidFill>
                  <a:srgbClr val="7030A0"/>
                </a:solidFill>
                <a:latin typeface="Times New Roman"/>
                <a:ea typeface="Times New Roman"/>
              </a:rPr>
              <a:t> Chân có gì đặc biệt?</a:t>
            </a:r>
            <a:r>
              <a:rPr lang="en-US" sz="3200" b="1" dirty="0" smtClean="0">
                <a:solidFill>
                  <a:srgbClr val="7030A0"/>
                </a:solidFill>
                <a:latin typeface="Times New Roman"/>
                <a:ea typeface="Times New Roman"/>
              </a:rPr>
              <a:t> </a:t>
            </a:r>
            <a:endParaRPr lang="en-US" sz="3200" b="1" dirty="0">
              <a:solidFill>
                <a:srgbClr val="7030A0"/>
              </a:solidFill>
            </a:endParaRPr>
          </a:p>
        </p:txBody>
      </p:sp>
      <p:pic>
        <p:nvPicPr>
          <p:cNvPr id="6" name="Picture 5" descr="dau-hoi-cham-1"/>
          <p:cNvPicPr>
            <a:picLocks noChangeAspect="1"/>
          </p:cNvPicPr>
          <p:nvPr/>
        </p:nvPicPr>
        <p:blipFill>
          <a:blip r:embed="rId2"/>
          <a:stretch>
            <a:fillRect/>
          </a:stretch>
        </p:blipFill>
        <p:spPr>
          <a:xfrm>
            <a:off x="254493" y="549904"/>
            <a:ext cx="648072" cy="847240"/>
          </a:xfrm>
          <a:prstGeom prst="rect">
            <a:avLst/>
          </a:prstGeom>
          <a:noFill/>
          <a:ln w="9525">
            <a:noFill/>
          </a:ln>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9481" y="3609719"/>
            <a:ext cx="3672411" cy="282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888739" y="3652585"/>
            <a:ext cx="3535060" cy="284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rot="21437035">
            <a:off x="2381652" y="4379543"/>
            <a:ext cx="367113" cy="410362"/>
          </a:xfrm>
          <a:prstGeom prst="ellipse">
            <a:avLst/>
          </a:prstGeom>
          <a:noFill/>
          <a:ln w="76200" cap="flat" cmpd="sng">
            <a:solidFill>
              <a:srgbClr val="3333FF"/>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dirty="0">
              <a:latin typeface="Arial" panose="020B0604020202020204" pitchFamily="34" charset="0"/>
              <a:ea typeface="Arial" panose="020B0604020202020204" pitchFamily="34" charset="0"/>
            </a:endParaRPr>
          </a:p>
        </p:txBody>
      </p:sp>
      <p:sp>
        <p:nvSpPr>
          <p:cNvPr id="10" name="Oval 9"/>
          <p:cNvSpPr/>
          <p:nvPr/>
        </p:nvSpPr>
        <p:spPr>
          <a:xfrm rot="21437035">
            <a:off x="6546182" y="4113049"/>
            <a:ext cx="367113" cy="410362"/>
          </a:xfrm>
          <a:prstGeom prst="ellipse">
            <a:avLst/>
          </a:prstGeom>
          <a:noFill/>
          <a:ln w="76200" cap="flat" cmpd="sng">
            <a:solidFill>
              <a:srgbClr val="3333FF"/>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dirty="0">
              <a:latin typeface="Arial" panose="020B0604020202020204" pitchFamily="34" charset="0"/>
              <a:ea typeface="Arial" panose="020B0604020202020204" pitchFamily="34" charset="0"/>
            </a:endParaRPr>
          </a:p>
        </p:txBody>
      </p:sp>
      <p:sp>
        <p:nvSpPr>
          <p:cNvPr id="11" name="Oval 10"/>
          <p:cNvSpPr/>
          <p:nvPr/>
        </p:nvSpPr>
        <p:spPr>
          <a:xfrm rot="21437035">
            <a:off x="2463265" y="3453105"/>
            <a:ext cx="367113" cy="410362"/>
          </a:xfrm>
          <a:prstGeom prst="ellipse">
            <a:avLst/>
          </a:prstGeom>
          <a:noFill/>
          <a:ln w="76200" cap="flat" cmpd="sng">
            <a:solidFill>
              <a:srgbClr val="3333FF"/>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dirty="0">
              <a:latin typeface="Arial" panose="020B0604020202020204" pitchFamily="34" charset="0"/>
              <a:ea typeface="Arial" panose="020B0604020202020204" pitchFamily="34" charset="0"/>
            </a:endParaRPr>
          </a:p>
        </p:txBody>
      </p:sp>
      <p:sp>
        <p:nvSpPr>
          <p:cNvPr id="13" name="Oval 12"/>
          <p:cNvSpPr/>
          <p:nvPr/>
        </p:nvSpPr>
        <p:spPr>
          <a:xfrm rot="21437035">
            <a:off x="8099210" y="4165894"/>
            <a:ext cx="367113" cy="410362"/>
          </a:xfrm>
          <a:prstGeom prst="ellipse">
            <a:avLst/>
          </a:prstGeom>
          <a:noFill/>
          <a:ln w="76200" cap="flat" cmpd="sng">
            <a:solidFill>
              <a:srgbClr val="3333FF"/>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dirty="0">
              <a:latin typeface="Arial" panose="020B0604020202020204" pitchFamily="34" charset="0"/>
              <a:ea typeface="Arial" panose="020B0604020202020204" pitchFamily="34" charset="0"/>
            </a:endParaRPr>
          </a:p>
        </p:txBody>
      </p:sp>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backgroundRemoval t="2180" b="99728" l="5306" r="94694">
                        <a14:backgroundMark x1="37551" y1="71662" x2="37551" y2="71662"/>
                        <a14:backgroundMark x1="43469" y1="72480" x2="43469" y2="72480"/>
                        <a14:backgroundMark x1="43878" y1="67575" x2="43878" y2="67575"/>
                        <a14:backgroundMark x1="43878" y1="63215" x2="43878" y2="63215"/>
                        <a14:backgroundMark x1="41020" y1="63215" x2="41020" y2="63215"/>
                        <a14:backgroundMark x1="39184" y1="63760" x2="39184" y2="63760"/>
                        <a14:backgroundMark x1="35510" y1="65123" x2="35510" y2="65123"/>
                        <a14:backgroundMark x1="33469" y1="65668" x2="33469" y2="65668"/>
                        <a14:backgroundMark x1="30612" y1="69210" x2="30612" y2="69210"/>
                        <a14:backgroundMark x1="30612" y1="69210" x2="30612" y2="69210"/>
                        <a14:backgroundMark x1="28980" y1="70027" x2="28980" y2="70027"/>
                        <a14:backgroundMark x1="26939" y1="70027" x2="26939" y2="70027"/>
                        <a14:backgroundMark x1="26122" y1="70027" x2="26122" y2="70027"/>
                        <a14:backgroundMark x1="24490" y1="70027" x2="23265" y2="70027"/>
                        <a14:backgroundMark x1="22653" y1="70027" x2="21020" y2="69755"/>
                        <a14:backgroundMark x1="21020" y1="69755" x2="21020" y2="69755"/>
                        <a14:backgroundMark x1="21020" y1="69755" x2="21020" y2="69755"/>
                        <a14:backgroundMark x1="21020" y1="69755" x2="21020" y2="69755"/>
                        <a14:backgroundMark x1="21020" y1="69755" x2="21020" y2="69755"/>
                        <a14:backgroundMark x1="19796" y1="69755" x2="19796" y2="69755"/>
                        <a14:backgroundMark x1="17347" y1="72207" x2="17347" y2="72207"/>
                        <a14:backgroundMark x1="17347" y1="72207" x2="17347" y2="72207"/>
                        <a14:backgroundMark x1="16939" y1="72480" x2="16939" y2="72480"/>
                        <a14:backgroundMark x1="15714" y1="73569" x2="15714" y2="73569"/>
                        <a14:backgroundMark x1="14082" y1="74932" x2="14082" y2="74932"/>
                        <a14:backgroundMark x1="13673" y1="76022" x2="13673" y2="76022"/>
                        <a14:backgroundMark x1="13673" y1="76022" x2="13673" y2="76022"/>
                        <a14:backgroundMark x1="12857" y1="77112" x2="12857" y2="77112"/>
                        <a14:backgroundMark x1="12041" y1="78474" x2="12041" y2="78474"/>
                        <a14:backgroundMark x1="11633" y1="79019" x2="11633" y2="79019"/>
                        <a14:backgroundMark x1="11224" y1="79564" x2="11224" y2="79564"/>
                        <a14:backgroundMark x1="10408" y1="80381" x2="10408" y2="80381"/>
                        <a14:backgroundMark x1="9184" y1="82016" x2="7959" y2="84469"/>
                        <a14:backgroundMark x1="7143" y1="87466" x2="7143" y2="89373"/>
                        <a14:backgroundMark x1="6327" y1="92371" x2="6327" y2="92371"/>
                        <a14:backgroundMark x1="6327" y1="92371" x2="6327" y2="92371"/>
                        <a14:backgroundMark x1="6327" y1="94278" x2="6327" y2="94278"/>
                        <a14:backgroundMark x1="9184" y1="97275" x2="9184" y2="97275"/>
                        <a14:backgroundMark x1="13265" y1="97275" x2="16122" y2="95913"/>
                        <a14:backgroundMark x1="17755" y1="95368" x2="19796" y2="93188"/>
                        <a14:backgroundMark x1="21429" y1="92371" x2="22653" y2="92371"/>
                        <a14:backgroundMark x1="24490" y1="90736" x2="25714" y2="90463"/>
                        <a14:backgroundMark x1="25714" y1="90463" x2="25714" y2="90463"/>
                        <a14:backgroundMark x1="26939" y1="91281" x2="26939" y2="91281"/>
                        <a14:backgroundMark x1="27347" y1="94278" x2="28163" y2="95913"/>
                        <a14:backgroundMark x1="28980" y1="96730" x2="28980" y2="96730"/>
                        <a14:backgroundMark x1="30612" y1="97820" x2="30612" y2="97820"/>
                        <a14:backgroundMark x1="30612" y1="98365" x2="30612" y2="98365"/>
                        <a14:backgroundMark x1="33061" y1="98365" x2="33061" y2="98365"/>
                        <a14:backgroundMark x1="34286" y1="98365" x2="34286" y2="98365"/>
                        <a14:backgroundMark x1="25306" y1="98365" x2="25306" y2="98365"/>
                        <a14:backgroundMark x1="24898" y1="98365" x2="23673" y2="98365"/>
                        <a14:backgroundMark x1="21837" y1="98365" x2="20204" y2="98365"/>
                        <a14:backgroundMark x1="18980" y1="98365" x2="17755" y2="98365"/>
                        <a14:backgroundMark x1="16531" y1="98365" x2="14490" y2="96730"/>
                        <a14:backgroundMark x1="12857" y1="95368" x2="12857" y2="95368"/>
                        <a14:backgroundMark x1="12041" y1="94278" x2="12041" y2="94278"/>
                        <a14:backgroundMark x1="12041" y1="92371" x2="12041" y2="90463"/>
                        <a14:backgroundMark x1="12041" y1="89918" x2="13265" y2="88283"/>
                        <a14:backgroundMark x1="13265" y1="88011" x2="17755" y2="85014"/>
                        <a14:backgroundMark x1="18163" y1="84469" x2="18163" y2="84469"/>
                        <a14:backgroundMark x1="18980" y1="83379" x2="23673" y2="79019"/>
                        <a14:backgroundMark x1="23673" y1="79019" x2="23673" y2="79019"/>
                        <a14:backgroundMark x1="23673" y1="79019" x2="23673" y2="79019"/>
                        <a14:backgroundMark x1="28571" y1="79019" x2="31429" y2="79564"/>
                        <a14:backgroundMark x1="31429" y1="79564" x2="31429" y2="79564"/>
                        <a14:backgroundMark x1="33061" y1="79564" x2="33061" y2="79564"/>
                        <a14:backgroundMark x1="35510" y1="83924" x2="36735" y2="85014"/>
                        <a14:backgroundMark x1="36735" y1="87466" x2="36735" y2="89373"/>
                        <a14:backgroundMark x1="36735" y1="91281" x2="36735" y2="91281"/>
                        <a14:backgroundMark x1="23673" y1="90736" x2="23673" y2="90736"/>
                        <a14:backgroundMark x1="22857" y1="88011" x2="23673" y2="83379"/>
                        <a14:backgroundMark x1="23673" y1="83379" x2="23673" y2="83379"/>
                      </a14:backgroundRemoval>
                    </a14:imgEffect>
                  </a14:imgLayer>
                </a14:imgProps>
              </a:ext>
              <a:ext uri="{28A0092B-C50C-407E-A947-70E740481C1C}">
                <a14:useLocalDpi xmlns:a14="http://schemas.microsoft.com/office/drawing/2010/main" val="0"/>
              </a:ext>
            </a:extLst>
          </a:blip>
          <a:stretch>
            <a:fillRect/>
          </a:stretch>
        </p:blipFill>
        <p:spPr>
          <a:xfrm rot="5400000">
            <a:off x="2826688" y="3587413"/>
            <a:ext cx="3706637" cy="2808315"/>
          </a:xfrm>
          <a:prstGeom prst="rect">
            <a:avLst/>
          </a:prstGeom>
        </p:spPr>
      </p:pic>
      <p:sp>
        <p:nvSpPr>
          <p:cNvPr id="15" name="Oval 14"/>
          <p:cNvSpPr/>
          <p:nvPr/>
        </p:nvSpPr>
        <p:spPr>
          <a:xfrm rot="21437035">
            <a:off x="3789428" y="4702596"/>
            <a:ext cx="367113" cy="410362"/>
          </a:xfrm>
          <a:prstGeom prst="ellipse">
            <a:avLst/>
          </a:prstGeom>
          <a:noFill/>
          <a:ln w="76200" cap="flat" cmpd="sng">
            <a:solidFill>
              <a:srgbClr val="3333FF"/>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dirty="0">
              <a:latin typeface="Arial" panose="020B0604020202020204" pitchFamily="34" charset="0"/>
              <a:ea typeface="Arial" panose="020B0604020202020204" pitchFamily="34" charset="0"/>
            </a:endParaRPr>
          </a:p>
        </p:txBody>
      </p:sp>
      <p:sp>
        <p:nvSpPr>
          <p:cNvPr id="16" name="Oval 15"/>
          <p:cNvSpPr/>
          <p:nvPr/>
        </p:nvSpPr>
        <p:spPr>
          <a:xfrm rot="21437035">
            <a:off x="5307844" y="4324135"/>
            <a:ext cx="367113" cy="410362"/>
          </a:xfrm>
          <a:prstGeom prst="ellipse">
            <a:avLst/>
          </a:prstGeom>
          <a:noFill/>
          <a:ln w="76200" cap="flat" cmpd="sng">
            <a:solidFill>
              <a:srgbClr val="3333FF"/>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81453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xit" presetSubtype="21" fill="hold" grpId="0" nodeType="withEffect">
                                  <p:stCondLst>
                                    <p:cond delay="0"/>
                                  </p:stCondLst>
                                  <p:childTnLst>
                                    <p:animEffect transition="out" filter="barn(inVertic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6" presetClass="exit" presetSubtype="21" fill="hold" nodeType="withEffect">
                                  <p:stCondLst>
                                    <p:cond delay="0"/>
                                  </p:stCondLst>
                                  <p:childTnLst>
                                    <p:animEffect transition="out" filter="barn(inVertic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p:bldP spid="9" grpId="0" animBg="1"/>
      <p:bldP spid="10" grpId="0" animBg="1"/>
      <p:bldP spid="11" grpId="0" animBg="1"/>
      <p:bldP spid="13"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uXVJ"/>
          <p:cNvPicPr>
            <a:picLocks noChangeAspect="1"/>
          </p:cNvPicPr>
          <p:nvPr/>
        </p:nvPicPr>
        <p:blipFill>
          <a:blip r:embed="rId2"/>
          <a:stretch>
            <a:fillRect/>
          </a:stretch>
        </p:blipFill>
        <p:spPr>
          <a:xfrm>
            <a:off x="481278" y="557224"/>
            <a:ext cx="931350" cy="961815"/>
          </a:xfrm>
          <a:prstGeom prst="rect">
            <a:avLst/>
          </a:prstGeom>
          <a:noFill/>
          <a:ln w="9525">
            <a:noFill/>
          </a:ln>
        </p:spPr>
      </p:pic>
      <p:sp>
        <p:nvSpPr>
          <p:cNvPr id="6" name="Rectangle 5"/>
          <p:cNvSpPr/>
          <p:nvPr/>
        </p:nvSpPr>
        <p:spPr>
          <a:xfrm>
            <a:off x="1475656" y="836712"/>
            <a:ext cx="7165744" cy="584775"/>
          </a:xfrm>
          <a:prstGeom prst="rect">
            <a:avLst/>
          </a:prstGeom>
        </p:spPr>
        <p:txBody>
          <a:bodyPr wrap="none">
            <a:spAutoFit/>
          </a:bodyPr>
          <a:lstStyle/>
          <a:p>
            <a:pPr algn="just">
              <a:spcAft>
                <a:spcPts val="0"/>
              </a:spcAft>
            </a:pPr>
            <a:r>
              <a:rPr lang="en-US" sz="3200" b="1" dirty="0" err="1">
                <a:solidFill>
                  <a:srgbClr val="002060"/>
                </a:solidFill>
                <a:effectLst>
                  <a:outerShdw blurRad="38100" dist="38100" dir="2700000" algn="tl">
                    <a:srgbClr val="000000">
                      <a:alpha val="43137"/>
                    </a:srgbClr>
                  </a:outerShdw>
                </a:effectLst>
                <a:latin typeface="Times New Roman"/>
                <a:ea typeface="Times New Roman"/>
              </a:rPr>
              <a:t>Cơ</a:t>
            </a:r>
            <a:r>
              <a:rPr lang="en-US" sz="3200" b="1" dirty="0">
                <a:solidFill>
                  <a:srgbClr val="002060"/>
                </a:solidFill>
                <a:effectLst>
                  <a:outerShdw blurRad="38100" dist="38100" dir="2700000" algn="tl">
                    <a:srgbClr val="000000">
                      <a:alpha val="43137"/>
                    </a:srgbClr>
                  </a:outerShdw>
                </a:effectLst>
                <a:latin typeface="Times New Roman"/>
                <a:ea typeface="Times New Roman"/>
              </a:rPr>
              <a:t> </a:t>
            </a:r>
            <a:r>
              <a:rPr lang="en-US" sz="3200" b="1" dirty="0" err="1">
                <a:solidFill>
                  <a:srgbClr val="002060"/>
                </a:solidFill>
                <a:effectLst>
                  <a:outerShdw blurRad="38100" dist="38100" dir="2700000" algn="tl">
                    <a:srgbClr val="000000">
                      <a:alpha val="43137"/>
                    </a:srgbClr>
                  </a:outerShdw>
                </a:effectLst>
                <a:latin typeface="Times New Roman"/>
                <a:ea typeface="Times New Roman"/>
              </a:rPr>
              <a:t>thể</a:t>
            </a:r>
            <a:r>
              <a:rPr lang="en-US" sz="3200" b="1" dirty="0">
                <a:solidFill>
                  <a:srgbClr val="002060"/>
                </a:solidFill>
                <a:effectLst>
                  <a:outerShdw blurRad="38100" dist="38100" dir="2700000" algn="tl">
                    <a:srgbClr val="000000">
                      <a:alpha val="43137"/>
                    </a:srgbClr>
                  </a:outerShdw>
                </a:effectLst>
                <a:latin typeface="Times New Roman"/>
                <a:ea typeface="Times New Roman"/>
              </a:rPr>
              <a:t> </a:t>
            </a:r>
            <a:r>
              <a:rPr lang="en-US" sz="3200" b="1" dirty="0" err="1">
                <a:solidFill>
                  <a:srgbClr val="002060"/>
                </a:solidFill>
                <a:effectLst>
                  <a:outerShdw blurRad="38100" dist="38100" dir="2700000" algn="tl">
                    <a:srgbClr val="000000">
                      <a:alpha val="43137"/>
                    </a:srgbClr>
                  </a:outerShdw>
                </a:effectLst>
                <a:latin typeface="Times New Roman"/>
                <a:ea typeface="Times New Roman"/>
              </a:rPr>
              <a:t>côn</a:t>
            </a:r>
            <a:r>
              <a:rPr lang="en-US" sz="3200" b="1" dirty="0">
                <a:solidFill>
                  <a:srgbClr val="002060"/>
                </a:solidFill>
                <a:effectLst>
                  <a:outerShdw blurRad="38100" dist="38100" dir="2700000" algn="tl">
                    <a:srgbClr val="000000">
                      <a:alpha val="43137"/>
                    </a:srgbClr>
                  </a:outerShdw>
                </a:effectLst>
                <a:latin typeface="Times New Roman"/>
                <a:ea typeface="Times New Roman"/>
              </a:rPr>
              <a:t> </a:t>
            </a:r>
            <a:r>
              <a:rPr lang="en-US" sz="3200" b="1" dirty="0" err="1">
                <a:solidFill>
                  <a:srgbClr val="002060"/>
                </a:solidFill>
                <a:effectLst>
                  <a:outerShdw blurRad="38100" dist="38100" dir="2700000" algn="tl">
                    <a:srgbClr val="000000">
                      <a:alpha val="43137"/>
                    </a:srgbClr>
                  </a:outerShdw>
                </a:effectLst>
                <a:latin typeface="Times New Roman"/>
                <a:ea typeface="Times New Roman"/>
              </a:rPr>
              <a:t>trùng</a:t>
            </a:r>
            <a:r>
              <a:rPr lang="en-US" sz="3200" b="1" dirty="0">
                <a:solidFill>
                  <a:srgbClr val="002060"/>
                </a:solidFill>
                <a:effectLst>
                  <a:outerShdw blurRad="38100" dist="38100" dir="2700000" algn="tl">
                    <a:srgbClr val="000000">
                      <a:alpha val="43137"/>
                    </a:srgbClr>
                  </a:outerShdw>
                </a:effectLst>
                <a:latin typeface="Times New Roman"/>
                <a:ea typeface="Times New Roman"/>
              </a:rPr>
              <a:t> </a:t>
            </a:r>
            <a:r>
              <a:rPr lang="en-US" sz="3200" b="1" dirty="0" err="1">
                <a:solidFill>
                  <a:srgbClr val="002060"/>
                </a:solidFill>
                <a:effectLst>
                  <a:outerShdw blurRad="38100" dist="38100" dir="2700000" algn="tl">
                    <a:srgbClr val="000000">
                      <a:alpha val="43137"/>
                    </a:srgbClr>
                  </a:outerShdw>
                </a:effectLst>
                <a:latin typeface="Times New Roman"/>
                <a:ea typeface="Times New Roman"/>
              </a:rPr>
              <a:t>có</a:t>
            </a:r>
            <a:r>
              <a:rPr lang="en-US" sz="3200" b="1" dirty="0">
                <a:solidFill>
                  <a:srgbClr val="002060"/>
                </a:solidFill>
                <a:effectLst>
                  <a:outerShdw blurRad="38100" dist="38100" dir="2700000" algn="tl">
                    <a:srgbClr val="000000">
                      <a:alpha val="43137"/>
                    </a:srgbClr>
                  </a:outerShdw>
                </a:effectLst>
                <a:latin typeface="Times New Roman"/>
                <a:ea typeface="Times New Roman"/>
              </a:rPr>
              <a:t> </a:t>
            </a:r>
            <a:r>
              <a:rPr lang="en-US" sz="3200" b="1" dirty="0" err="1">
                <a:solidFill>
                  <a:srgbClr val="002060"/>
                </a:solidFill>
                <a:effectLst>
                  <a:outerShdw blurRad="38100" dist="38100" dir="2700000" algn="tl">
                    <a:srgbClr val="000000">
                      <a:alpha val="43137"/>
                    </a:srgbClr>
                  </a:outerShdw>
                </a:effectLst>
                <a:latin typeface="Times New Roman"/>
                <a:ea typeface="Times New Roman"/>
              </a:rPr>
              <a:t>xương</a:t>
            </a:r>
            <a:r>
              <a:rPr lang="en-US" sz="3200" b="1" dirty="0">
                <a:solidFill>
                  <a:srgbClr val="002060"/>
                </a:solidFill>
                <a:effectLst>
                  <a:outerShdw blurRad="38100" dist="38100" dir="2700000" algn="tl">
                    <a:srgbClr val="000000">
                      <a:alpha val="43137"/>
                    </a:srgbClr>
                  </a:outerShdw>
                </a:effectLst>
                <a:latin typeface="Times New Roman"/>
                <a:ea typeface="Times New Roman"/>
              </a:rPr>
              <a:t> </a:t>
            </a:r>
            <a:r>
              <a:rPr lang="en-US" sz="3200" b="1" dirty="0" err="1">
                <a:solidFill>
                  <a:srgbClr val="002060"/>
                </a:solidFill>
                <a:effectLst>
                  <a:outerShdw blurRad="38100" dist="38100" dir="2700000" algn="tl">
                    <a:srgbClr val="000000">
                      <a:alpha val="43137"/>
                    </a:srgbClr>
                  </a:outerShdw>
                </a:effectLst>
                <a:latin typeface="Times New Roman"/>
                <a:ea typeface="Times New Roman"/>
              </a:rPr>
              <a:t>sống</a:t>
            </a:r>
            <a:r>
              <a:rPr lang="en-US" sz="3200" b="1" dirty="0">
                <a:solidFill>
                  <a:srgbClr val="002060"/>
                </a:solidFill>
                <a:effectLst>
                  <a:outerShdw blurRad="38100" dist="38100" dir="2700000" algn="tl">
                    <a:srgbClr val="000000">
                      <a:alpha val="43137"/>
                    </a:srgbClr>
                  </a:outerShdw>
                </a:effectLst>
                <a:latin typeface="Times New Roman"/>
                <a:ea typeface="Times New Roman"/>
              </a:rPr>
              <a:t> </a:t>
            </a:r>
            <a:r>
              <a:rPr lang="en-US" sz="3200" b="1" dirty="0" err="1">
                <a:solidFill>
                  <a:srgbClr val="002060"/>
                </a:solidFill>
                <a:effectLst>
                  <a:outerShdw blurRad="38100" dist="38100" dir="2700000" algn="tl">
                    <a:srgbClr val="000000">
                      <a:alpha val="43137"/>
                    </a:srgbClr>
                  </a:outerShdw>
                </a:effectLst>
                <a:latin typeface="Times New Roman"/>
                <a:ea typeface="Times New Roman"/>
              </a:rPr>
              <a:t>không</a:t>
            </a:r>
            <a:r>
              <a:rPr lang="en-US" sz="3200" b="1" dirty="0">
                <a:solidFill>
                  <a:srgbClr val="002060"/>
                </a:solidFill>
                <a:effectLst>
                  <a:outerShdw blurRad="38100" dist="38100" dir="2700000" algn="tl">
                    <a:srgbClr val="000000">
                      <a:alpha val="43137"/>
                    </a:srgbClr>
                  </a:outerShdw>
                </a:effectLst>
                <a:latin typeface="Times New Roman"/>
                <a:ea typeface="Times New Roman"/>
              </a:rPr>
              <a:t>?</a:t>
            </a:r>
          </a:p>
        </p:txBody>
      </p:sp>
      <p:pic>
        <p:nvPicPr>
          <p:cNvPr id="7" name="Picture 6" descr="800px-Robal"/>
          <p:cNvPicPr>
            <a:picLocks noChangeAspect="1"/>
          </p:cNvPicPr>
          <p:nvPr/>
        </p:nvPicPr>
        <p:blipFill>
          <a:blip r:embed="rId3"/>
          <a:stretch>
            <a:fillRect/>
          </a:stretch>
        </p:blipFill>
        <p:spPr>
          <a:xfrm>
            <a:off x="946954" y="2052138"/>
            <a:ext cx="7538274" cy="3694250"/>
          </a:xfrm>
          <a:prstGeom prst="rect">
            <a:avLst/>
          </a:prstGeom>
          <a:solidFill>
            <a:srgbClr val="9999FF"/>
          </a:solidFill>
          <a:ln w="9525">
            <a:noFill/>
          </a:ln>
        </p:spPr>
      </p:pic>
      <p:sp>
        <p:nvSpPr>
          <p:cNvPr id="8" name="Rounded Rectangle 7"/>
          <p:cNvSpPr/>
          <p:nvPr/>
        </p:nvSpPr>
        <p:spPr>
          <a:xfrm>
            <a:off x="1334079" y="1443848"/>
            <a:ext cx="6060281"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spcAft>
                <a:spcPts val="0"/>
              </a:spcAft>
            </a:pPr>
            <a:r>
              <a:rPr lang="en-US" sz="3200" b="1" dirty="0" err="1">
                <a:latin typeface="Times New Roman"/>
                <a:ea typeface="Times New Roman"/>
              </a:rPr>
              <a:t>Côn</a:t>
            </a:r>
            <a:r>
              <a:rPr lang="en-US" sz="3200" b="1" dirty="0">
                <a:latin typeface="Times New Roman"/>
                <a:ea typeface="Times New Roman"/>
              </a:rPr>
              <a:t> </a:t>
            </a:r>
            <a:r>
              <a:rPr lang="en-US" sz="3200" b="1" dirty="0" err="1">
                <a:latin typeface="Times New Roman"/>
                <a:ea typeface="Times New Roman"/>
              </a:rPr>
              <a:t>trùng</a:t>
            </a:r>
            <a:r>
              <a:rPr lang="en-US" sz="3200" b="1" dirty="0">
                <a:latin typeface="Times New Roman"/>
                <a:ea typeface="Times New Roman"/>
              </a:rPr>
              <a:t> </a:t>
            </a:r>
            <a:r>
              <a:rPr lang="en-US" sz="3200" b="1" dirty="0" err="1">
                <a:latin typeface="Times New Roman"/>
                <a:ea typeface="Times New Roman"/>
              </a:rPr>
              <a:t>không</a:t>
            </a:r>
            <a:r>
              <a:rPr lang="en-US" sz="3200" b="1" dirty="0">
                <a:latin typeface="Times New Roman"/>
                <a:ea typeface="Times New Roman"/>
              </a:rPr>
              <a:t> </a:t>
            </a:r>
            <a:r>
              <a:rPr lang="en-US" sz="3200" b="1" dirty="0" err="1">
                <a:latin typeface="Times New Roman"/>
                <a:ea typeface="Times New Roman"/>
              </a:rPr>
              <a:t>có</a:t>
            </a:r>
            <a:r>
              <a:rPr lang="en-US" sz="3200" b="1" dirty="0">
                <a:latin typeface="Times New Roman"/>
                <a:ea typeface="Times New Roman"/>
              </a:rPr>
              <a:t> </a:t>
            </a:r>
            <a:r>
              <a:rPr lang="en-US" sz="3200" b="1" dirty="0" err="1">
                <a:latin typeface="Times New Roman"/>
                <a:ea typeface="Times New Roman"/>
              </a:rPr>
              <a:t>xương</a:t>
            </a:r>
            <a:r>
              <a:rPr lang="en-US" sz="3200" b="1" dirty="0">
                <a:latin typeface="Times New Roman"/>
                <a:ea typeface="Times New Roman"/>
              </a:rPr>
              <a:t> </a:t>
            </a:r>
            <a:r>
              <a:rPr lang="en-US" sz="3200" b="1" dirty="0" err="1">
                <a:latin typeface="Times New Roman"/>
                <a:ea typeface="Times New Roman"/>
              </a:rPr>
              <a:t>sống</a:t>
            </a:r>
            <a:endParaRPr lang="en-US" sz="3200" b="1" dirty="0">
              <a:effectLst/>
              <a:latin typeface="Times New Roman"/>
              <a:ea typeface="Times New Roman"/>
            </a:endParaRPr>
          </a:p>
        </p:txBody>
      </p:sp>
    </p:spTree>
    <p:extLst>
      <p:ext uri="{BB962C8B-B14F-4D97-AF65-F5344CB8AC3E}">
        <p14:creationId xmlns:p14="http://schemas.microsoft.com/office/powerpoint/2010/main" val="169313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55576" y="1988840"/>
            <a:ext cx="7776864" cy="2448272"/>
          </a:xfrm>
          <a:prstGeom prst="roundRect">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rgbClr val="3333CC"/>
                </a:solidFill>
                <a:latin typeface="Times New Roman"/>
                <a:ea typeface="Times New Roman"/>
              </a:rPr>
              <a:t>Côn</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trùng</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sâu</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bọ</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là</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những</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động</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vật</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không</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xương</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sống</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Chúng</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có</a:t>
            </a:r>
            <a:r>
              <a:rPr lang="en-US" sz="3200" b="1" dirty="0">
                <a:solidFill>
                  <a:srgbClr val="3333CC"/>
                </a:solidFill>
                <a:latin typeface="Times New Roman"/>
                <a:ea typeface="Times New Roman"/>
              </a:rPr>
              <a:t> 6 </a:t>
            </a:r>
            <a:r>
              <a:rPr lang="en-US" sz="3200" b="1" dirty="0" err="1">
                <a:solidFill>
                  <a:srgbClr val="3333CC"/>
                </a:solidFill>
                <a:latin typeface="Times New Roman"/>
                <a:ea typeface="Times New Roman"/>
              </a:rPr>
              <a:t>chân</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và</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chân</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phân</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thành</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các</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đốt</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Phần</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lớn</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các</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loài</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côn</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trùng</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đều</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có</a:t>
            </a:r>
            <a:r>
              <a:rPr lang="en-US" sz="3200" b="1" dirty="0">
                <a:solidFill>
                  <a:srgbClr val="3333CC"/>
                </a:solidFill>
                <a:latin typeface="Times New Roman"/>
                <a:ea typeface="Times New Roman"/>
              </a:rPr>
              <a:t> </a:t>
            </a:r>
            <a:r>
              <a:rPr lang="en-US" sz="3200" b="1" dirty="0" err="1">
                <a:solidFill>
                  <a:srgbClr val="3333CC"/>
                </a:solidFill>
                <a:latin typeface="Times New Roman"/>
                <a:ea typeface="Times New Roman"/>
              </a:rPr>
              <a:t>cánh</a:t>
            </a:r>
            <a:r>
              <a:rPr lang="en-US" sz="3200" b="1" dirty="0">
                <a:solidFill>
                  <a:srgbClr val="3333CC"/>
                </a:solidFill>
                <a:latin typeface="Times New Roman"/>
                <a:ea typeface="Times New Roman"/>
              </a:rPr>
              <a:t>.</a:t>
            </a:r>
            <a:endParaRPr lang="en-US" sz="3200" b="1" dirty="0">
              <a:solidFill>
                <a:srgbClr val="3333CC"/>
              </a:solidFill>
            </a:endParaRPr>
          </a:p>
        </p:txBody>
      </p:sp>
      <p:sp>
        <p:nvSpPr>
          <p:cNvPr id="10" name="TextBox 9"/>
          <p:cNvSpPr txBox="1"/>
          <p:nvPr/>
        </p:nvSpPr>
        <p:spPr>
          <a:xfrm>
            <a:off x="467544" y="1268760"/>
            <a:ext cx="2222452" cy="584775"/>
          </a:xfrm>
          <a:prstGeom prst="rect">
            <a:avLst/>
          </a:prstGeom>
          <a:noFill/>
        </p:spPr>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Kết luận:</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344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5" y="764705"/>
            <a:ext cx="2830133" cy="194421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1679" y="787320"/>
            <a:ext cx="3143378" cy="192160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8488" y="787319"/>
            <a:ext cx="2865512" cy="192160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92" y="2887303"/>
            <a:ext cx="2857500" cy="169382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1679" y="2887303"/>
            <a:ext cx="3143378" cy="169382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8488" y="2887303"/>
            <a:ext cx="2865512" cy="1693825"/>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1679" y="4687098"/>
            <a:ext cx="3143378" cy="215850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78489" y="4687098"/>
            <a:ext cx="2865512" cy="2158504"/>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4687097"/>
            <a:ext cx="2843808" cy="2191327"/>
          </a:xfrm>
          <a:prstGeom prst="rect">
            <a:avLst/>
          </a:prstGeom>
        </p:spPr>
      </p:pic>
      <p:pic>
        <p:nvPicPr>
          <p:cNvPr id="17" name="Picture 16" descr="dau-hoi-cham-1"/>
          <p:cNvPicPr>
            <a:picLocks noChangeAspect="1"/>
          </p:cNvPicPr>
          <p:nvPr/>
        </p:nvPicPr>
        <p:blipFill>
          <a:blip r:embed="rId11"/>
          <a:stretch>
            <a:fillRect/>
          </a:stretch>
        </p:blipFill>
        <p:spPr>
          <a:xfrm>
            <a:off x="48815" y="-8059"/>
            <a:ext cx="648072" cy="847240"/>
          </a:xfrm>
          <a:prstGeom prst="rect">
            <a:avLst/>
          </a:prstGeom>
          <a:noFill/>
          <a:ln w="9525">
            <a:noFill/>
          </a:ln>
        </p:spPr>
      </p:pic>
      <p:sp>
        <p:nvSpPr>
          <p:cNvPr id="18" name="Round Diagonal Corner Rectangle 17"/>
          <p:cNvSpPr/>
          <p:nvPr/>
        </p:nvSpPr>
        <p:spPr>
          <a:xfrm>
            <a:off x="756944" y="116632"/>
            <a:ext cx="7632848" cy="504056"/>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200" b="1" dirty="0">
                <a:latin typeface="Times New Roman"/>
                <a:ea typeface="Times New Roman"/>
              </a:rPr>
              <a:t>Hãy nêu màu sắc của các con côn trùng?</a:t>
            </a:r>
            <a:endParaRPr lang="en-US" sz="3200" b="1" dirty="0"/>
          </a:p>
        </p:txBody>
      </p:sp>
    </p:spTree>
    <p:extLst>
      <p:ext uri="{BB962C8B-B14F-4D97-AF65-F5344CB8AC3E}">
        <p14:creationId xmlns:p14="http://schemas.microsoft.com/office/powerpoint/2010/main" val="2236458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au-hoi-cham-1"/>
          <p:cNvPicPr>
            <a:picLocks noChangeAspect="1"/>
          </p:cNvPicPr>
          <p:nvPr/>
        </p:nvPicPr>
        <p:blipFill>
          <a:blip r:embed="rId2"/>
          <a:stretch>
            <a:fillRect/>
          </a:stretch>
        </p:blipFill>
        <p:spPr>
          <a:xfrm>
            <a:off x="48815" y="-8059"/>
            <a:ext cx="648072" cy="847240"/>
          </a:xfrm>
          <a:prstGeom prst="rect">
            <a:avLst/>
          </a:prstGeom>
          <a:noFill/>
          <a:ln w="9525">
            <a:noFill/>
          </a:ln>
        </p:spPr>
      </p:pic>
      <p:sp>
        <p:nvSpPr>
          <p:cNvPr id="3" name="Round Diagonal Corner Rectangle 2"/>
          <p:cNvSpPr/>
          <p:nvPr/>
        </p:nvSpPr>
        <p:spPr>
          <a:xfrm>
            <a:off x="723527" y="16380"/>
            <a:ext cx="7704856" cy="822801"/>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b="1" dirty="0">
                <a:latin typeface="Times New Roman"/>
                <a:ea typeface="Times New Roman"/>
              </a:rPr>
              <a:t>Chân, cánh của các con côn trùng có gì khác nhau? </a:t>
            </a:r>
            <a:endParaRPr lang="en-US" sz="32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4975" y="2996952"/>
            <a:ext cx="2908208" cy="1800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3001373"/>
            <a:ext cx="2974568" cy="181356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1037852"/>
            <a:ext cx="2994784" cy="18002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996952"/>
            <a:ext cx="2987824" cy="18002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586359" y="477254"/>
            <a:ext cx="1801123" cy="28956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94975" y="1055720"/>
            <a:ext cx="2892061" cy="180020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4941168"/>
            <a:ext cx="2987824" cy="1916832"/>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94976" y="4941168"/>
            <a:ext cx="2908208" cy="1888604"/>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44052" y="4941168"/>
            <a:ext cx="2978696" cy="187398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1872" y="3011483"/>
            <a:ext cx="2908208" cy="18002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3073" y="3015904"/>
            <a:ext cx="2974568" cy="181356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3073" y="1052383"/>
            <a:ext cx="2994784" cy="1800200"/>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03" y="3011483"/>
            <a:ext cx="2987824" cy="1800200"/>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533256" y="491785"/>
            <a:ext cx="1801123" cy="2895600"/>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1872" y="1070251"/>
            <a:ext cx="2892061" cy="1800200"/>
          </a:xfrm>
          <a:prstGeom prst="rect">
            <a:avLst/>
          </a:prstGeom>
        </p:spPr>
      </p:pic>
      <p:sp>
        <p:nvSpPr>
          <p:cNvPr id="20" name="Rounded Rectangle 19"/>
          <p:cNvSpPr/>
          <p:nvPr/>
        </p:nvSpPr>
        <p:spPr>
          <a:xfrm>
            <a:off x="587158" y="2564904"/>
            <a:ext cx="8208912" cy="2592288"/>
          </a:xfrm>
          <a:prstGeom prst="roundRect">
            <a:avLst/>
          </a:prstGeom>
          <a:ln w="57150"/>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b="1" dirty="0">
                <a:latin typeface="Times New Roman"/>
                <a:ea typeface="Times New Roman"/>
              </a:rPr>
              <a:t>Côn trùng có nhiều loài khác nhau, mỗi loài có đặc điểm hình dáng, màu sắc, kích thước khác nhau. Ngay trong cùng một loài các giống khác nhau thì đặc điểm bên ngoài cũng khác nhau.</a:t>
            </a:r>
            <a:endParaRPr lang="en-US" sz="3200" b="1" dirty="0"/>
          </a:p>
        </p:txBody>
      </p:sp>
      <p:sp>
        <p:nvSpPr>
          <p:cNvPr id="21" name="TextBox 20"/>
          <p:cNvSpPr txBox="1"/>
          <p:nvPr/>
        </p:nvSpPr>
        <p:spPr>
          <a:xfrm>
            <a:off x="659166" y="1772816"/>
            <a:ext cx="2222452" cy="584775"/>
          </a:xfrm>
          <a:prstGeom prst="rect">
            <a:avLst/>
          </a:prstGeom>
          <a:noFill/>
        </p:spPr>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Kết luận:</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66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7"/>
                                        </p:tgtEl>
                                      </p:cBhvr>
                                    </p:animEffect>
                                    <p:set>
                                      <p:cBhvr>
                                        <p:cTn id="63" dur="1" fill="hold">
                                          <p:stCondLst>
                                            <p:cond delay="499"/>
                                          </p:stCondLst>
                                        </p:cTn>
                                        <p:tgtEl>
                                          <p:spTgt spid="17"/>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1"/>
                                        </p:tgtEl>
                                      </p:cBhvr>
                                    </p:animEffect>
                                    <p:set>
                                      <p:cBhvr>
                                        <p:cTn id="66" dur="1" fill="hold">
                                          <p:stCondLst>
                                            <p:cond delay="499"/>
                                          </p:stCondLst>
                                        </p:cTn>
                                        <p:tgtEl>
                                          <p:spTgt spid="11"/>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2"/>
                                        </p:tgtEl>
                                      </p:cBhvr>
                                    </p:animEffect>
                                    <p:set>
                                      <p:cBhvr>
                                        <p:cTn id="69" dur="1" fill="hold">
                                          <p:stCondLst>
                                            <p:cond delay="499"/>
                                          </p:stCondLst>
                                        </p:cTn>
                                        <p:tgtEl>
                                          <p:spTgt spid="12"/>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4"/>
                                        </p:tgtEl>
                                      </p:cBhvr>
                                    </p:animEffect>
                                    <p:set>
                                      <p:cBhvr>
                                        <p:cTn id="75" dur="1" fill="hold">
                                          <p:stCondLst>
                                            <p:cond delay="499"/>
                                          </p:stCondLst>
                                        </p:cTn>
                                        <p:tgtEl>
                                          <p:spTgt spid="4"/>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6"/>
                                        </p:tgtEl>
                                      </p:cBhvr>
                                    </p:animEffect>
                                    <p:set>
                                      <p:cBhvr>
                                        <p:cTn id="78" dur="1" fill="hold">
                                          <p:stCondLst>
                                            <p:cond delay="499"/>
                                          </p:stCondLst>
                                        </p:cTn>
                                        <p:tgtEl>
                                          <p:spTgt spid="6"/>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7"/>
                                        </p:tgtEl>
                                      </p:cBhvr>
                                    </p:animEffect>
                                    <p:set>
                                      <p:cBhvr>
                                        <p:cTn id="81" dur="1" fill="hold">
                                          <p:stCondLst>
                                            <p:cond delay="499"/>
                                          </p:stCondLst>
                                        </p:cTn>
                                        <p:tgtEl>
                                          <p:spTgt spid="7"/>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8"/>
                                        </p:tgtEl>
                                      </p:cBhvr>
                                    </p:animEffect>
                                    <p:set>
                                      <p:cBhvr>
                                        <p:cTn id="84" dur="1" fill="hold">
                                          <p:stCondLst>
                                            <p:cond delay="499"/>
                                          </p:stCondLst>
                                        </p:cTn>
                                        <p:tgtEl>
                                          <p:spTgt spid="8"/>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0"/>
                                        </p:tgtEl>
                                      </p:cBhvr>
                                    </p:animEffect>
                                    <p:set>
                                      <p:cBhvr>
                                        <p:cTn id="90" dur="1" fill="hold">
                                          <p:stCondLst>
                                            <p:cond delay="499"/>
                                          </p:stCondLst>
                                        </p:cTn>
                                        <p:tgtEl>
                                          <p:spTgt spid="1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barn(inVertical)">
                                      <p:cBhvr>
                                        <p:cTn id="95" dur="500"/>
                                        <p:tgtEl>
                                          <p:spTgt spid="20"/>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barn(inVertical)">
                                      <p:cBhvr>
                                        <p:cTn id="9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0"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00" y="4869161"/>
            <a:ext cx="2865512" cy="19888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4598" y="2627530"/>
            <a:ext cx="3143378" cy="212033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8490" y="2627531"/>
            <a:ext cx="2869556" cy="212033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8488" y="-33390"/>
            <a:ext cx="2865512" cy="245427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00" y="2627530"/>
            <a:ext cx="2843758" cy="214243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02837" y="-241788"/>
            <a:ext cx="2454276" cy="287107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1176" y="-10297"/>
            <a:ext cx="3143378" cy="243118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68500" y="4916460"/>
            <a:ext cx="2865512" cy="1959324"/>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71175" y="4869162"/>
            <a:ext cx="3143378" cy="1988838"/>
          </a:xfrm>
          <a:prstGeom prst="rect">
            <a:avLst/>
          </a:prstGeom>
        </p:spPr>
      </p:pic>
      <p:sp>
        <p:nvSpPr>
          <p:cNvPr id="14" name="TextBox 13"/>
          <p:cNvSpPr txBox="1"/>
          <p:nvPr/>
        </p:nvSpPr>
        <p:spPr>
          <a:xfrm>
            <a:off x="0" y="1897668"/>
            <a:ext cx="1741934"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vi-VN" sz="2800" b="1" dirty="0" smtClean="0">
                <a:solidFill>
                  <a:schemeClr val="bg1"/>
                </a:solidFill>
                <a:latin typeface="Times New Roman" panose="02020603050405020304" pitchFamily="18" charset="0"/>
                <a:cs typeface="Times New Roman" panose="02020603050405020304" pitchFamily="18" charset="0"/>
              </a:rPr>
              <a:t>Cà cuống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944598" y="1888082"/>
            <a:ext cx="1008112"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vi-VN" sz="2800" b="1" dirty="0" smtClean="0">
                <a:solidFill>
                  <a:schemeClr val="bg1"/>
                </a:solidFill>
                <a:latin typeface="Times New Roman" panose="02020603050405020304" pitchFamily="18" charset="0"/>
                <a:cs typeface="Times New Roman" panose="02020603050405020304" pitchFamily="18" charset="0"/>
              </a:rPr>
              <a:t>Muỗi</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6278490" y="1888082"/>
            <a:ext cx="1071020"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vi-VN" sz="2800" b="1" dirty="0" smtClean="0">
                <a:solidFill>
                  <a:schemeClr val="bg1"/>
                </a:solidFill>
                <a:latin typeface="Times New Roman" panose="02020603050405020304" pitchFamily="18" charset="0"/>
                <a:cs typeface="Times New Roman" panose="02020603050405020304" pitchFamily="18" charset="0"/>
              </a:rPr>
              <a:t>Gián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7020" y="4224642"/>
            <a:ext cx="977163"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vi-VN" sz="2800" b="1" dirty="0" smtClean="0">
                <a:solidFill>
                  <a:schemeClr val="bg1"/>
                </a:solidFill>
                <a:latin typeface="Times New Roman" panose="02020603050405020304" pitchFamily="18" charset="0"/>
                <a:cs typeface="Times New Roman" panose="02020603050405020304" pitchFamily="18" charset="0"/>
              </a:rPr>
              <a:t>Ruồi</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516287" y="4213795"/>
            <a:ext cx="1540885"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vi-VN" sz="2800" b="1" dirty="0" smtClean="0">
                <a:solidFill>
                  <a:schemeClr val="bg1"/>
                </a:solidFill>
                <a:latin typeface="Times New Roman" panose="02020603050405020304" pitchFamily="18" charset="0"/>
                <a:cs typeface="Times New Roman" panose="02020603050405020304" pitchFamily="18" charset="0"/>
              </a:rPr>
              <a:t>Ong mật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637093" y="6313262"/>
            <a:ext cx="1215813"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vi-VN" sz="2800" b="1" dirty="0" smtClean="0">
                <a:solidFill>
                  <a:schemeClr val="bg1"/>
                </a:solidFill>
                <a:latin typeface="Times New Roman" panose="02020603050405020304" pitchFamily="18" charset="0"/>
                <a:cs typeface="Times New Roman" panose="02020603050405020304" pitchFamily="18" charset="0"/>
              </a:rPr>
              <a:t>Bướm</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6738602" y="2630470"/>
            <a:ext cx="1925308" cy="52322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vi-VN" sz="2800" b="1" dirty="0" smtClean="0">
                <a:solidFill>
                  <a:schemeClr val="bg1"/>
                </a:solidFill>
                <a:latin typeface="Times New Roman" panose="02020603050405020304" pitchFamily="18" charset="0"/>
                <a:cs typeface="Times New Roman" panose="02020603050405020304" pitchFamily="18" charset="0"/>
              </a:rPr>
              <a:t>Châu chấu</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542864" y="6313262"/>
            <a:ext cx="1545112" cy="523220"/>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vi-VN" sz="2800" b="1" dirty="0" smtClean="0">
                <a:latin typeface="Times New Roman" panose="02020603050405020304" pitchFamily="18" charset="0"/>
                <a:cs typeface="Times New Roman" panose="02020603050405020304" pitchFamily="18" charset="0"/>
              </a:rPr>
              <a:t>Con tằm</a:t>
            </a:r>
            <a:endParaRPr lang="en-US" sz="28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6278490" y="6352564"/>
            <a:ext cx="1245838" cy="523220"/>
          </a:xfrm>
          <a:prstGeom prst="rect">
            <a:avLst/>
          </a:prstGeom>
          <a:ln/>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vi-VN" sz="2800" b="1" dirty="0" smtClean="0">
                <a:latin typeface="Times New Roman" panose="02020603050405020304" pitchFamily="18" charset="0"/>
                <a:cs typeface="Times New Roman" panose="02020603050405020304" pitchFamily="18" charset="0"/>
              </a:rPr>
              <a:t>Sâu bọ</a:t>
            </a:r>
            <a:endParaRPr lang="en-US" sz="2800" b="1"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28089" y="2305014"/>
            <a:ext cx="8518005" cy="2592289"/>
            <a:chOff x="491059" y="4011762"/>
            <a:chExt cx="8304438" cy="1145430"/>
          </a:xfrm>
        </p:grpSpPr>
        <p:sp>
          <p:nvSpPr>
            <p:cNvPr id="27" name="Round Diagonal Corner Rectangle 26"/>
            <p:cNvSpPr/>
            <p:nvPr/>
          </p:nvSpPr>
          <p:spPr>
            <a:xfrm>
              <a:off x="491059" y="4011762"/>
              <a:ext cx="8304438" cy="1145430"/>
            </a:xfrm>
            <a:prstGeom prst="round2DiagRect">
              <a:avLst/>
            </a:prstGeom>
            <a:ln w="38100"/>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4000"/>
            </a:p>
          </p:txBody>
        </p:sp>
        <p:sp>
          <p:nvSpPr>
            <p:cNvPr id="28" name="Rectangle 27"/>
            <p:cNvSpPr/>
            <p:nvPr/>
          </p:nvSpPr>
          <p:spPr>
            <a:xfrm>
              <a:off x="491060" y="4180729"/>
              <a:ext cx="8208912" cy="584775"/>
            </a:xfrm>
            <a:prstGeom prst="rect">
              <a:avLst/>
            </a:prstGeom>
          </p:spPr>
          <p:txBody>
            <a:bodyPr wrap="square">
              <a:spAutoFit/>
            </a:bodyPr>
            <a:lstStyle/>
            <a:p>
              <a:pPr marL="342900" lvl="0" indent="-342900" algn="just">
                <a:spcAft>
                  <a:spcPts val="0"/>
                </a:spcAft>
                <a:buFont typeface="Wingdings"/>
                <a:buChar char=""/>
              </a:pPr>
              <a:r>
                <a:rPr lang="en-US" sz="4000" b="1" dirty="0" err="1">
                  <a:latin typeface="Times New Roman"/>
                  <a:ea typeface="Times New Roman"/>
                </a:rPr>
                <a:t>Hoạt</a:t>
              </a:r>
              <a:r>
                <a:rPr lang="en-US" sz="4000" b="1" dirty="0">
                  <a:latin typeface="Times New Roman"/>
                  <a:ea typeface="Times New Roman"/>
                </a:rPr>
                <a:t> </a:t>
              </a:r>
              <a:r>
                <a:rPr lang="en-US" sz="4000" b="1" dirty="0" err="1" smtClean="0">
                  <a:latin typeface="Times New Roman"/>
                  <a:ea typeface="Times New Roman"/>
                </a:rPr>
                <a:t>động</a:t>
              </a:r>
              <a:r>
                <a:rPr lang="vi-VN" sz="4000" b="1" dirty="0" smtClean="0">
                  <a:latin typeface="Times New Roman"/>
                  <a:ea typeface="Times New Roman"/>
                </a:rPr>
                <a:t> 2: Ích </a:t>
              </a:r>
              <a:r>
                <a:rPr lang="vi-VN" sz="4000" b="1" dirty="0">
                  <a:latin typeface="Times New Roman"/>
                  <a:ea typeface="Times New Roman"/>
                </a:rPr>
                <a:t>lợi và tác hại của côn trùng.</a:t>
              </a:r>
              <a:endParaRPr lang="en-US" sz="4000" dirty="0">
                <a:effectLst/>
                <a:latin typeface="Times New Roman"/>
                <a:ea typeface="Times New Roman"/>
              </a:endParaRPr>
            </a:p>
          </p:txBody>
        </p:sp>
      </p:grpSp>
    </p:spTree>
    <p:extLst>
      <p:ext uri="{BB962C8B-B14F-4D97-AF65-F5344CB8AC3E}">
        <p14:creationId xmlns:p14="http://schemas.microsoft.com/office/powerpoint/2010/main" val="36853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par>
                                <p:cTn id="33" presetID="2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par>
                                <p:cTn id="39" presetID="22" presetClass="entr" presetSubtype="4"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par>
                                <p:cTn id="45" presetID="22" presetClass="entr" presetSubtype="4"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par>
                                <p:cTn id="51" presetID="22" presetClass="entr" presetSubtype="4"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par>
                                <p:cTn id="54" presetID="22" presetClass="entr" presetSubtype="4"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down)">
                                      <p:cBhvr>
                                        <p:cTn id="56" dur="500"/>
                                        <p:tgtEl>
                                          <p:spTgt spid="2"/>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500"/>
                                        <p:tgtEl>
                                          <p:spTgt spid="22"/>
                                        </p:tgtEl>
                                      </p:cBhvr>
                                    </p:animEffect>
                                  </p:childTnLst>
                                </p:cTn>
                              </p:par>
                              <p:par>
                                <p:cTn id="63" presetID="22" presetClass="entr" presetSubtype="4"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500"/>
                                        <p:tgtEl>
                                          <p:spTgt spid="12"/>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down)">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9471" y="219998"/>
            <a:ext cx="3044423"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vi-VN" sz="3200" b="1" dirty="0" smtClean="0">
                <a:latin typeface="Times New Roman"/>
                <a:ea typeface="Times New Roman"/>
              </a:rPr>
              <a:t>Côn trùng có </a:t>
            </a:r>
            <a:r>
              <a:rPr lang="vi-VN" sz="3200" b="1" dirty="0">
                <a:latin typeface="Times New Roman"/>
                <a:ea typeface="Times New Roman"/>
              </a:rPr>
              <a:t>lợi</a:t>
            </a:r>
            <a:endParaRPr lang="en-US" sz="3200" b="1" dirty="0"/>
          </a:p>
        </p:txBody>
      </p:sp>
      <p:cxnSp>
        <p:nvCxnSpPr>
          <p:cNvPr id="4" name="Straight Connector 3"/>
          <p:cNvCxnSpPr/>
          <p:nvPr/>
        </p:nvCxnSpPr>
        <p:spPr>
          <a:xfrm>
            <a:off x="4499992" y="404664"/>
            <a:ext cx="0" cy="4320480"/>
          </a:xfrm>
          <a:prstGeom prst="line">
            <a:avLst/>
          </a:prstGeom>
          <a:ln w="57150"/>
        </p:spPr>
        <p:style>
          <a:lnRef idx="1">
            <a:schemeClr val="dk1"/>
          </a:lnRef>
          <a:fillRef idx="0">
            <a:schemeClr val="dk1"/>
          </a:fillRef>
          <a:effectRef idx="0">
            <a:schemeClr val="dk1"/>
          </a:effectRef>
          <a:fontRef idx="minor">
            <a:schemeClr val="tx1"/>
          </a:fontRef>
        </p:style>
      </p:cxnSp>
      <p:sp>
        <p:nvSpPr>
          <p:cNvPr id="5" name="Rectangle 4"/>
          <p:cNvSpPr/>
          <p:nvPr/>
        </p:nvSpPr>
        <p:spPr>
          <a:xfrm>
            <a:off x="5508103" y="219997"/>
            <a:ext cx="3135795"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vi-VN" sz="3200" b="1" dirty="0" smtClean="0">
                <a:latin typeface="Times New Roman"/>
                <a:ea typeface="Times New Roman"/>
              </a:rPr>
              <a:t>Côn trùng có </a:t>
            </a:r>
            <a:r>
              <a:rPr lang="vi-VN" sz="3200" b="1" dirty="0">
                <a:latin typeface="Times New Roman"/>
                <a:ea typeface="Times New Roman"/>
              </a:rPr>
              <a:t>hại</a:t>
            </a:r>
            <a:endParaRPr lang="en-US" sz="3200" b="1" dirty="0"/>
          </a:p>
        </p:txBody>
      </p:sp>
      <p:sp>
        <p:nvSpPr>
          <p:cNvPr id="6" name="Rectangle 5"/>
          <p:cNvSpPr/>
          <p:nvPr/>
        </p:nvSpPr>
        <p:spPr>
          <a:xfrm>
            <a:off x="854504" y="1048379"/>
            <a:ext cx="1938351" cy="584775"/>
          </a:xfrm>
          <a:prstGeom prst="rect">
            <a:avLst/>
          </a:prstGeom>
        </p:spPr>
        <p:txBody>
          <a:bodyPr wrap="none">
            <a:spAutoFit/>
          </a:bodyPr>
          <a:lstStyle/>
          <a:p>
            <a:r>
              <a:rPr lang="vi-VN" sz="3200" b="1" dirty="0" smtClean="0">
                <a:latin typeface="Times New Roman"/>
                <a:ea typeface="Times New Roman"/>
              </a:rPr>
              <a:t>- Con </a:t>
            </a:r>
            <a:r>
              <a:rPr lang="vi-VN" sz="3200" b="1" dirty="0">
                <a:latin typeface="Times New Roman"/>
                <a:ea typeface="Times New Roman"/>
              </a:rPr>
              <a:t>tằm</a:t>
            </a:r>
            <a:endParaRPr lang="en-US" sz="3200" b="1" dirty="0"/>
          </a:p>
        </p:txBody>
      </p:sp>
      <p:sp>
        <p:nvSpPr>
          <p:cNvPr id="7" name="Rectangle 6"/>
          <p:cNvSpPr/>
          <p:nvPr/>
        </p:nvSpPr>
        <p:spPr>
          <a:xfrm>
            <a:off x="854504" y="1638208"/>
            <a:ext cx="2678938" cy="584775"/>
          </a:xfrm>
          <a:prstGeom prst="rect">
            <a:avLst/>
          </a:prstGeom>
        </p:spPr>
        <p:txBody>
          <a:bodyPr wrap="none">
            <a:spAutoFit/>
          </a:bodyPr>
          <a:lstStyle/>
          <a:p>
            <a:r>
              <a:rPr lang="vi-VN" sz="3200" b="1" dirty="0" smtClean="0">
                <a:latin typeface="Times New Roman"/>
                <a:ea typeface="Times New Roman"/>
              </a:rPr>
              <a:t>- Con </a:t>
            </a:r>
            <a:r>
              <a:rPr lang="vi-VN" sz="3200" b="1" dirty="0">
                <a:latin typeface="Times New Roman"/>
                <a:ea typeface="Times New Roman"/>
              </a:rPr>
              <a:t>ong mật</a:t>
            </a:r>
            <a:endParaRPr lang="en-US" sz="3200" b="1" dirty="0"/>
          </a:p>
        </p:txBody>
      </p:sp>
      <p:sp>
        <p:nvSpPr>
          <p:cNvPr id="8" name="Rectangle 7"/>
          <p:cNvSpPr/>
          <p:nvPr/>
        </p:nvSpPr>
        <p:spPr>
          <a:xfrm>
            <a:off x="854504" y="2272515"/>
            <a:ext cx="2299027" cy="584775"/>
          </a:xfrm>
          <a:prstGeom prst="rect">
            <a:avLst/>
          </a:prstGeom>
        </p:spPr>
        <p:txBody>
          <a:bodyPr wrap="none">
            <a:spAutoFit/>
          </a:bodyPr>
          <a:lstStyle/>
          <a:p>
            <a:r>
              <a:rPr lang="vi-VN" sz="3200" b="1" dirty="0" smtClean="0">
                <a:latin typeface="Times New Roman"/>
                <a:ea typeface="Times New Roman"/>
              </a:rPr>
              <a:t>- Con </a:t>
            </a:r>
            <a:r>
              <a:rPr lang="vi-VN" sz="3200" b="1" dirty="0">
                <a:latin typeface="Times New Roman"/>
                <a:ea typeface="Times New Roman"/>
              </a:rPr>
              <a:t>bướm</a:t>
            </a:r>
            <a:endParaRPr lang="en-US" sz="3200" b="1" dirty="0"/>
          </a:p>
        </p:txBody>
      </p:sp>
      <p:sp>
        <p:nvSpPr>
          <p:cNvPr id="9" name="Rectangle 8"/>
          <p:cNvSpPr/>
          <p:nvPr/>
        </p:nvSpPr>
        <p:spPr>
          <a:xfrm>
            <a:off x="854504" y="2857290"/>
            <a:ext cx="2794355" cy="584775"/>
          </a:xfrm>
          <a:prstGeom prst="rect">
            <a:avLst/>
          </a:prstGeom>
        </p:spPr>
        <p:txBody>
          <a:bodyPr wrap="none">
            <a:spAutoFit/>
          </a:bodyPr>
          <a:lstStyle/>
          <a:p>
            <a:r>
              <a:rPr lang="vi-VN" sz="3200" b="1" dirty="0" smtClean="0">
                <a:latin typeface="Times New Roman"/>
                <a:ea typeface="Times New Roman"/>
              </a:rPr>
              <a:t>- Con </a:t>
            </a:r>
            <a:r>
              <a:rPr lang="vi-VN" sz="3200" b="1" dirty="0">
                <a:latin typeface="Times New Roman"/>
                <a:ea typeface="Times New Roman"/>
              </a:rPr>
              <a:t>cà cuống</a:t>
            </a:r>
            <a:endParaRPr lang="en-US" sz="3200" b="1" dirty="0"/>
          </a:p>
        </p:txBody>
      </p:sp>
      <p:sp>
        <p:nvSpPr>
          <p:cNvPr id="13" name="Rectangle 12"/>
          <p:cNvSpPr/>
          <p:nvPr/>
        </p:nvSpPr>
        <p:spPr>
          <a:xfrm>
            <a:off x="5513574" y="1048379"/>
            <a:ext cx="2007281" cy="584775"/>
          </a:xfrm>
          <a:prstGeom prst="rect">
            <a:avLst/>
          </a:prstGeom>
        </p:spPr>
        <p:txBody>
          <a:bodyPr wrap="none">
            <a:spAutoFit/>
          </a:bodyPr>
          <a:lstStyle/>
          <a:p>
            <a:r>
              <a:rPr lang="vi-VN" sz="3200" b="1" dirty="0" smtClean="0">
                <a:latin typeface="Times New Roman"/>
                <a:ea typeface="Times New Roman"/>
              </a:rPr>
              <a:t>- Con gián</a:t>
            </a:r>
            <a:endParaRPr lang="en-US" sz="3200" b="1" dirty="0"/>
          </a:p>
        </p:txBody>
      </p:sp>
      <p:sp>
        <p:nvSpPr>
          <p:cNvPr id="14" name="Rectangle 13"/>
          <p:cNvSpPr/>
          <p:nvPr/>
        </p:nvSpPr>
        <p:spPr>
          <a:xfrm>
            <a:off x="5481785" y="1687740"/>
            <a:ext cx="2383986" cy="584775"/>
          </a:xfrm>
          <a:prstGeom prst="rect">
            <a:avLst/>
          </a:prstGeom>
        </p:spPr>
        <p:txBody>
          <a:bodyPr wrap="none">
            <a:spAutoFit/>
          </a:bodyPr>
          <a:lstStyle/>
          <a:p>
            <a:r>
              <a:rPr lang="vi-VN" sz="3200" b="1" dirty="0" smtClean="0">
                <a:latin typeface="Times New Roman"/>
                <a:ea typeface="Times New Roman"/>
              </a:rPr>
              <a:t>- Con sâu </a:t>
            </a:r>
            <a:r>
              <a:rPr lang="vi-VN" sz="3200" b="1" dirty="0">
                <a:latin typeface="Times New Roman"/>
                <a:ea typeface="Times New Roman"/>
              </a:rPr>
              <a:t>bọ</a:t>
            </a:r>
            <a:endParaRPr lang="en-US" sz="3200" b="1" dirty="0"/>
          </a:p>
        </p:txBody>
      </p:sp>
      <p:sp>
        <p:nvSpPr>
          <p:cNvPr id="16" name="Rectangle 15"/>
          <p:cNvSpPr/>
          <p:nvPr/>
        </p:nvSpPr>
        <p:spPr>
          <a:xfrm>
            <a:off x="5481785" y="2846688"/>
            <a:ext cx="1984839" cy="584775"/>
          </a:xfrm>
          <a:prstGeom prst="rect">
            <a:avLst/>
          </a:prstGeom>
        </p:spPr>
        <p:txBody>
          <a:bodyPr wrap="none">
            <a:spAutoFit/>
          </a:bodyPr>
          <a:lstStyle/>
          <a:p>
            <a:r>
              <a:rPr lang="vi-VN" sz="3200" b="1" dirty="0" smtClean="0">
                <a:latin typeface="Times New Roman"/>
                <a:ea typeface="Times New Roman"/>
              </a:rPr>
              <a:t>- Con ruồi</a:t>
            </a:r>
            <a:endParaRPr lang="en-US" sz="3200" b="1" dirty="0"/>
          </a:p>
        </p:txBody>
      </p:sp>
      <p:sp>
        <p:nvSpPr>
          <p:cNvPr id="17" name="Rectangle 16"/>
          <p:cNvSpPr/>
          <p:nvPr/>
        </p:nvSpPr>
        <p:spPr>
          <a:xfrm>
            <a:off x="5517975" y="3442065"/>
            <a:ext cx="2143536" cy="584775"/>
          </a:xfrm>
          <a:prstGeom prst="rect">
            <a:avLst/>
          </a:prstGeom>
        </p:spPr>
        <p:txBody>
          <a:bodyPr wrap="none">
            <a:spAutoFit/>
          </a:bodyPr>
          <a:lstStyle/>
          <a:p>
            <a:r>
              <a:rPr lang="vi-VN" sz="3200" b="1" dirty="0" smtClean="0">
                <a:latin typeface="Times New Roman"/>
                <a:ea typeface="Times New Roman"/>
              </a:rPr>
              <a:t>- Con muỗi</a:t>
            </a:r>
            <a:endParaRPr lang="en-US" sz="3200" b="1" dirty="0"/>
          </a:p>
        </p:txBody>
      </p:sp>
      <p:sp>
        <p:nvSpPr>
          <p:cNvPr id="18" name="Rectangle 17"/>
          <p:cNvSpPr/>
          <p:nvPr/>
        </p:nvSpPr>
        <p:spPr>
          <a:xfrm>
            <a:off x="5481785" y="2261913"/>
            <a:ext cx="3044423" cy="584775"/>
          </a:xfrm>
          <a:prstGeom prst="rect">
            <a:avLst/>
          </a:prstGeom>
        </p:spPr>
        <p:txBody>
          <a:bodyPr wrap="none">
            <a:spAutoFit/>
          </a:bodyPr>
          <a:lstStyle/>
          <a:p>
            <a:r>
              <a:rPr lang="vi-VN" sz="3200" b="1" dirty="0" smtClean="0">
                <a:latin typeface="Times New Roman"/>
                <a:ea typeface="Times New Roman"/>
              </a:rPr>
              <a:t>- Con châu </a:t>
            </a:r>
            <a:r>
              <a:rPr lang="vi-VN" sz="3200" b="1" dirty="0">
                <a:latin typeface="Times New Roman"/>
                <a:ea typeface="Times New Roman"/>
              </a:rPr>
              <a:t>chấu</a:t>
            </a:r>
            <a:endParaRPr lang="en-US" sz="3200" b="1" dirty="0"/>
          </a:p>
        </p:txBody>
      </p:sp>
    </p:spTree>
    <p:extLst>
      <p:ext uri="{BB962C8B-B14F-4D97-AF65-F5344CB8AC3E}">
        <p14:creationId xmlns:p14="http://schemas.microsoft.com/office/powerpoint/2010/main" val="132668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par>
                          <p:cTn id="29" fill="hold">
                            <p:stCondLst>
                              <p:cond delay="1000"/>
                            </p:stCondLst>
                            <p:childTnLst>
                              <p:par>
                                <p:cTn id="30" presetID="16" presetClass="entr" presetSubtype="21"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par>
                          <p:cTn id="33" fill="hold">
                            <p:stCondLst>
                              <p:cond delay="1500"/>
                            </p:stCondLst>
                            <p:childTnLst>
                              <p:par>
                                <p:cTn id="34" presetID="16" presetClass="entr" presetSubtype="21"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par>
                          <p:cTn id="37" fill="hold">
                            <p:stCondLst>
                              <p:cond delay="2000"/>
                            </p:stCondLst>
                            <p:childTnLst>
                              <p:par>
                                <p:cTn id="38" presetID="16" presetClass="entr" presetSubtype="21"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3" grpId="0"/>
      <p:bldP spid="14"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48514" cy="2420888"/>
          </a:xfrm>
          <a:prstGeom prst="rect">
            <a:avLst/>
          </a:prstGeom>
        </p:spPr>
      </p:pic>
      <p:sp>
        <p:nvSpPr>
          <p:cNvPr id="4" name="Rounded Rectangle 3"/>
          <p:cNvSpPr/>
          <p:nvPr/>
        </p:nvSpPr>
        <p:spPr>
          <a:xfrm>
            <a:off x="971600" y="5949280"/>
            <a:ext cx="7200800" cy="720080"/>
          </a:xfrm>
          <a:prstGeom prst="roundRect">
            <a:avLst/>
          </a:prstGeom>
          <a:ln w="38100"/>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600" b="1" dirty="0" smtClean="0">
                <a:latin typeface="Times New Roman" panose="02020603050405020304" pitchFamily="18" charset="0"/>
                <a:cs typeface="Times New Roman" panose="02020603050405020304" pitchFamily="18" charset="0"/>
              </a:rPr>
              <a:t>Con tằm nhả tơ để dệt lụa tơ tằm</a:t>
            </a:r>
            <a:endParaRPr lang="en-US" sz="36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0"/>
            <a:ext cx="4752528" cy="24208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8275" y="2564904"/>
            <a:ext cx="6267450" cy="3240360"/>
          </a:xfrm>
          <a:prstGeom prst="rect">
            <a:avLst/>
          </a:prstGeom>
        </p:spPr>
      </p:pic>
    </p:spTree>
    <p:extLst>
      <p:ext uri="{BB962C8B-B14F-4D97-AF65-F5344CB8AC3E}">
        <p14:creationId xmlns:p14="http://schemas.microsoft.com/office/powerpoint/2010/main" val="1580242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2" y="116632"/>
            <a:ext cx="2815385" cy="338437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4371" y="-58975"/>
            <a:ext cx="3683174" cy="3675836"/>
          </a:xfrm>
          <a:prstGeom prst="rect">
            <a:avLst/>
          </a:prstGeom>
        </p:spPr>
      </p:pic>
      <p:sp>
        <p:nvSpPr>
          <p:cNvPr id="4" name="Rounded Rectangle 3"/>
          <p:cNvSpPr/>
          <p:nvPr/>
        </p:nvSpPr>
        <p:spPr>
          <a:xfrm>
            <a:off x="539552" y="3861048"/>
            <a:ext cx="8352928" cy="2520280"/>
          </a:xfrm>
          <a:prstGeom prst="roundRect">
            <a:avLst/>
          </a:prstGeom>
          <a:ln w="38100"/>
        </p:spPr>
        <p:style>
          <a:lnRef idx="1">
            <a:schemeClr val="accent5"/>
          </a:lnRef>
          <a:fillRef idx="2">
            <a:schemeClr val="accent5"/>
          </a:fillRef>
          <a:effectRef idx="1">
            <a:schemeClr val="accent5"/>
          </a:effectRef>
          <a:fontRef idx="minor">
            <a:schemeClr val="dk1"/>
          </a:fontRef>
        </p:style>
        <p:txBody>
          <a:bodyPr rtlCol="0" anchor="ctr"/>
          <a:lstStyle/>
          <a:p>
            <a:pPr marL="457200" indent="-457200">
              <a:buFontTx/>
              <a:buChar char="-"/>
            </a:pPr>
            <a:r>
              <a:rPr lang="vi-VN" sz="3600" b="1" dirty="0" smtClean="0">
                <a:latin typeface="Times New Roman" panose="02020603050405020304" pitchFamily="18" charset="0"/>
                <a:cs typeface="Times New Roman" panose="02020603050405020304" pitchFamily="18" charset="0"/>
              </a:rPr>
              <a:t>Cho mật ong, sữa ong chúa, sáp ong.</a:t>
            </a:r>
          </a:p>
          <a:p>
            <a:pPr marL="457200" indent="-457200">
              <a:buFontTx/>
              <a:buChar char="-"/>
            </a:pPr>
            <a:r>
              <a:rPr lang="vi-VN" sz="3600" b="1" dirty="0" smtClean="0">
                <a:latin typeface="Times New Roman" panose="02020603050405020304" pitchFamily="18" charset="0"/>
                <a:cs typeface="Times New Roman" panose="02020603050405020304" pitchFamily="18" charset="0"/>
              </a:rPr>
              <a:t> Thụ phấn làm tăng sản lượng cây trồng, cân bằng hệ sinh thái làm hạ thấp được quần thể côn trồng gây hại.</a:t>
            </a:r>
            <a:endParaRPr lang="en-US" sz="36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99120"/>
            <a:ext cx="3071614" cy="3359646"/>
          </a:xfrm>
          <a:prstGeom prst="rect">
            <a:avLst/>
          </a:prstGeom>
        </p:spPr>
      </p:pic>
    </p:spTree>
    <p:extLst>
      <p:ext uri="{BB962C8B-B14F-4D97-AF65-F5344CB8AC3E}">
        <p14:creationId xmlns:p14="http://schemas.microsoft.com/office/powerpoint/2010/main" val="4104681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6" y="214312"/>
            <a:ext cx="4382261" cy="328669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14312"/>
            <a:ext cx="4392488" cy="3286696"/>
          </a:xfrm>
          <a:prstGeom prst="rect">
            <a:avLst/>
          </a:prstGeom>
        </p:spPr>
      </p:pic>
      <p:sp>
        <p:nvSpPr>
          <p:cNvPr id="4" name="Rounded Rectangle 3"/>
          <p:cNvSpPr/>
          <p:nvPr/>
        </p:nvSpPr>
        <p:spPr>
          <a:xfrm>
            <a:off x="467544" y="4437112"/>
            <a:ext cx="8208912" cy="1584176"/>
          </a:xfrm>
          <a:prstGeom prst="roundRect">
            <a:avLst/>
          </a:prstGeom>
          <a:ln w="38100"/>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4000" b="1" dirty="0" smtClean="0">
                <a:latin typeface="Times New Roman" panose="02020603050405020304" pitchFamily="18" charset="0"/>
                <a:cs typeface="Times New Roman" panose="02020603050405020304" pitchFamily="18" charset="0"/>
              </a:rPr>
              <a:t>Con bướm giúp thực vật có hoa thụ phấn</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5439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u-vung-tieng-anh-ve-cac-loai-con-trung"/>
          <p:cNvPicPr>
            <a:picLocks noChangeAspect="1"/>
          </p:cNvPicPr>
          <p:nvPr/>
        </p:nvPicPr>
        <p:blipFill>
          <a:blip r:embed="rId2"/>
          <a:stretch>
            <a:fillRect/>
          </a:stretch>
        </p:blipFill>
        <p:spPr>
          <a:xfrm>
            <a:off x="396081" y="2276872"/>
            <a:ext cx="8351837" cy="4197350"/>
          </a:xfrm>
          <a:prstGeom prst="rect">
            <a:avLst/>
          </a:prstGeom>
          <a:noFill/>
          <a:ln w="9525">
            <a:noFill/>
          </a:ln>
        </p:spPr>
      </p:pic>
      <p:sp>
        <p:nvSpPr>
          <p:cNvPr id="4" name="TextBox 3"/>
          <p:cNvSpPr txBox="1"/>
          <p:nvPr/>
        </p:nvSpPr>
        <p:spPr>
          <a:xfrm>
            <a:off x="2897814" y="133473"/>
            <a:ext cx="3564396" cy="584775"/>
          </a:xfrm>
          <a:prstGeom prst="rect">
            <a:avLst/>
          </a:prstGeom>
          <a:noFill/>
        </p:spPr>
        <p:txBody>
          <a:bodyPr wrap="square" rtlCol="0">
            <a:spAutoFit/>
          </a:bodyPr>
          <a:lstStyle/>
          <a:p>
            <a:r>
              <a:rPr lang="vi-VN" sz="3200" u="sng" dirty="0" smtClean="0">
                <a:solidFill>
                  <a:schemeClr val="accent6">
                    <a:lumMod val="50000"/>
                  </a:schemeClr>
                </a:solidFill>
                <a:latin typeface="Times New Roman" panose="02020603050405020304" pitchFamily="18" charset="0"/>
                <a:cs typeface="Times New Roman" panose="02020603050405020304" pitchFamily="18" charset="0"/>
              </a:rPr>
              <a:t>Tự nhiên và xã hội</a:t>
            </a:r>
            <a:endParaRPr lang="en-US" sz="3200" u="sng"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907704" y="1058935"/>
            <a:ext cx="5544616" cy="707886"/>
          </a:xfrm>
          <a:prstGeom prst="rect">
            <a:avLst/>
          </a:prstGeom>
          <a:noFill/>
        </p:spPr>
        <p:txBody>
          <a:bodyPr wrap="square" rtlCol="0">
            <a:spAutoFit/>
          </a:bodyPr>
          <a:lstStyle/>
          <a:p>
            <a:r>
              <a:rPr lang="vi-VN"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50: CÔN TRÙNG</a:t>
            </a:r>
            <a:endPar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132474"/>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45" y="28631"/>
            <a:ext cx="4179315" cy="347237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702" y="38472"/>
            <a:ext cx="4830787" cy="346253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5" y="3717033"/>
            <a:ext cx="5043411" cy="3140968"/>
          </a:xfrm>
          <a:prstGeom prst="rect">
            <a:avLst/>
          </a:prstGeom>
        </p:spPr>
      </p:pic>
      <p:sp>
        <p:nvSpPr>
          <p:cNvPr id="5" name="Rounded Rectangle 4"/>
          <p:cNvSpPr/>
          <p:nvPr/>
        </p:nvSpPr>
        <p:spPr>
          <a:xfrm>
            <a:off x="5220071" y="4077072"/>
            <a:ext cx="3864417" cy="2304256"/>
          </a:xfrm>
          <a:prstGeom prst="roundRect">
            <a:avLst/>
          </a:prstGeom>
          <a:ln w="38100"/>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3600" b="1" dirty="0" smtClean="0">
                <a:latin typeface="Times New Roman" panose="02020603050405020304" pitchFamily="18" charset="0"/>
                <a:cs typeface="Times New Roman" panose="02020603050405020304" pitchFamily="18" charset="0"/>
              </a:rPr>
              <a:t>Cà cuống được chế biến làm thức ăn cho con người</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268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04"/>
            <a:ext cx="2411760" cy="1608196"/>
          </a:xfrm>
          <a:prstGeom prst="rect">
            <a:avLst/>
          </a:prstGeom>
        </p:spPr>
      </p:pic>
      <p:sp>
        <p:nvSpPr>
          <p:cNvPr id="3" name="Rounded Rectangle 2"/>
          <p:cNvSpPr/>
          <p:nvPr/>
        </p:nvSpPr>
        <p:spPr>
          <a:xfrm>
            <a:off x="2411760" y="20604"/>
            <a:ext cx="6732240" cy="160819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3200" b="1" dirty="0" smtClean="0">
                <a:latin typeface="Times New Roman" panose="02020603050405020304" pitchFamily="18" charset="0"/>
                <a:cs typeface="Times New Roman" panose="02020603050405020304" pitchFamily="18" charset="0"/>
              </a:rPr>
              <a:t>Con gián làm nhiễm khuẩn thức ăn, gậm nhấm làm hư hỏng đồ đạc, lan truyền, phát tán một số mầm bệnh</a:t>
            </a:r>
            <a:endParaRPr lang="en-US" sz="32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1" y="2046015"/>
            <a:ext cx="2405042" cy="2016224"/>
          </a:xfrm>
          <a:prstGeom prst="rect">
            <a:avLst/>
          </a:prstGeom>
        </p:spPr>
      </p:pic>
      <p:sp>
        <p:nvSpPr>
          <p:cNvPr id="5" name="Rounded Rectangle 4"/>
          <p:cNvSpPr/>
          <p:nvPr/>
        </p:nvSpPr>
        <p:spPr>
          <a:xfrm>
            <a:off x="2456773" y="2046015"/>
            <a:ext cx="6732240" cy="20162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vi-VN" altLang="en-US" sz="32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Con ruồi mang </a:t>
            </a:r>
            <a:r>
              <a:rPr lang="vi-VN"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theo các vi khuẩn từ những nơi kém vệ sinh tới nguồn thức ăn của con người thông qua đặc điểm sống của chúng.</a:t>
            </a:r>
            <a:endParaRPr lang="en-US" sz="32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34" y="4524416"/>
            <a:ext cx="2381250" cy="2016224"/>
          </a:xfrm>
          <a:prstGeom prst="rect">
            <a:avLst/>
          </a:prstGeom>
        </p:spPr>
      </p:pic>
      <p:sp>
        <p:nvSpPr>
          <p:cNvPr id="7" name="Rounded Rectangle 6"/>
          <p:cNvSpPr/>
          <p:nvPr/>
        </p:nvSpPr>
        <p:spPr>
          <a:xfrm>
            <a:off x="2397905" y="4524416"/>
            <a:ext cx="6732240" cy="201622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vi-VN" altLang="en-US" sz="32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Con muỗi là </a:t>
            </a:r>
            <a:r>
              <a:rPr lang="vi-VN"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trung gian truyền nhiễm, lây lan các dịch bệnh nguy hiểm cho con người như sốt xuất huyết, sốt rét</a:t>
            </a:r>
            <a:r>
              <a:rPr lang="vi-VN" altLang="en-US" sz="32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158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3" y="11863"/>
            <a:ext cx="3315041" cy="2193001"/>
          </a:xfrm>
          <a:prstGeom prst="rect">
            <a:avLst/>
          </a:prstGeom>
        </p:spPr>
      </p:pic>
      <p:sp>
        <p:nvSpPr>
          <p:cNvPr id="3" name="Rounded Rectangle 2"/>
          <p:cNvSpPr/>
          <p:nvPr/>
        </p:nvSpPr>
        <p:spPr>
          <a:xfrm>
            <a:off x="3635896" y="352279"/>
            <a:ext cx="5328592" cy="15121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vi-VN" sz="3600" b="1" dirty="0" smtClean="0">
                <a:latin typeface="Times New Roman" panose="02020603050405020304" pitchFamily="18" charset="0"/>
                <a:cs typeface="Times New Roman" panose="02020603050405020304" pitchFamily="18" charset="0"/>
              </a:rPr>
              <a:t>Châu chấu ăn hại lá cây phá hoại mùa màng.</a:t>
            </a:r>
            <a:endParaRPr lang="en-US" sz="36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3" y="2248419"/>
            <a:ext cx="3316351" cy="2404717"/>
          </a:xfrm>
          <a:prstGeom prst="rect">
            <a:avLst/>
          </a:prstGeom>
        </p:spPr>
      </p:pic>
      <p:sp>
        <p:nvSpPr>
          <p:cNvPr id="5" name="Rounded Rectangle 4"/>
          <p:cNvSpPr/>
          <p:nvPr/>
        </p:nvSpPr>
        <p:spPr>
          <a:xfrm>
            <a:off x="3491880" y="2164045"/>
            <a:ext cx="5652120" cy="234507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vi-VN" sz="3600" b="1" dirty="0" smtClean="0">
                <a:latin typeface="Times New Roman" panose="02020603050405020304" pitchFamily="18" charset="0"/>
                <a:cs typeface="Times New Roman" panose="02020603050405020304" pitchFamily="18" charset="0"/>
              </a:rPr>
              <a:t>Con sâu bọ không chỉ gây hại cho cây trồng, mùa màng mà con gây hại đến sức khỏe con người.</a:t>
            </a:r>
            <a:endParaRPr lang="en-US" sz="36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60" y="4725144"/>
            <a:ext cx="3567336" cy="2132856"/>
          </a:xfrm>
          <a:prstGeom prst="rect">
            <a:avLst/>
          </a:prstGeom>
        </p:spPr>
      </p:pic>
      <p:sp>
        <p:nvSpPr>
          <p:cNvPr id="7" name="Rounded Rectangle 6"/>
          <p:cNvSpPr/>
          <p:nvPr/>
        </p:nvSpPr>
        <p:spPr>
          <a:xfrm>
            <a:off x="3779912" y="4725144"/>
            <a:ext cx="5364088" cy="20162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fontAlgn="base">
              <a:spcBef>
                <a:spcPct val="0"/>
              </a:spcBef>
              <a:spcAft>
                <a:spcPct val="0"/>
              </a:spcAft>
            </a:pPr>
            <a:r>
              <a:rPr lang="vi-VN" altLang="en-US" sz="32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Bướm </a:t>
            </a:r>
            <a:r>
              <a:rPr lang="vi-VN" alt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đẻ ấu trùng gây hại cho nông nghiệp và chúng còn phá hủy quần áo, vải sợi, lông thú, da và thảm.</a:t>
            </a:r>
          </a:p>
        </p:txBody>
      </p:sp>
    </p:spTree>
    <p:extLst>
      <p:ext uri="{BB962C8B-B14F-4D97-AF65-F5344CB8AC3E}">
        <p14:creationId xmlns:p14="http://schemas.microsoft.com/office/powerpoint/2010/main" val="4226915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6383" y="19294"/>
            <a:ext cx="4283968" cy="29776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3358"/>
            <a:ext cx="4283078" cy="2963594"/>
          </a:xfrm>
          <a:prstGeom prst="rect">
            <a:avLst/>
          </a:prstGeom>
        </p:spPr>
      </p:pic>
      <p:sp>
        <p:nvSpPr>
          <p:cNvPr id="6" name="Rounded Rectangle 5"/>
          <p:cNvSpPr/>
          <p:nvPr/>
        </p:nvSpPr>
        <p:spPr>
          <a:xfrm>
            <a:off x="5796136" y="4293096"/>
            <a:ext cx="2915816" cy="14401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b="1" dirty="0" smtClean="0">
                <a:latin typeface="Times New Roman" panose="02020603050405020304" pitchFamily="18" charset="0"/>
                <a:cs typeface="Times New Roman" panose="02020603050405020304" pitchFamily="18" charset="0"/>
              </a:rPr>
              <a:t>Phun thuốc diệt côn trùng</a:t>
            </a:r>
            <a:endParaRPr lang="en-US" sz="32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3284984"/>
            <a:ext cx="5040560" cy="3573016"/>
          </a:xfrm>
          <a:prstGeom prst="rect">
            <a:avLst/>
          </a:prstGeom>
        </p:spPr>
      </p:pic>
    </p:spTree>
    <p:extLst>
      <p:ext uri="{BB962C8B-B14F-4D97-AF65-F5344CB8AC3E}">
        <p14:creationId xmlns:p14="http://schemas.microsoft.com/office/powerpoint/2010/main" val="2651475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8" y="34458"/>
            <a:ext cx="4267200" cy="2818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41385"/>
            <a:ext cx="4464497" cy="281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8" y="3933056"/>
            <a:ext cx="4267200" cy="292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16768" y="2996952"/>
            <a:ext cx="9019728" cy="5933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3200" b="1" dirty="0" smtClean="0">
                <a:latin typeface="Times New Roman" panose="02020603050405020304" pitchFamily="18" charset="0"/>
                <a:cs typeface="Times New Roman" panose="02020603050405020304" pitchFamily="18" charset="0"/>
              </a:rPr>
              <a:t>Làm vệ sinh nhà cửa, chuồng trại gia súc, gia cầm</a:t>
            </a:r>
            <a:endParaRPr lang="en-US" sz="3200" b="1" dirty="0">
              <a:latin typeface="Times New Roman" panose="02020603050405020304" pitchFamily="18" charset="0"/>
              <a:cs typeface="Times New Roman" panose="02020603050405020304" pitchFamily="18" charset="0"/>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6632" y="3933056"/>
            <a:ext cx="4509864"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918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41"/>
            <a:ext cx="4427984" cy="2574299"/>
          </a:xfrm>
          <a:prstGeom prst="rect">
            <a:avLst/>
          </a:prstGeom>
        </p:spPr>
      </p:pic>
      <p:sp>
        <p:nvSpPr>
          <p:cNvPr id="3" name="Rounded Rectangle 2"/>
          <p:cNvSpPr/>
          <p:nvPr/>
        </p:nvSpPr>
        <p:spPr>
          <a:xfrm>
            <a:off x="331912" y="2708920"/>
            <a:ext cx="316835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3200" b="1" dirty="0" smtClean="0">
                <a:latin typeface="Times New Roman" panose="02020603050405020304" pitchFamily="18" charset="0"/>
                <a:cs typeface="Times New Roman" panose="02020603050405020304" pitchFamily="18" charset="0"/>
              </a:rPr>
              <a:t>Dùng bình xịt</a:t>
            </a:r>
            <a:endParaRPr lang="en-US" sz="3200"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324" y="24974"/>
            <a:ext cx="4445171" cy="246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5031963" y="2584140"/>
            <a:ext cx="3725092" cy="96963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b="1" dirty="0" smtClean="0">
                <a:latin typeface="Times New Roman" panose="02020603050405020304" pitchFamily="18" charset="0"/>
                <a:cs typeface="Times New Roman" panose="02020603050405020304" pitchFamily="18" charset="0"/>
              </a:rPr>
              <a:t>Ngủ mùng để chống muỗi</a:t>
            </a:r>
            <a:endParaRPr lang="en-US" sz="3200" b="1"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379" y="3736567"/>
            <a:ext cx="4427984" cy="3029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5229733" y="5085184"/>
            <a:ext cx="3168352" cy="9807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b="1" dirty="0" smtClean="0">
                <a:latin typeface="Times New Roman" panose="02020603050405020304" pitchFamily="18" charset="0"/>
                <a:cs typeface="Times New Roman" panose="02020603050405020304" pitchFamily="18" charset="0"/>
              </a:rPr>
              <a:t>Thức ăn được đậy kín</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532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7544" y="1412776"/>
            <a:ext cx="2222452" cy="584775"/>
          </a:xfrm>
          <a:prstGeom prst="rect">
            <a:avLst/>
          </a:prstGeom>
          <a:noFill/>
        </p:spPr>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Kết luận: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636534" y="2161844"/>
            <a:ext cx="8208912" cy="25922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spcAft>
                <a:spcPts val="0"/>
              </a:spcAft>
            </a:pPr>
            <a:r>
              <a:rPr lang="en-US" sz="3200" b="1" dirty="0" err="1">
                <a:latin typeface="Times New Roman"/>
                <a:ea typeface="Times New Roman"/>
              </a:rPr>
              <a:t>Côn</a:t>
            </a:r>
            <a:r>
              <a:rPr lang="en-US" sz="3200" b="1" dirty="0">
                <a:latin typeface="Times New Roman"/>
                <a:ea typeface="Times New Roman"/>
              </a:rPr>
              <a:t> </a:t>
            </a:r>
            <a:r>
              <a:rPr lang="en-US" sz="3200" b="1" dirty="0" err="1">
                <a:latin typeface="Times New Roman"/>
                <a:ea typeface="Times New Roman"/>
              </a:rPr>
              <a:t>trùng</a:t>
            </a:r>
            <a:r>
              <a:rPr lang="en-US" sz="3200" b="1" dirty="0">
                <a:latin typeface="Times New Roman"/>
                <a:ea typeface="Times New Roman"/>
              </a:rPr>
              <a:t> </a:t>
            </a:r>
            <a:r>
              <a:rPr lang="en-US" sz="3200" b="1" dirty="0" smtClean="0">
                <a:latin typeface="Times New Roman"/>
                <a:ea typeface="Times New Roman"/>
              </a:rPr>
              <a:t>(</a:t>
            </a:r>
            <a:r>
              <a:rPr lang="en-US" sz="3200" b="1" dirty="0" err="1" smtClean="0">
                <a:latin typeface="Times New Roman"/>
                <a:ea typeface="Times New Roman"/>
              </a:rPr>
              <a:t>ong</a:t>
            </a:r>
            <a:r>
              <a:rPr lang="en-US" sz="3200" b="1" dirty="0">
                <a:latin typeface="Times New Roman"/>
                <a:ea typeface="Times New Roman"/>
              </a:rPr>
              <a:t>, </a:t>
            </a:r>
            <a:r>
              <a:rPr lang="en-US" sz="3200" b="1" dirty="0" err="1" smtClean="0">
                <a:latin typeface="Times New Roman"/>
                <a:ea typeface="Times New Roman"/>
              </a:rPr>
              <a:t>tằm</a:t>
            </a:r>
            <a:r>
              <a:rPr lang="en-US" sz="3200" b="1" dirty="0" smtClean="0">
                <a:latin typeface="Times New Roman"/>
                <a:ea typeface="Times New Roman"/>
              </a:rPr>
              <a:t>) </a:t>
            </a:r>
            <a:r>
              <a:rPr lang="en-US" sz="3200" b="1" dirty="0" err="1">
                <a:latin typeface="Times New Roman"/>
                <a:ea typeface="Times New Roman"/>
              </a:rPr>
              <a:t>có</a:t>
            </a:r>
            <a:r>
              <a:rPr lang="en-US" sz="3200" b="1" dirty="0">
                <a:latin typeface="Times New Roman"/>
                <a:ea typeface="Times New Roman"/>
              </a:rPr>
              <a:t> </a:t>
            </a:r>
            <a:r>
              <a:rPr lang="en-US" sz="3200" b="1" dirty="0" err="1">
                <a:latin typeface="Times New Roman"/>
                <a:ea typeface="Times New Roman"/>
              </a:rPr>
              <a:t>lợi</a:t>
            </a:r>
            <a:r>
              <a:rPr lang="en-US" sz="3200" b="1" dirty="0">
                <a:latin typeface="Times New Roman"/>
                <a:ea typeface="Times New Roman"/>
              </a:rPr>
              <a:t> </a:t>
            </a:r>
            <a:r>
              <a:rPr lang="en-US" sz="3200" b="1" dirty="0" err="1">
                <a:latin typeface="Times New Roman"/>
                <a:ea typeface="Times New Roman"/>
              </a:rPr>
              <a:t>cho</a:t>
            </a:r>
            <a:r>
              <a:rPr lang="en-US" sz="3200" b="1" dirty="0">
                <a:latin typeface="Times New Roman"/>
                <a:ea typeface="Times New Roman"/>
              </a:rPr>
              <a:t> </a:t>
            </a:r>
            <a:r>
              <a:rPr lang="en-US" sz="3200" b="1" dirty="0" err="1">
                <a:latin typeface="Times New Roman"/>
                <a:ea typeface="Times New Roman"/>
              </a:rPr>
              <a:t>người</a:t>
            </a:r>
            <a:r>
              <a:rPr lang="en-US" sz="3200" b="1" dirty="0">
                <a:latin typeface="Times New Roman"/>
                <a:ea typeface="Times New Roman"/>
              </a:rPr>
              <a:t> </a:t>
            </a:r>
            <a:r>
              <a:rPr lang="en-US" sz="3200" b="1" dirty="0" err="1">
                <a:latin typeface="Times New Roman"/>
                <a:ea typeface="Times New Roman"/>
              </a:rPr>
              <a:t>và</a:t>
            </a:r>
            <a:r>
              <a:rPr lang="en-US" sz="3200" b="1" dirty="0">
                <a:latin typeface="Times New Roman"/>
                <a:ea typeface="Times New Roman"/>
              </a:rPr>
              <a:t> </a:t>
            </a:r>
            <a:r>
              <a:rPr lang="en-US" sz="3200" b="1" dirty="0" err="1">
                <a:latin typeface="Times New Roman"/>
                <a:ea typeface="Times New Roman"/>
              </a:rPr>
              <a:t>cây</a:t>
            </a:r>
            <a:r>
              <a:rPr lang="en-US" sz="3200" b="1" dirty="0">
                <a:latin typeface="Times New Roman"/>
                <a:ea typeface="Times New Roman"/>
              </a:rPr>
              <a:t> </a:t>
            </a:r>
            <a:r>
              <a:rPr lang="en-US" sz="3200" b="1" dirty="0" err="1" smtClean="0">
                <a:latin typeface="Times New Roman"/>
                <a:ea typeface="Times New Roman"/>
              </a:rPr>
              <a:t>cối</a:t>
            </a:r>
            <a:r>
              <a:rPr lang="en-US" sz="3200" b="1" dirty="0" smtClean="0">
                <a:latin typeface="Times New Roman"/>
                <a:ea typeface="Times New Roman"/>
              </a:rPr>
              <a:t>; </a:t>
            </a:r>
            <a:r>
              <a:rPr lang="en-US" sz="3200" b="1" dirty="0" err="1">
                <a:latin typeface="Times New Roman"/>
                <a:ea typeface="Times New Roman"/>
              </a:rPr>
              <a:t>Một</a:t>
            </a:r>
            <a:r>
              <a:rPr lang="en-US" sz="3200" b="1" dirty="0">
                <a:latin typeface="Times New Roman"/>
                <a:ea typeface="Times New Roman"/>
              </a:rPr>
              <a:t> </a:t>
            </a:r>
            <a:r>
              <a:rPr lang="en-US" sz="3200" b="1" dirty="0" err="1">
                <a:latin typeface="Times New Roman"/>
                <a:ea typeface="Times New Roman"/>
              </a:rPr>
              <a:t>số</a:t>
            </a:r>
            <a:r>
              <a:rPr lang="en-US" sz="3200" b="1" dirty="0">
                <a:latin typeface="Times New Roman"/>
                <a:ea typeface="Times New Roman"/>
              </a:rPr>
              <a:t> </a:t>
            </a:r>
            <a:r>
              <a:rPr lang="en-US" sz="3200" b="1" dirty="0" err="1">
                <a:latin typeface="Times New Roman"/>
                <a:ea typeface="Times New Roman"/>
              </a:rPr>
              <a:t>côn</a:t>
            </a:r>
            <a:r>
              <a:rPr lang="en-US" sz="3200" b="1" dirty="0">
                <a:latin typeface="Times New Roman"/>
                <a:ea typeface="Times New Roman"/>
              </a:rPr>
              <a:t> </a:t>
            </a:r>
            <a:r>
              <a:rPr lang="en-US" sz="3200" b="1" dirty="0" err="1">
                <a:latin typeface="Times New Roman"/>
                <a:ea typeface="Times New Roman"/>
              </a:rPr>
              <a:t>trùng</a:t>
            </a:r>
            <a:r>
              <a:rPr lang="en-US" sz="3200" b="1" dirty="0">
                <a:latin typeface="Times New Roman"/>
                <a:ea typeface="Times New Roman"/>
              </a:rPr>
              <a:t> </a:t>
            </a:r>
            <a:r>
              <a:rPr lang="en-US" sz="3200" b="1" dirty="0" err="1">
                <a:latin typeface="Times New Roman"/>
                <a:ea typeface="Times New Roman"/>
              </a:rPr>
              <a:t>có</a:t>
            </a:r>
            <a:r>
              <a:rPr lang="en-US" sz="3200" b="1" dirty="0">
                <a:latin typeface="Times New Roman"/>
                <a:ea typeface="Times New Roman"/>
              </a:rPr>
              <a:t> </a:t>
            </a:r>
            <a:r>
              <a:rPr lang="en-US" sz="3200" b="1" dirty="0" err="1">
                <a:latin typeface="Times New Roman"/>
                <a:ea typeface="Times New Roman"/>
              </a:rPr>
              <a:t>hại</a:t>
            </a:r>
            <a:r>
              <a:rPr lang="en-US" sz="3200" b="1" dirty="0">
                <a:latin typeface="Times New Roman"/>
                <a:ea typeface="Times New Roman"/>
              </a:rPr>
              <a:t> </a:t>
            </a:r>
            <a:r>
              <a:rPr lang="en-US" sz="3200" b="1" dirty="0" smtClean="0">
                <a:latin typeface="Times New Roman"/>
                <a:ea typeface="Times New Roman"/>
              </a:rPr>
              <a:t>(</a:t>
            </a:r>
            <a:r>
              <a:rPr lang="en-US" sz="3200" b="1" dirty="0" err="1" smtClean="0">
                <a:latin typeface="Times New Roman"/>
                <a:ea typeface="Times New Roman"/>
              </a:rPr>
              <a:t>bướm</a:t>
            </a:r>
            <a:r>
              <a:rPr lang="en-US" sz="3200" b="1" dirty="0" smtClean="0">
                <a:latin typeface="Times New Roman"/>
                <a:ea typeface="Times New Roman"/>
              </a:rPr>
              <a:t> </a:t>
            </a:r>
            <a:r>
              <a:rPr lang="en-US" sz="3200" b="1" dirty="0" err="1">
                <a:latin typeface="Times New Roman"/>
                <a:ea typeface="Times New Roman"/>
              </a:rPr>
              <a:t>đẻ</a:t>
            </a:r>
            <a:r>
              <a:rPr lang="en-US" sz="3200" b="1" dirty="0">
                <a:latin typeface="Times New Roman"/>
                <a:ea typeface="Times New Roman"/>
              </a:rPr>
              <a:t> </a:t>
            </a:r>
            <a:r>
              <a:rPr lang="en-US" sz="3200" b="1" dirty="0" err="1">
                <a:latin typeface="Times New Roman"/>
                <a:ea typeface="Times New Roman"/>
              </a:rPr>
              <a:t>trứng</a:t>
            </a:r>
            <a:r>
              <a:rPr lang="en-US" sz="3200" b="1" dirty="0">
                <a:latin typeface="Times New Roman"/>
                <a:ea typeface="Times New Roman"/>
              </a:rPr>
              <a:t> </a:t>
            </a:r>
            <a:r>
              <a:rPr lang="en-US" sz="3200" b="1" dirty="0" err="1">
                <a:latin typeface="Times New Roman"/>
                <a:ea typeface="Times New Roman"/>
              </a:rPr>
              <a:t>sâu</a:t>
            </a:r>
            <a:r>
              <a:rPr lang="en-US" sz="3200" b="1" dirty="0">
                <a:latin typeface="Times New Roman"/>
                <a:ea typeface="Times New Roman"/>
              </a:rPr>
              <a:t>, </a:t>
            </a:r>
            <a:r>
              <a:rPr lang="en-US" sz="3200" b="1" dirty="0" err="1">
                <a:latin typeface="Times New Roman"/>
                <a:ea typeface="Times New Roman"/>
              </a:rPr>
              <a:t>châu</a:t>
            </a:r>
            <a:r>
              <a:rPr lang="en-US" sz="3200" b="1" dirty="0">
                <a:latin typeface="Times New Roman"/>
                <a:ea typeface="Times New Roman"/>
              </a:rPr>
              <a:t> </a:t>
            </a:r>
            <a:r>
              <a:rPr lang="en-US" sz="3200" b="1" dirty="0" err="1">
                <a:latin typeface="Times New Roman"/>
                <a:ea typeface="Times New Roman"/>
              </a:rPr>
              <a:t>chấu</a:t>
            </a:r>
            <a:r>
              <a:rPr lang="en-US" sz="3200" b="1" dirty="0">
                <a:latin typeface="Times New Roman"/>
                <a:ea typeface="Times New Roman"/>
              </a:rPr>
              <a:t>, </a:t>
            </a:r>
            <a:r>
              <a:rPr lang="en-US" sz="3200" b="1" dirty="0" err="1">
                <a:latin typeface="Times New Roman"/>
                <a:ea typeface="Times New Roman"/>
              </a:rPr>
              <a:t>ruồi</a:t>
            </a:r>
            <a:r>
              <a:rPr lang="en-US" sz="3200" b="1" dirty="0">
                <a:latin typeface="Times New Roman"/>
                <a:ea typeface="Times New Roman"/>
              </a:rPr>
              <a:t>, </a:t>
            </a:r>
            <a:r>
              <a:rPr lang="en-US" sz="3200" b="1" dirty="0" err="1">
                <a:latin typeface="Times New Roman"/>
                <a:ea typeface="Times New Roman"/>
              </a:rPr>
              <a:t>muỗi</a:t>
            </a:r>
            <a:r>
              <a:rPr lang="en-US" sz="3200" b="1" dirty="0">
                <a:latin typeface="Times New Roman"/>
                <a:ea typeface="Times New Roman"/>
              </a:rPr>
              <a:t>, </a:t>
            </a:r>
            <a:r>
              <a:rPr lang="en-US" sz="3200" b="1" dirty="0" err="1">
                <a:latin typeface="Times New Roman"/>
                <a:ea typeface="Times New Roman"/>
              </a:rPr>
              <a:t>gián</a:t>
            </a:r>
            <a:r>
              <a:rPr lang="vi-VN" sz="3200" b="1" dirty="0">
                <a:latin typeface="Times New Roman"/>
                <a:ea typeface="Times New Roman"/>
              </a:rPr>
              <a:t>, </a:t>
            </a:r>
            <a:r>
              <a:rPr lang="en-US" sz="3200" b="1" dirty="0" err="1">
                <a:latin typeface="Times New Roman"/>
                <a:ea typeface="Times New Roman"/>
              </a:rPr>
              <a:t>chấy</a:t>
            </a:r>
            <a:r>
              <a:rPr lang="en-US" sz="3200" b="1" dirty="0">
                <a:latin typeface="Times New Roman"/>
                <a:ea typeface="Times New Roman"/>
              </a:rPr>
              <a:t>, </a:t>
            </a:r>
            <a:r>
              <a:rPr lang="en-US" sz="3200" b="1" dirty="0" smtClean="0">
                <a:latin typeface="Times New Roman"/>
                <a:ea typeface="Times New Roman"/>
              </a:rPr>
              <a:t>…). </a:t>
            </a:r>
            <a:r>
              <a:rPr lang="en-US" sz="3200" b="1" dirty="0" err="1">
                <a:latin typeface="Times New Roman"/>
                <a:ea typeface="Times New Roman"/>
              </a:rPr>
              <a:t>Một</a:t>
            </a:r>
            <a:r>
              <a:rPr lang="en-US" sz="3200" b="1" dirty="0">
                <a:latin typeface="Times New Roman"/>
                <a:ea typeface="Times New Roman"/>
              </a:rPr>
              <a:t> </a:t>
            </a:r>
            <a:r>
              <a:rPr lang="en-US" sz="3200" b="1" dirty="0" err="1">
                <a:latin typeface="Times New Roman"/>
                <a:ea typeface="Times New Roman"/>
              </a:rPr>
              <a:t>số</a:t>
            </a:r>
            <a:r>
              <a:rPr lang="en-US" sz="3200" b="1" dirty="0">
                <a:latin typeface="Times New Roman"/>
                <a:ea typeface="Times New Roman"/>
              </a:rPr>
              <a:t> </a:t>
            </a:r>
            <a:r>
              <a:rPr lang="en-US" sz="3200" b="1" dirty="0" err="1">
                <a:latin typeface="Times New Roman"/>
                <a:ea typeface="Times New Roman"/>
              </a:rPr>
              <a:t>loài</a:t>
            </a:r>
            <a:r>
              <a:rPr lang="en-US" sz="3200" b="1" dirty="0">
                <a:latin typeface="Times New Roman"/>
                <a:ea typeface="Times New Roman"/>
              </a:rPr>
              <a:t> </a:t>
            </a:r>
            <a:r>
              <a:rPr lang="en-US" sz="3200" b="1" dirty="0" err="1">
                <a:latin typeface="Times New Roman"/>
                <a:ea typeface="Times New Roman"/>
              </a:rPr>
              <a:t>côn</a:t>
            </a:r>
            <a:r>
              <a:rPr lang="en-US" sz="3200" b="1" dirty="0">
                <a:latin typeface="Times New Roman"/>
                <a:ea typeface="Times New Roman"/>
              </a:rPr>
              <a:t> </a:t>
            </a:r>
            <a:r>
              <a:rPr lang="en-US" sz="3200" b="1" dirty="0" err="1">
                <a:latin typeface="Times New Roman"/>
                <a:ea typeface="Times New Roman"/>
              </a:rPr>
              <a:t>trùng</a:t>
            </a:r>
            <a:r>
              <a:rPr lang="en-US" sz="3200" b="1" dirty="0">
                <a:latin typeface="Times New Roman"/>
                <a:ea typeface="Times New Roman"/>
              </a:rPr>
              <a:t> </a:t>
            </a:r>
            <a:r>
              <a:rPr lang="en-US" sz="3200" b="1" dirty="0" err="1">
                <a:latin typeface="Times New Roman"/>
                <a:ea typeface="Times New Roman"/>
              </a:rPr>
              <a:t>không</a:t>
            </a:r>
            <a:r>
              <a:rPr lang="en-US" sz="3200" b="1" dirty="0">
                <a:latin typeface="Times New Roman"/>
                <a:ea typeface="Times New Roman"/>
              </a:rPr>
              <a:t> </a:t>
            </a:r>
            <a:r>
              <a:rPr lang="en-US" sz="3200" b="1" dirty="0" err="1">
                <a:latin typeface="Times New Roman"/>
                <a:ea typeface="Times New Roman"/>
              </a:rPr>
              <a:t>ảnh</a:t>
            </a:r>
            <a:r>
              <a:rPr lang="en-US" sz="3200" b="1" dirty="0">
                <a:latin typeface="Times New Roman"/>
                <a:ea typeface="Times New Roman"/>
              </a:rPr>
              <a:t> </a:t>
            </a:r>
            <a:r>
              <a:rPr lang="en-US" sz="3200" b="1" dirty="0" err="1">
                <a:latin typeface="Times New Roman"/>
                <a:ea typeface="Times New Roman"/>
              </a:rPr>
              <a:t>hưởng</a:t>
            </a:r>
            <a:r>
              <a:rPr lang="en-US" sz="3200" b="1" dirty="0">
                <a:latin typeface="Times New Roman"/>
                <a:ea typeface="Times New Roman"/>
              </a:rPr>
              <a:t> </a:t>
            </a:r>
            <a:r>
              <a:rPr lang="en-US" sz="3200" b="1" dirty="0" err="1">
                <a:latin typeface="Times New Roman"/>
                <a:ea typeface="Times New Roman"/>
              </a:rPr>
              <a:t>gì</a:t>
            </a:r>
            <a:r>
              <a:rPr lang="en-US" sz="3200" b="1" dirty="0">
                <a:latin typeface="Times New Roman"/>
                <a:ea typeface="Times New Roman"/>
              </a:rPr>
              <a:t> </a:t>
            </a:r>
            <a:r>
              <a:rPr lang="en-US" sz="3200" b="1" dirty="0" err="1">
                <a:latin typeface="Times New Roman"/>
                <a:ea typeface="Times New Roman"/>
              </a:rPr>
              <a:t>đến</a:t>
            </a:r>
            <a:r>
              <a:rPr lang="en-US" sz="3200" b="1" dirty="0">
                <a:latin typeface="Times New Roman"/>
                <a:ea typeface="Times New Roman"/>
              </a:rPr>
              <a:t> </a:t>
            </a:r>
            <a:r>
              <a:rPr lang="en-US" sz="3200" b="1" dirty="0" err="1">
                <a:latin typeface="Times New Roman"/>
                <a:ea typeface="Times New Roman"/>
              </a:rPr>
              <a:t>cuộc</a:t>
            </a:r>
            <a:r>
              <a:rPr lang="en-US" sz="3200" b="1" dirty="0">
                <a:latin typeface="Times New Roman"/>
                <a:ea typeface="Times New Roman"/>
              </a:rPr>
              <a:t> </a:t>
            </a:r>
            <a:r>
              <a:rPr lang="en-US" sz="3200" b="1" dirty="0" err="1">
                <a:latin typeface="Times New Roman"/>
                <a:ea typeface="Times New Roman"/>
              </a:rPr>
              <a:t>sống</a:t>
            </a:r>
            <a:r>
              <a:rPr lang="en-US" sz="3200" b="1" dirty="0">
                <a:latin typeface="Times New Roman"/>
                <a:ea typeface="Times New Roman"/>
              </a:rPr>
              <a:t> con </a:t>
            </a:r>
            <a:r>
              <a:rPr lang="en-US" sz="3200" b="1" dirty="0" err="1">
                <a:latin typeface="Times New Roman"/>
                <a:ea typeface="Times New Roman"/>
              </a:rPr>
              <a:t>người</a:t>
            </a:r>
            <a:r>
              <a:rPr lang="en-US" sz="3200" b="1" dirty="0">
                <a:latin typeface="Times New Roman"/>
                <a:ea typeface="Times New Roman"/>
              </a:rPr>
              <a:t>. </a:t>
            </a:r>
            <a:endParaRPr lang="en-US" sz="3200" b="1" dirty="0">
              <a:effectLst/>
              <a:latin typeface="Times New Roman"/>
              <a:ea typeface="Times New Roman"/>
            </a:endParaRPr>
          </a:p>
        </p:txBody>
      </p:sp>
    </p:spTree>
    <p:extLst>
      <p:ext uri="{BB962C8B-B14F-4D97-AF65-F5344CB8AC3E}">
        <p14:creationId xmlns:p14="http://schemas.microsoft.com/office/powerpoint/2010/main" val="801946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763688" y="476671"/>
            <a:ext cx="5976664" cy="830997"/>
          </a:xfrm>
          <a:prstGeom prst="rect">
            <a:avLst/>
          </a:prstGeom>
          <a:noFill/>
        </p:spPr>
        <p:txBody>
          <a:bodyPr wrap="square" rtlCol="0">
            <a:spAutoFit/>
          </a:bodyPr>
          <a:lstStyle/>
          <a:p>
            <a:r>
              <a:rPr lang="vi-VN" sz="4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CỦNG CỐ, DẶN DÒ</a:t>
            </a:r>
            <a:endPar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899592" y="1916832"/>
            <a:ext cx="8064896" cy="1754326"/>
          </a:xfrm>
          <a:prstGeom prst="rect">
            <a:avLst/>
          </a:prstGeom>
          <a:noFill/>
        </p:spPr>
        <p:txBody>
          <a:bodyPr wrap="square" rtlCol="0">
            <a:spAutoFit/>
          </a:bodyPr>
          <a:lstStyle/>
          <a:p>
            <a:pPr marL="571500" indent="-571500">
              <a:buFontTx/>
              <a:buChar char="-"/>
            </a:pPr>
            <a:r>
              <a:rPr lang="vi-VN" sz="3600" b="1" dirty="0" smtClean="0">
                <a:latin typeface="Times New Roman" panose="02020603050405020304" pitchFamily="18" charset="0"/>
                <a:cs typeface="Times New Roman" panose="02020603050405020304" pitchFamily="18" charset="0"/>
              </a:rPr>
              <a:t>Về xem lại bài.</a:t>
            </a:r>
          </a:p>
          <a:p>
            <a:pPr marL="571500" indent="-571500">
              <a:buFontTx/>
              <a:buChar char="-"/>
            </a:pPr>
            <a:r>
              <a:rPr lang="vi-VN" sz="3600" b="1" dirty="0" smtClean="0">
                <a:latin typeface="Times New Roman" panose="02020603050405020304" pitchFamily="18" charset="0"/>
                <a:cs typeface="Times New Roman" panose="02020603050405020304" pitchFamily="18" charset="0"/>
              </a:rPr>
              <a:t>Sưu tầm thêm vài con côn trùng</a:t>
            </a:r>
          </a:p>
          <a:p>
            <a:pPr marL="571500" indent="-571500">
              <a:buFontTx/>
              <a:buChar char="-"/>
            </a:pPr>
            <a:r>
              <a:rPr lang="vi-VN" sz="3600" b="1" dirty="0" smtClean="0">
                <a:latin typeface="Times New Roman" panose="02020603050405020304" pitchFamily="18" charset="0"/>
                <a:cs typeface="Times New Roman" panose="02020603050405020304" pitchFamily="18" charset="0"/>
              </a:rPr>
              <a:t>Xem trước bài tôm, cua.</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1416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70" y="1016328"/>
            <a:ext cx="3059832" cy="19814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845" y="992812"/>
            <a:ext cx="2902914" cy="202697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528851" y="403868"/>
            <a:ext cx="1869532" cy="3001742"/>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21" y="3087819"/>
            <a:ext cx="3059832" cy="183518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3275" y="3042627"/>
            <a:ext cx="2902913" cy="1744163"/>
          </a:xfrm>
          <a:prstGeom prst="rect">
            <a:avLst/>
          </a:prstGeom>
        </p:spPr>
      </p:pic>
      <p:pic>
        <p:nvPicPr>
          <p:cNvPr id="7" name="Picture 6" descr="chau chau"/>
          <p:cNvPicPr>
            <a:picLocks noChangeAspect="1"/>
          </p:cNvPicPr>
          <p:nvPr/>
        </p:nvPicPr>
        <p:blipFill>
          <a:blip r:embed="rId7"/>
          <a:stretch>
            <a:fillRect/>
          </a:stretch>
        </p:blipFill>
        <p:spPr>
          <a:xfrm>
            <a:off x="6124334" y="2795577"/>
            <a:ext cx="3181256" cy="2220199"/>
          </a:xfrm>
          <a:prstGeom prst="rect">
            <a:avLst/>
          </a:prstGeom>
          <a:noFill/>
          <a:ln w="9525">
            <a:noFill/>
          </a:ln>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525" y="5015776"/>
            <a:ext cx="3075353" cy="1857495"/>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56781" y="4809629"/>
            <a:ext cx="5725146" cy="2116885"/>
          </a:xfrm>
          <a:prstGeom prst="rect">
            <a:avLst/>
          </a:prstGeom>
        </p:spPr>
      </p:pic>
      <p:sp>
        <p:nvSpPr>
          <p:cNvPr id="10" name="TextBox 9"/>
          <p:cNvSpPr txBox="1"/>
          <p:nvPr/>
        </p:nvSpPr>
        <p:spPr>
          <a:xfrm>
            <a:off x="38621" y="2413016"/>
            <a:ext cx="1028683"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Ruồi</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162699" y="2427994"/>
            <a:ext cx="1234422"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Muỗi</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192297" y="770094"/>
            <a:ext cx="1986849"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Cà Cuống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8639" y="4415729"/>
            <a:ext cx="1237366"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Gián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054182" y="4244462"/>
            <a:ext cx="1451457"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Bướm</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156037" y="4200409"/>
            <a:ext cx="2184501"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Châu chấu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6865" y="6250917"/>
            <a:ext cx="1817947"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Ong mật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435493" y="6341739"/>
            <a:ext cx="1028683"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Tằm</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33156" y="282639"/>
            <a:ext cx="8953432" cy="523220"/>
          </a:xfrm>
          <a:prstGeom prst="rect">
            <a:avLst/>
          </a:prstGeom>
        </p:spPr>
        <p:txBody>
          <a:bodyPr wrap="square">
            <a:spAutoFit/>
          </a:bodyPr>
          <a:lstStyle/>
          <a:p>
            <a:r>
              <a:rPr lang="en-US" sz="2800" b="1" dirty="0" err="1">
                <a:latin typeface="Times New Roman"/>
                <a:ea typeface="Times New Roman"/>
              </a:rPr>
              <a:t>Hãy</a:t>
            </a:r>
            <a:r>
              <a:rPr lang="en-US" sz="2800" b="1" dirty="0">
                <a:latin typeface="Times New Roman"/>
                <a:ea typeface="Times New Roman"/>
              </a:rPr>
              <a:t> </a:t>
            </a:r>
            <a:r>
              <a:rPr lang="en-US" sz="2800" b="1" dirty="0" err="1">
                <a:latin typeface="Times New Roman"/>
                <a:ea typeface="Times New Roman"/>
              </a:rPr>
              <a:t>chỉ</a:t>
            </a:r>
            <a:r>
              <a:rPr lang="en-US" sz="2800" b="1" dirty="0">
                <a:latin typeface="Times New Roman"/>
                <a:ea typeface="Times New Roman"/>
              </a:rPr>
              <a:t> </a:t>
            </a:r>
            <a:r>
              <a:rPr lang="vi-VN" sz="2800" b="1" dirty="0" smtClean="0">
                <a:latin typeface="Times New Roman"/>
                <a:ea typeface="Times New Roman"/>
              </a:rPr>
              <a:t>ra các bộ phận</a:t>
            </a:r>
            <a:r>
              <a:rPr lang="en-US" sz="2800" b="1" dirty="0" smtClean="0">
                <a:latin typeface="Times New Roman"/>
                <a:ea typeface="Times New Roman"/>
              </a:rPr>
              <a:t> </a:t>
            </a:r>
            <a:r>
              <a:rPr lang="en-US" sz="2800" b="1" dirty="0" err="1">
                <a:latin typeface="Times New Roman"/>
                <a:ea typeface="Times New Roman"/>
              </a:rPr>
              <a:t>của</a:t>
            </a:r>
            <a:r>
              <a:rPr lang="en-US" sz="2800" b="1" dirty="0">
                <a:latin typeface="Times New Roman"/>
                <a:ea typeface="Times New Roman"/>
              </a:rPr>
              <a:t> </a:t>
            </a:r>
            <a:r>
              <a:rPr lang="vi-VN" sz="2800" b="1" dirty="0" smtClean="0">
                <a:latin typeface="Times New Roman"/>
                <a:ea typeface="Times New Roman"/>
              </a:rPr>
              <a:t>các con </a:t>
            </a:r>
            <a:r>
              <a:rPr lang="en-US" sz="2800" b="1" dirty="0" err="1" smtClean="0">
                <a:latin typeface="Times New Roman"/>
                <a:ea typeface="Times New Roman"/>
              </a:rPr>
              <a:t>côn</a:t>
            </a:r>
            <a:r>
              <a:rPr lang="en-US" sz="2800" b="1" dirty="0" smtClean="0">
                <a:latin typeface="Times New Roman"/>
                <a:ea typeface="Times New Roman"/>
              </a:rPr>
              <a:t> </a:t>
            </a:r>
            <a:r>
              <a:rPr lang="en-US" sz="2800" b="1" dirty="0" err="1">
                <a:latin typeface="Times New Roman"/>
                <a:ea typeface="Times New Roman"/>
              </a:rPr>
              <a:t>trùng</a:t>
            </a:r>
            <a:r>
              <a:rPr lang="vi-VN" sz="2800" b="1" dirty="0">
                <a:latin typeface="Times New Roman"/>
                <a:ea typeface="Times New Roman"/>
              </a:rPr>
              <a:t>?</a:t>
            </a:r>
            <a:endParaRPr lang="en-US" sz="2800" b="1" dirty="0"/>
          </a:p>
        </p:txBody>
      </p:sp>
      <p:grpSp>
        <p:nvGrpSpPr>
          <p:cNvPr id="22" name="Group 21"/>
          <p:cNvGrpSpPr/>
          <p:nvPr/>
        </p:nvGrpSpPr>
        <p:grpSpPr>
          <a:xfrm>
            <a:off x="45519" y="2574811"/>
            <a:ext cx="8867774" cy="2896714"/>
            <a:chOff x="24706" y="188641"/>
            <a:chExt cx="8496944" cy="1430089"/>
          </a:xfrm>
        </p:grpSpPr>
        <p:sp>
          <p:nvSpPr>
            <p:cNvPr id="23" name="Round Diagonal Corner Rectangle 22"/>
            <p:cNvSpPr/>
            <p:nvPr/>
          </p:nvSpPr>
          <p:spPr>
            <a:xfrm>
              <a:off x="24706" y="188641"/>
              <a:ext cx="8496944" cy="1080120"/>
            </a:xfrm>
            <a:prstGeom prst="round2Diag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800"/>
            </a:p>
          </p:txBody>
        </p:sp>
        <p:sp>
          <p:nvSpPr>
            <p:cNvPr id="24" name="Rectangle 23"/>
            <p:cNvSpPr/>
            <p:nvPr/>
          </p:nvSpPr>
          <p:spPr>
            <a:xfrm>
              <a:off x="96713" y="295291"/>
              <a:ext cx="8352928" cy="1323439"/>
            </a:xfrm>
            <a:prstGeom prst="rect">
              <a:avLst/>
            </a:prstGeom>
          </p:spPr>
          <p:txBody>
            <a:bodyPr wrap="square">
              <a:spAutoFit/>
            </a:bodyPr>
            <a:lstStyle/>
            <a:p>
              <a:pPr marL="342900" lvl="0" indent="-342900" algn="just">
                <a:spcAft>
                  <a:spcPts val="0"/>
                </a:spcAft>
                <a:buFont typeface="Wingdings"/>
                <a:buChar char=""/>
              </a:pPr>
              <a:r>
                <a:rPr lang="en-US" sz="4000" b="1" dirty="0" err="1" smtClean="0">
                  <a:effectLst/>
                  <a:latin typeface="Times New Roman"/>
                  <a:ea typeface="Times New Roman"/>
                </a:rPr>
                <a:t>Hoạt</a:t>
              </a:r>
              <a:r>
                <a:rPr lang="en-US" sz="4000" b="1" dirty="0" smtClean="0">
                  <a:effectLst/>
                  <a:latin typeface="Times New Roman"/>
                  <a:ea typeface="Times New Roman"/>
                </a:rPr>
                <a:t> </a:t>
              </a:r>
              <a:r>
                <a:rPr lang="en-US" sz="4000" b="1" dirty="0" err="1" smtClean="0">
                  <a:effectLst/>
                  <a:latin typeface="Times New Roman"/>
                  <a:ea typeface="Times New Roman"/>
                </a:rPr>
                <a:t>động</a:t>
              </a:r>
              <a:r>
                <a:rPr lang="en-US" sz="4000" b="1" dirty="0" smtClean="0">
                  <a:effectLst/>
                  <a:latin typeface="Times New Roman"/>
                  <a:ea typeface="Times New Roman"/>
                </a:rPr>
                <a:t> 1</a:t>
              </a:r>
              <a:r>
                <a:rPr lang="vi-VN" sz="4000" b="1" dirty="0" smtClean="0">
                  <a:effectLst/>
                  <a:latin typeface="Times New Roman"/>
                  <a:ea typeface="Times New Roman"/>
                </a:rPr>
                <a:t>: Tìm hiểu đặc điểm chung của côn trùng.</a:t>
              </a:r>
              <a:endParaRPr lang="en-US" sz="4000" dirty="0">
                <a:effectLst/>
                <a:latin typeface="Times New Roman"/>
                <a:ea typeface="Times New Roman"/>
              </a:endParaRPr>
            </a:p>
          </p:txBody>
        </p:sp>
      </p:grpSp>
    </p:spTree>
    <p:extLst>
      <p:ext uri="{BB962C8B-B14F-4D97-AF65-F5344CB8AC3E}">
        <p14:creationId xmlns:p14="http://schemas.microsoft.com/office/powerpoint/2010/main" val="287076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412776"/>
            <a:ext cx="6336703" cy="3495675"/>
          </a:xfrm>
          <a:prstGeom prst="rect">
            <a:avLst/>
          </a:prstGeom>
        </p:spPr>
      </p:pic>
      <p:sp>
        <p:nvSpPr>
          <p:cNvPr id="6" name="TextBox 5"/>
          <p:cNvSpPr txBox="1"/>
          <p:nvPr/>
        </p:nvSpPr>
        <p:spPr>
          <a:xfrm>
            <a:off x="297079" y="2848774"/>
            <a:ext cx="1008112" cy="584775"/>
          </a:xfrm>
          <a:prstGeom prst="rect">
            <a:avLst/>
          </a:prstGeom>
          <a:ln w="38100">
            <a:solidFill>
              <a:srgbClr val="00FF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Đầu</a:t>
            </a:r>
            <a:endParaRPr lang="en-US" sz="3200" b="1" dirty="0">
              <a:latin typeface="Times New Roman" panose="02020603050405020304" pitchFamily="18" charset="0"/>
              <a:cs typeface="Times New Roman" panose="02020603050405020304" pitchFamily="18" charset="0"/>
            </a:endParaRPr>
          </a:p>
        </p:txBody>
      </p:sp>
      <p:sp>
        <p:nvSpPr>
          <p:cNvPr id="7" name="Right Arrow 6"/>
          <p:cNvSpPr/>
          <p:nvPr/>
        </p:nvSpPr>
        <p:spPr>
          <a:xfrm>
            <a:off x="1305191" y="3039564"/>
            <a:ext cx="1656184" cy="121049"/>
          </a:xfrm>
          <a:prstGeom prst="rightArrow">
            <a:avLst/>
          </a:prstGeom>
          <a:solidFill>
            <a:srgbClr val="00FF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8" name="Oval 7"/>
          <p:cNvSpPr/>
          <p:nvPr/>
        </p:nvSpPr>
        <p:spPr>
          <a:xfrm>
            <a:off x="2961375" y="2687106"/>
            <a:ext cx="494826" cy="809367"/>
          </a:xfrm>
          <a:prstGeom prst="ellipse">
            <a:avLst/>
          </a:prstGeom>
          <a:noFill/>
          <a:ln w="38100" cap="flat" cmpd="sng">
            <a:solidFill>
              <a:srgbClr val="00FF00"/>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a:latin typeface="Arial" panose="020B0604020202020204" pitchFamily="34" charset="0"/>
              <a:ea typeface="Arial" panose="020B0604020202020204" pitchFamily="34" charset="0"/>
            </a:endParaRPr>
          </a:p>
        </p:txBody>
      </p:sp>
      <p:sp>
        <p:nvSpPr>
          <p:cNvPr id="9" name="Oval 8"/>
          <p:cNvSpPr/>
          <p:nvPr/>
        </p:nvSpPr>
        <p:spPr>
          <a:xfrm>
            <a:off x="3456200" y="2722825"/>
            <a:ext cx="1126829" cy="720725"/>
          </a:xfrm>
          <a:prstGeom prst="ellipse">
            <a:avLst/>
          </a:prstGeom>
          <a:noFill/>
          <a:ln w="38100" cap="flat" cmpd="sng">
            <a:solidFill>
              <a:srgbClr val="FF6600"/>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a:latin typeface="Arial" panose="020B0604020202020204" pitchFamily="34" charset="0"/>
              <a:ea typeface="Arial" panose="020B0604020202020204" pitchFamily="34" charset="0"/>
            </a:endParaRPr>
          </a:p>
        </p:txBody>
      </p:sp>
      <p:sp>
        <p:nvSpPr>
          <p:cNvPr id="10" name="TextBox 9"/>
          <p:cNvSpPr txBox="1"/>
          <p:nvPr/>
        </p:nvSpPr>
        <p:spPr>
          <a:xfrm>
            <a:off x="3456201" y="1100937"/>
            <a:ext cx="1197362" cy="584775"/>
          </a:xfrm>
          <a:prstGeom prst="rect">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Ngực</a:t>
            </a:r>
            <a:endParaRPr lang="en-US" sz="3200" b="1" dirty="0">
              <a:latin typeface="Times New Roman" panose="02020603050405020304" pitchFamily="18" charset="0"/>
              <a:cs typeface="Times New Roman" panose="02020603050405020304" pitchFamily="18" charset="0"/>
            </a:endParaRPr>
          </a:p>
        </p:txBody>
      </p:sp>
      <p:sp>
        <p:nvSpPr>
          <p:cNvPr id="11" name="Right Arrow 10"/>
          <p:cNvSpPr/>
          <p:nvPr/>
        </p:nvSpPr>
        <p:spPr>
          <a:xfrm rot="5400000">
            <a:off x="3472947" y="2149935"/>
            <a:ext cx="1041304" cy="112863"/>
          </a:xfrm>
          <a:prstGeom prst="rightArrow">
            <a:avLst/>
          </a:prstGeom>
          <a:solidFill>
            <a:schemeClr val="accent6"/>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2" name="Oval 11"/>
          <p:cNvSpPr/>
          <p:nvPr/>
        </p:nvSpPr>
        <p:spPr>
          <a:xfrm>
            <a:off x="4583030" y="2722825"/>
            <a:ext cx="1258665" cy="773649"/>
          </a:xfrm>
          <a:prstGeom prst="ellipse">
            <a:avLst/>
          </a:prstGeom>
          <a:noFill/>
          <a:ln w="28575" cap="flat" cmpd="sng">
            <a:solidFill>
              <a:srgbClr val="FFFF00"/>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a:latin typeface="Arial" panose="020B0604020202020204" pitchFamily="34" charset="0"/>
              <a:ea typeface="Arial" panose="020B0604020202020204" pitchFamily="34" charset="0"/>
            </a:endParaRPr>
          </a:p>
        </p:txBody>
      </p:sp>
      <p:sp>
        <p:nvSpPr>
          <p:cNvPr id="13" name="Rectangle 12"/>
          <p:cNvSpPr/>
          <p:nvPr/>
        </p:nvSpPr>
        <p:spPr>
          <a:xfrm>
            <a:off x="6130959" y="958262"/>
            <a:ext cx="1043509" cy="504825"/>
          </a:xfrm>
          <a:prstGeom prst="rect">
            <a:avLst/>
          </a:prstGeom>
          <a:solidFill>
            <a:schemeClr val="bg1"/>
          </a:solidFill>
          <a:ln w="57150" cap="flat" cmpd="sng">
            <a:solidFill>
              <a:srgbClr val="FFFF00"/>
            </a:solidFill>
            <a:prstDash val="solid"/>
            <a:miter/>
            <a:headEnd type="none" w="med" len="med"/>
            <a:tailEnd type="none" w="med" len="med"/>
          </a:ln>
        </p:spPr>
        <p:txBody>
          <a:bodyPr wrap="none"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lgn="ctr"/>
            <a:r>
              <a:rPr lang="vi-VN" altLang="en-US" sz="2500" b="1" dirty="0" smtClean="0">
                <a:latin typeface="+mj-lt"/>
                <a:ea typeface="Arial" panose="020B0604020202020204" pitchFamily="34" charset="0"/>
              </a:rPr>
              <a:t>Bụng</a:t>
            </a:r>
            <a:endParaRPr lang="vi-VN" altLang="en-US" sz="2500" b="1" dirty="0">
              <a:latin typeface="+mj-lt"/>
              <a:ea typeface="Arial" panose="020B0604020202020204" pitchFamily="34" charset="0"/>
            </a:endParaRPr>
          </a:p>
        </p:txBody>
      </p:sp>
      <p:sp>
        <p:nvSpPr>
          <p:cNvPr id="14" name="Right Arrow 13"/>
          <p:cNvSpPr/>
          <p:nvPr/>
        </p:nvSpPr>
        <p:spPr>
          <a:xfrm rot="7755171" flipV="1">
            <a:off x="5233018" y="2028644"/>
            <a:ext cx="1700981" cy="126705"/>
          </a:xfrm>
          <a:prstGeom prst="rightArrow">
            <a:avLst/>
          </a:prstGeom>
          <a:solidFill>
            <a:srgbClr val="FFFF00"/>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6" name="TextBox 15"/>
          <p:cNvSpPr txBox="1"/>
          <p:nvPr/>
        </p:nvSpPr>
        <p:spPr>
          <a:xfrm>
            <a:off x="4708306" y="4862627"/>
            <a:ext cx="1375202" cy="584775"/>
          </a:xfrm>
          <a:prstGeom prst="rect">
            <a:avLst/>
          </a:prstGeom>
          <a:ln w="57150">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Chân</a:t>
            </a:r>
            <a:endParaRPr lang="en-US" sz="3200" b="1" dirty="0">
              <a:latin typeface="Times New Roman" panose="02020603050405020304" pitchFamily="18" charset="0"/>
              <a:cs typeface="Times New Roman" panose="02020603050405020304" pitchFamily="18" charset="0"/>
            </a:endParaRPr>
          </a:p>
        </p:txBody>
      </p:sp>
      <p:sp>
        <p:nvSpPr>
          <p:cNvPr id="17" name="Right Arrow 16"/>
          <p:cNvSpPr/>
          <p:nvPr/>
        </p:nvSpPr>
        <p:spPr>
          <a:xfrm rot="17003170">
            <a:off x="4963957" y="4407348"/>
            <a:ext cx="765313" cy="100404"/>
          </a:xfrm>
          <a:prstGeom prst="rightArrow">
            <a:avLst/>
          </a:prstGeom>
          <a:solidFill>
            <a:srgbClr val="002060"/>
          </a:solidFill>
          <a:ln>
            <a:solidFill>
              <a:srgbClr val="0070C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8" name="TextBox 17"/>
          <p:cNvSpPr txBox="1"/>
          <p:nvPr/>
        </p:nvSpPr>
        <p:spPr>
          <a:xfrm>
            <a:off x="7174468" y="4430252"/>
            <a:ext cx="1375202" cy="584775"/>
          </a:xfrm>
          <a:prstGeom prst="rect">
            <a:avLst/>
          </a:prstGeom>
          <a:ln w="57150">
            <a:solidFill>
              <a:schemeClr val="accent4"/>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Cánh</a:t>
            </a:r>
            <a:endParaRPr lang="en-US" sz="3200" b="1" dirty="0">
              <a:latin typeface="Times New Roman" panose="02020603050405020304" pitchFamily="18" charset="0"/>
              <a:cs typeface="Times New Roman" panose="02020603050405020304" pitchFamily="18" charset="0"/>
            </a:endParaRPr>
          </a:p>
        </p:txBody>
      </p:sp>
      <p:sp>
        <p:nvSpPr>
          <p:cNvPr id="19" name="Right Arrow 18"/>
          <p:cNvSpPr/>
          <p:nvPr/>
        </p:nvSpPr>
        <p:spPr>
          <a:xfrm rot="12719338">
            <a:off x="6288857" y="3897779"/>
            <a:ext cx="1369967" cy="156770"/>
          </a:xfrm>
          <a:prstGeom prst="rightArrow">
            <a:avLst/>
          </a:prstGeom>
          <a:solidFill>
            <a:schemeClr val="accent4"/>
          </a:solidFill>
          <a:ln>
            <a:solidFill>
              <a:srgbClr val="0070C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0" name="TextBox 19"/>
          <p:cNvSpPr txBox="1"/>
          <p:nvPr/>
        </p:nvSpPr>
        <p:spPr>
          <a:xfrm>
            <a:off x="1303856" y="4277852"/>
            <a:ext cx="1657519"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1. Ruồi</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636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556792"/>
            <a:ext cx="5861637" cy="3516982"/>
          </a:xfrm>
          <a:prstGeom prst="rect">
            <a:avLst/>
          </a:prstGeom>
        </p:spPr>
      </p:pic>
      <p:sp>
        <p:nvSpPr>
          <p:cNvPr id="6" name="TextBox 5"/>
          <p:cNvSpPr txBox="1"/>
          <p:nvPr/>
        </p:nvSpPr>
        <p:spPr>
          <a:xfrm>
            <a:off x="735286" y="2622507"/>
            <a:ext cx="1008112" cy="584775"/>
          </a:xfrm>
          <a:prstGeom prst="rect">
            <a:avLst/>
          </a:prstGeom>
          <a:ln w="38100">
            <a:solidFill>
              <a:srgbClr val="00FF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Đầu</a:t>
            </a:r>
            <a:endParaRPr lang="en-US" sz="3200" b="1" dirty="0">
              <a:latin typeface="Times New Roman" panose="02020603050405020304" pitchFamily="18" charset="0"/>
              <a:cs typeface="Times New Roman" panose="02020603050405020304" pitchFamily="18" charset="0"/>
            </a:endParaRPr>
          </a:p>
        </p:txBody>
      </p:sp>
      <p:sp>
        <p:nvSpPr>
          <p:cNvPr id="7" name="Right Arrow 6"/>
          <p:cNvSpPr/>
          <p:nvPr/>
        </p:nvSpPr>
        <p:spPr>
          <a:xfrm>
            <a:off x="1743396" y="2873549"/>
            <a:ext cx="2180875" cy="121049"/>
          </a:xfrm>
          <a:prstGeom prst="rightArrow">
            <a:avLst/>
          </a:prstGeom>
          <a:solidFill>
            <a:srgbClr val="00FF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8" name="Oval 7"/>
          <p:cNvSpPr/>
          <p:nvPr/>
        </p:nvSpPr>
        <p:spPr>
          <a:xfrm>
            <a:off x="3924273" y="2702210"/>
            <a:ext cx="509259" cy="584775"/>
          </a:xfrm>
          <a:prstGeom prst="ellipse">
            <a:avLst/>
          </a:prstGeom>
          <a:noFill/>
          <a:ln w="38100" cap="flat" cmpd="sng">
            <a:solidFill>
              <a:srgbClr val="00FF00"/>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a:latin typeface="Arial" panose="020B0604020202020204" pitchFamily="34" charset="0"/>
              <a:ea typeface="Arial" panose="020B0604020202020204" pitchFamily="34" charset="0"/>
            </a:endParaRPr>
          </a:p>
        </p:txBody>
      </p:sp>
      <p:sp>
        <p:nvSpPr>
          <p:cNvPr id="9" name="Oval 8"/>
          <p:cNvSpPr/>
          <p:nvPr/>
        </p:nvSpPr>
        <p:spPr>
          <a:xfrm>
            <a:off x="4448116" y="2381161"/>
            <a:ext cx="988877" cy="642097"/>
          </a:xfrm>
          <a:prstGeom prst="ellipse">
            <a:avLst/>
          </a:prstGeom>
          <a:noFill/>
          <a:ln w="38100" cap="flat" cmpd="sng">
            <a:solidFill>
              <a:srgbClr val="FF6600"/>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a:latin typeface="Arial" panose="020B0604020202020204" pitchFamily="34" charset="0"/>
              <a:ea typeface="Arial" panose="020B0604020202020204" pitchFamily="34" charset="0"/>
            </a:endParaRPr>
          </a:p>
        </p:txBody>
      </p:sp>
      <p:sp>
        <p:nvSpPr>
          <p:cNvPr id="10" name="TextBox 9"/>
          <p:cNvSpPr txBox="1"/>
          <p:nvPr/>
        </p:nvSpPr>
        <p:spPr>
          <a:xfrm>
            <a:off x="4448116" y="967702"/>
            <a:ext cx="1197362" cy="584775"/>
          </a:xfrm>
          <a:prstGeom prst="rect">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Ngực</a:t>
            </a:r>
            <a:endParaRPr lang="en-US" sz="3200" b="1" dirty="0">
              <a:latin typeface="Times New Roman" panose="02020603050405020304" pitchFamily="18" charset="0"/>
              <a:cs typeface="Times New Roman" panose="02020603050405020304" pitchFamily="18" charset="0"/>
            </a:endParaRPr>
          </a:p>
        </p:txBody>
      </p:sp>
      <p:sp>
        <p:nvSpPr>
          <p:cNvPr id="11" name="Right Arrow 10"/>
          <p:cNvSpPr/>
          <p:nvPr/>
        </p:nvSpPr>
        <p:spPr>
          <a:xfrm rot="5400000">
            <a:off x="4568822" y="1898155"/>
            <a:ext cx="804216" cy="112863"/>
          </a:xfrm>
          <a:prstGeom prst="rightArrow">
            <a:avLst/>
          </a:prstGeom>
          <a:solidFill>
            <a:schemeClr val="accent6"/>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2" name="Rectangle 11"/>
          <p:cNvSpPr/>
          <p:nvPr/>
        </p:nvSpPr>
        <p:spPr>
          <a:xfrm>
            <a:off x="6755478" y="1256239"/>
            <a:ext cx="1079500" cy="504825"/>
          </a:xfrm>
          <a:prstGeom prst="rect">
            <a:avLst/>
          </a:prstGeom>
          <a:solidFill>
            <a:schemeClr val="bg1"/>
          </a:solidFill>
          <a:ln w="57150" cap="flat" cmpd="sng">
            <a:solidFill>
              <a:srgbClr val="FFFF00"/>
            </a:solidFill>
            <a:prstDash val="solid"/>
            <a:miter/>
            <a:headEnd type="none" w="med" len="med"/>
            <a:tailEnd type="none" w="med" len="med"/>
          </a:ln>
        </p:spPr>
        <p:txBody>
          <a:bodyPr wrap="none"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lgn="ctr"/>
            <a:r>
              <a:rPr lang="vi-VN" altLang="en-US" sz="2500" b="1" dirty="0" smtClean="0">
                <a:latin typeface="+mj-lt"/>
                <a:ea typeface="Arial" panose="020B0604020202020204" pitchFamily="34" charset="0"/>
              </a:rPr>
              <a:t>Cánh</a:t>
            </a:r>
            <a:endParaRPr lang="vi-VN" altLang="en-US" sz="2500" b="1" dirty="0">
              <a:latin typeface="+mj-lt"/>
              <a:ea typeface="Arial" panose="020B0604020202020204" pitchFamily="34" charset="0"/>
            </a:endParaRPr>
          </a:p>
        </p:txBody>
      </p:sp>
      <p:sp>
        <p:nvSpPr>
          <p:cNvPr id="13" name="Right Arrow 12"/>
          <p:cNvSpPr/>
          <p:nvPr/>
        </p:nvSpPr>
        <p:spPr>
          <a:xfrm rot="7755171" flipV="1">
            <a:off x="5857537" y="2396385"/>
            <a:ext cx="1700981" cy="126705"/>
          </a:xfrm>
          <a:prstGeom prst="rightArrow">
            <a:avLst/>
          </a:prstGeom>
          <a:solidFill>
            <a:srgbClr val="FFFF00"/>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4" name="TextBox 13"/>
          <p:cNvSpPr txBox="1"/>
          <p:nvPr/>
        </p:nvSpPr>
        <p:spPr>
          <a:xfrm>
            <a:off x="5046797" y="5073774"/>
            <a:ext cx="1375202" cy="584775"/>
          </a:xfrm>
          <a:prstGeom prst="rect">
            <a:avLst/>
          </a:prstGeom>
          <a:ln w="57150">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Chân</a:t>
            </a:r>
            <a:endParaRPr lang="en-US" sz="3200" b="1" dirty="0">
              <a:latin typeface="Times New Roman" panose="02020603050405020304" pitchFamily="18" charset="0"/>
              <a:cs typeface="Times New Roman" panose="02020603050405020304" pitchFamily="18" charset="0"/>
            </a:endParaRPr>
          </a:p>
        </p:txBody>
      </p:sp>
      <p:sp>
        <p:nvSpPr>
          <p:cNvPr id="15" name="Right Arrow 14"/>
          <p:cNvSpPr/>
          <p:nvPr/>
        </p:nvSpPr>
        <p:spPr>
          <a:xfrm rot="17003170" flipV="1">
            <a:off x="5453582" y="4696589"/>
            <a:ext cx="658578" cy="91839"/>
          </a:xfrm>
          <a:prstGeom prst="rightArrow">
            <a:avLst/>
          </a:prstGeom>
          <a:solidFill>
            <a:srgbClr val="002060"/>
          </a:solidFill>
          <a:ln>
            <a:solidFill>
              <a:srgbClr val="0070C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6" name="Rectangle 15"/>
          <p:cNvSpPr/>
          <p:nvPr/>
        </p:nvSpPr>
        <p:spPr>
          <a:xfrm>
            <a:off x="2129578" y="5072226"/>
            <a:ext cx="1043509" cy="504825"/>
          </a:xfrm>
          <a:prstGeom prst="rect">
            <a:avLst/>
          </a:prstGeom>
          <a:solidFill>
            <a:schemeClr val="bg1"/>
          </a:solidFill>
          <a:ln w="57150" cap="flat" cmpd="sng">
            <a:solidFill>
              <a:srgbClr val="00B0F0"/>
            </a:solidFill>
            <a:prstDash val="solid"/>
            <a:miter/>
            <a:headEnd type="none" w="med" len="med"/>
            <a:tailEnd type="none" w="med" len="med"/>
          </a:ln>
        </p:spPr>
        <p:txBody>
          <a:bodyPr wrap="none"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lgn="ctr"/>
            <a:r>
              <a:rPr lang="vi-VN" altLang="en-US" sz="2500" b="1" dirty="0" smtClean="0">
                <a:latin typeface="+mj-lt"/>
                <a:ea typeface="Arial" panose="020B0604020202020204" pitchFamily="34" charset="0"/>
              </a:rPr>
              <a:t>Bụng</a:t>
            </a:r>
            <a:endParaRPr lang="vi-VN" altLang="en-US" sz="2500" b="1" dirty="0">
              <a:latin typeface="+mj-lt"/>
              <a:ea typeface="Arial" panose="020B0604020202020204" pitchFamily="34" charset="0"/>
            </a:endParaRPr>
          </a:p>
        </p:txBody>
      </p:sp>
      <p:sp>
        <p:nvSpPr>
          <p:cNvPr id="17" name="Right Arrow 16"/>
          <p:cNvSpPr/>
          <p:nvPr/>
        </p:nvSpPr>
        <p:spPr>
          <a:xfrm rot="20251961">
            <a:off x="2501341" y="4314265"/>
            <a:ext cx="3255728" cy="138345"/>
          </a:xfrm>
          <a:prstGeom prst="rightArrow">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8" name="TextBox 17"/>
          <p:cNvSpPr txBox="1"/>
          <p:nvPr/>
        </p:nvSpPr>
        <p:spPr>
          <a:xfrm>
            <a:off x="1816403" y="3795827"/>
            <a:ext cx="1669861"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2.Muỗi</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959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up)">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0513" y="1646707"/>
            <a:ext cx="4823838" cy="334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855661" y="2000897"/>
            <a:ext cx="5089227" cy="284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4389" y="5440170"/>
            <a:ext cx="2737030"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3. Cà Cuống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565963" y="5410761"/>
            <a:ext cx="1569338"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4. Gián</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059096" y="998996"/>
            <a:ext cx="1069105" cy="584775"/>
          </a:xfrm>
          <a:prstGeom prst="rect">
            <a:avLst/>
          </a:prstGeom>
          <a:ln w="38100">
            <a:solidFill>
              <a:srgbClr val="00FF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Đầu</a:t>
            </a:r>
            <a:endParaRPr lang="en-US" sz="3200" b="1" dirty="0">
              <a:latin typeface="Times New Roman" panose="02020603050405020304" pitchFamily="18" charset="0"/>
              <a:cs typeface="Times New Roman" panose="02020603050405020304" pitchFamily="18" charset="0"/>
            </a:endParaRPr>
          </a:p>
        </p:txBody>
      </p:sp>
      <p:sp>
        <p:nvSpPr>
          <p:cNvPr id="12" name="Right Arrow 11"/>
          <p:cNvSpPr/>
          <p:nvPr/>
        </p:nvSpPr>
        <p:spPr>
          <a:xfrm rot="9722486" flipV="1">
            <a:off x="1948516" y="1624885"/>
            <a:ext cx="2183409" cy="127410"/>
          </a:xfrm>
          <a:prstGeom prst="rightArrow">
            <a:avLst/>
          </a:prstGeom>
          <a:solidFill>
            <a:srgbClr val="00FF00"/>
          </a:solidFill>
          <a:ln>
            <a:solidFill>
              <a:srgbClr val="00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3" name="Right Arrow 12"/>
          <p:cNvSpPr/>
          <p:nvPr/>
        </p:nvSpPr>
        <p:spPr>
          <a:xfrm rot="1152543" flipV="1">
            <a:off x="5080452" y="1533128"/>
            <a:ext cx="2313883" cy="101287"/>
          </a:xfrm>
          <a:prstGeom prst="rightArrow">
            <a:avLst/>
          </a:prstGeom>
          <a:solidFill>
            <a:srgbClr val="00FF00"/>
          </a:solidFill>
          <a:ln>
            <a:solidFill>
              <a:srgbClr val="00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4" name="TextBox 13"/>
          <p:cNvSpPr txBox="1"/>
          <p:nvPr/>
        </p:nvSpPr>
        <p:spPr>
          <a:xfrm>
            <a:off x="3994967" y="1856455"/>
            <a:ext cx="1197362" cy="584775"/>
          </a:xfrm>
          <a:prstGeom prst="rect">
            <a:avLst/>
          </a:prstGeom>
          <a:ln w="38100">
            <a:solidFill>
              <a:schemeClr val="accent6"/>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Ngực</a:t>
            </a:r>
            <a:endParaRPr lang="en-US" sz="3200" b="1" dirty="0">
              <a:latin typeface="Times New Roman" panose="02020603050405020304" pitchFamily="18" charset="0"/>
              <a:cs typeface="Times New Roman" panose="02020603050405020304" pitchFamily="18" charset="0"/>
            </a:endParaRPr>
          </a:p>
        </p:txBody>
      </p:sp>
      <p:sp>
        <p:nvSpPr>
          <p:cNvPr id="15" name="Right Arrow 14"/>
          <p:cNvSpPr/>
          <p:nvPr/>
        </p:nvSpPr>
        <p:spPr>
          <a:xfrm rot="10409877" flipV="1">
            <a:off x="1868850" y="2269937"/>
            <a:ext cx="2144921" cy="108527"/>
          </a:xfrm>
          <a:prstGeom prst="rightArrow">
            <a:avLst/>
          </a:prstGeom>
          <a:solidFill>
            <a:schemeClr val="accent6"/>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6" name="Right Arrow 15"/>
          <p:cNvSpPr/>
          <p:nvPr/>
        </p:nvSpPr>
        <p:spPr>
          <a:xfrm rot="204197">
            <a:off x="5160268" y="2140169"/>
            <a:ext cx="1835733" cy="129658"/>
          </a:xfrm>
          <a:prstGeom prst="rightArrow">
            <a:avLst/>
          </a:prstGeom>
          <a:solidFill>
            <a:schemeClr val="accent6"/>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7" name="Rectangle 16"/>
          <p:cNvSpPr/>
          <p:nvPr/>
        </p:nvSpPr>
        <p:spPr>
          <a:xfrm>
            <a:off x="4101512" y="2815813"/>
            <a:ext cx="1043509" cy="504825"/>
          </a:xfrm>
          <a:prstGeom prst="rect">
            <a:avLst/>
          </a:prstGeom>
          <a:solidFill>
            <a:schemeClr val="bg1"/>
          </a:solidFill>
          <a:ln w="57150" cap="flat" cmpd="sng">
            <a:solidFill>
              <a:srgbClr val="00B0F0"/>
            </a:solidFill>
            <a:prstDash val="solid"/>
            <a:miter/>
            <a:headEnd type="none" w="med" len="med"/>
            <a:tailEnd type="none" w="med" len="med"/>
          </a:ln>
        </p:spPr>
        <p:txBody>
          <a:bodyPr wrap="none"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lgn="ctr"/>
            <a:r>
              <a:rPr lang="vi-VN" altLang="en-US" sz="2500" b="1" dirty="0" smtClean="0">
                <a:latin typeface="+mj-lt"/>
                <a:ea typeface="Arial" panose="020B0604020202020204" pitchFamily="34" charset="0"/>
              </a:rPr>
              <a:t>Bụng</a:t>
            </a:r>
            <a:endParaRPr lang="vi-VN" altLang="en-US" sz="2500" b="1" dirty="0">
              <a:latin typeface="+mj-lt"/>
              <a:ea typeface="Arial" panose="020B0604020202020204" pitchFamily="34" charset="0"/>
            </a:endParaRPr>
          </a:p>
        </p:txBody>
      </p:sp>
      <p:sp>
        <p:nvSpPr>
          <p:cNvPr id="18" name="Right Arrow 17"/>
          <p:cNvSpPr/>
          <p:nvPr/>
        </p:nvSpPr>
        <p:spPr>
          <a:xfrm rot="9606903" flipV="1">
            <a:off x="2723874" y="3262206"/>
            <a:ext cx="1381135" cy="108029"/>
          </a:xfrm>
          <a:prstGeom prst="rightArrow">
            <a:avLst/>
          </a:prstGeom>
          <a:solidFill>
            <a:srgbClr val="00B0F0"/>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9" name="Right Arrow 18"/>
          <p:cNvSpPr/>
          <p:nvPr/>
        </p:nvSpPr>
        <p:spPr>
          <a:xfrm rot="1148083" flipV="1">
            <a:off x="5097125" y="3322305"/>
            <a:ext cx="1658887" cy="106032"/>
          </a:xfrm>
          <a:prstGeom prst="rightArrow">
            <a:avLst/>
          </a:prstGeom>
          <a:solidFill>
            <a:srgbClr val="00B0F0"/>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0" name="Rectangle 19"/>
          <p:cNvSpPr/>
          <p:nvPr/>
        </p:nvSpPr>
        <p:spPr>
          <a:xfrm>
            <a:off x="4078538" y="3601900"/>
            <a:ext cx="1079500" cy="504825"/>
          </a:xfrm>
          <a:prstGeom prst="rect">
            <a:avLst/>
          </a:prstGeom>
          <a:solidFill>
            <a:schemeClr val="bg1"/>
          </a:solidFill>
          <a:ln w="57150" cap="flat" cmpd="sng">
            <a:solidFill>
              <a:srgbClr val="FFFF00"/>
            </a:solidFill>
            <a:prstDash val="solid"/>
            <a:miter/>
            <a:headEnd type="none" w="med" len="med"/>
            <a:tailEnd type="none" w="med" len="med"/>
          </a:ln>
        </p:spPr>
        <p:txBody>
          <a:bodyPr wrap="none"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lgn="ctr"/>
            <a:r>
              <a:rPr lang="vi-VN" altLang="en-US" sz="2500" b="1" dirty="0" smtClean="0">
                <a:latin typeface="+mj-lt"/>
                <a:ea typeface="Arial" panose="020B0604020202020204" pitchFamily="34" charset="0"/>
              </a:rPr>
              <a:t>Cánh</a:t>
            </a:r>
            <a:endParaRPr lang="vi-VN" altLang="en-US" sz="2500" b="1" dirty="0">
              <a:latin typeface="+mj-lt"/>
              <a:ea typeface="Arial" panose="020B0604020202020204" pitchFamily="34" charset="0"/>
            </a:endParaRPr>
          </a:p>
        </p:txBody>
      </p:sp>
      <p:sp>
        <p:nvSpPr>
          <p:cNvPr id="21" name="Right Arrow 20"/>
          <p:cNvSpPr/>
          <p:nvPr/>
        </p:nvSpPr>
        <p:spPr>
          <a:xfrm rot="9567716" flipV="1">
            <a:off x="2435150" y="4113946"/>
            <a:ext cx="1700981" cy="126705"/>
          </a:xfrm>
          <a:prstGeom prst="rightArrow">
            <a:avLst/>
          </a:prstGeom>
          <a:solidFill>
            <a:srgbClr val="FFFF00"/>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FF0000"/>
              </a:solidFill>
            </a:endParaRPr>
          </a:p>
        </p:txBody>
      </p:sp>
      <p:sp>
        <p:nvSpPr>
          <p:cNvPr id="22" name="Right Arrow 21"/>
          <p:cNvSpPr/>
          <p:nvPr/>
        </p:nvSpPr>
        <p:spPr>
          <a:xfrm rot="978809" flipV="1">
            <a:off x="5148067" y="4105607"/>
            <a:ext cx="2057320" cy="145688"/>
          </a:xfrm>
          <a:prstGeom prst="rightArrow">
            <a:avLst/>
          </a:prstGeom>
          <a:solidFill>
            <a:srgbClr val="FFFF00"/>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3" name="TextBox 22"/>
          <p:cNvSpPr txBox="1"/>
          <p:nvPr/>
        </p:nvSpPr>
        <p:spPr>
          <a:xfrm>
            <a:off x="3990521" y="4627874"/>
            <a:ext cx="1375202" cy="584775"/>
          </a:xfrm>
          <a:prstGeom prst="rect">
            <a:avLst/>
          </a:prstGeom>
          <a:ln w="57150">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Chân</a:t>
            </a:r>
            <a:endParaRPr lang="en-US" sz="3200" b="1" dirty="0">
              <a:latin typeface="Times New Roman" panose="02020603050405020304" pitchFamily="18" charset="0"/>
              <a:cs typeface="Times New Roman" panose="02020603050405020304" pitchFamily="18" charset="0"/>
            </a:endParaRPr>
          </a:p>
        </p:txBody>
      </p:sp>
      <p:sp>
        <p:nvSpPr>
          <p:cNvPr id="24" name="Right Arrow 23"/>
          <p:cNvSpPr/>
          <p:nvPr/>
        </p:nvSpPr>
        <p:spPr>
          <a:xfrm rot="201196" flipV="1">
            <a:off x="5393732" y="4931904"/>
            <a:ext cx="1338522" cy="121183"/>
          </a:xfrm>
          <a:prstGeom prst="rightArrow">
            <a:avLst/>
          </a:prstGeom>
          <a:solidFill>
            <a:srgbClr val="002060"/>
          </a:solidFill>
          <a:ln>
            <a:solidFill>
              <a:srgbClr val="0070C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5" name="Right Arrow 24"/>
          <p:cNvSpPr/>
          <p:nvPr/>
        </p:nvSpPr>
        <p:spPr>
          <a:xfrm rot="11132443" flipV="1">
            <a:off x="2750433" y="4794197"/>
            <a:ext cx="1249457" cy="138301"/>
          </a:xfrm>
          <a:prstGeom prst="rightArrow">
            <a:avLst/>
          </a:prstGeom>
          <a:solidFill>
            <a:srgbClr val="002060"/>
          </a:solidFill>
          <a:ln>
            <a:solidFill>
              <a:srgbClr val="0070C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07959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childTnLst>
                          </p:cTn>
                        </p:par>
                        <p:par>
                          <p:cTn id="47" fill="hold">
                            <p:stCondLst>
                              <p:cond delay="500"/>
                            </p:stCondLst>
                            <p:childTnLst>
                              <p:par>
                                <p:cTn id="48" presetID="16" presetClass="entr" presetSubtype="21"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right)">
                                      <p:cBhvr>
                                        <p:cTn id="58" dur="500"/>
                                        <p:tgtEl>
                                          <p:spTgt spid="24"/>
                                        </p:tgtEl>
                                      </p:cBhvr>
                                    </p:animEffect>
                                  </p:childTnLst>
                                </p:cTn>
                              </p:par>
                            </p:childTnLst>
                          </p:cTn>
                        </p:par>
                        <p:par>
                          <p:cTn id="59" fill="hold">
                            <p:stCondLst>
                              <p:cond delay="500"/>
                            </p:stCondLst>
                            <p:childTnLst>
                              <p:par>
                                <p:cTn id="60" presetID="16" presetClass="entr" presetSubtype="21"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3358679"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275" y="1275176"/>
            <a:ext cx="338849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60571" y="1092652"/>
            <a:ext cx="1069105" cy="584775"/>
          </a:xfrm>
          <a:prstGeom prst="rect">
            <a:avLst/>
          </a:prstGeom>
          <a:ln w="38100">
            <a:solidFill>
              <a:srgbClr val="00FF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Đầu</a:t>
            </a:r>
            <a:endParaRPr lang="en-US" sz="3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148605" y="1930834"/>
            <a:ext cx="1197362" cy="584775"/>
          </a:xfrm>
          <a:prstGeom prst="rect">
            <a:avLst/>
          </a:prstGeom>
          <a:ln w="38100">
            <a:solidFill>
              <a:srgbClr val="FF0066"/>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Ngực</a:t>
            </a:r>
            <a:endParaRPr lang="en-US" sz="3200" b="1" dirty="0">
              <a:latin typeface="Times New Roman" panose="02020603050405020304" pitchFamily="18" charset="0"/>
              <a:cs typeface="Times New Roman" panose="02020603050405020304" pitchFamily="18" charset="0"/>
            </a:endParaRPr>
          </a:p>
        </p:txBody>
      </p:sp>
      <p:sp>
        <p:nvSpPr>
          <p:cNvPr id="9" name="Rectangle 8"/>
          <p:cNvSpPr/>
          <p:nvPr/>
        </p:nvSpPr>
        <p:spPr>
          <a:xfrm>
            <a:off x="4255150" y="2890192"/>
            <a:ext cx="1043509" cy="504825"/>
          </a:xfrm>
          <a:prstGeom prst="rect">
            <a:avLst/>
          </a:prstGeom>
          <a:solidFill>
            <a:schemeClr val="bg1"/>
          </a:solidFill>
          <a:ln w="57150" cap="flat" cmpd="sng">
            <a:solidFill>
              <a:srgbClr val="00B0F0"/>
            </a:solidFill>
            <a:prstDash val="solid"/>
            <a:miter/>
            <a:headEnd type="none" w="med" len="med"/>
            <a:tailEnd type="none" w="med" len="med"/>
          </a:ln>
        </p:spPr>
        <p:txBody>
          <a:bodyPr wrap="none"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lgn="ctr"/>
            <a:r>
              <a:rPr lang="vi-VN" altLang="en-US" sz="2500" b="1" dirty="0" smtClean="0">
                <a:latin typeface="+mj-lt"/>
                <a:ea typeface="Arial" panose="020B0604020202020204" pitchFamily="34" charset="0"/>
              </a:rPr>
              <a:t>Bụng</a:t>
            </a:r>
            <a:endParaRPr lang="vi-VN" altLang="en-US" sz="2500" b="1" dirty="0">
              <a:latin typeface="+mj-lt"/>
              <a:ea typeface="Arial" panose="020B0604020202020204" pitchFamily="34" charset="0"/>
            </a:endParaRPr>
          </a:p>
        </p:txBody>
      </p:sp>
      <p:sp>
        <p:nvSpPr>
          <p:cNvPr id="10" name="Rectangle 9"/>
          <p:cNvSpPr/>
          <p:nvPr/>
        </p:nvSpPr>
        <p:spPr>
          <a:xfrm>
            <a:off x="4232176" y="3676279"/>
            <a:ext cx="1079500" cy="504825"/>
          </a:xfrm>
          <a:prstGeom prst="rect">
            <a:avLst/>
          </a:prstGeom>
          <a:solidFill>
            <a:schemeClr val="bg1"/>
          </a:solidFill>
          <a:ln w="57150" cap="flat" cmpd="sng">
            <a:solidFill>
              <a:srgbClr val="FFFF00"/>
            </a:solidFill>
            <a:prstDash val="solid"/>
            <a:miter/>
            <a:headEnd type="none" w="med" len="med"/>
            <a:tailEnd type="none" w="med" len="med"/>
          </a:ln>
        </p:spPr>
        <p:txBody>
          <a:bodyPr wrap="none"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lgn="ctr"/>
            <a:r>
              <a:rPr lang="vi-VN" altLang="en-US" sz="2500" b="1" dirty="0" smtClean="0">
                <a:latin typeface="+mj-lt"/>
                <a:ea typeface="Arial" panose="020B0604020202020204" pitchFamily="34" charset="0"/>
              </a:rPr>
              <a:t>Cánh</a:t>
            </a:r>
            <a:endParaRPr lang="vi-VN" altLang="en-US" sz="2500" b="1" dirty="0">
              <a:latin typeface="+mj-lt"/>
              <a:ea typeface="Arial" panose="020B0604020202020204" pitchFamily="34" charset="0"/>
            </a:endParaRPr>
          </a:p>
        </p:txBody>
      </p:sp>
      <p:sp>
        <p:nvSpPr>
          <p:cNvPr id="11" name="TextBox 10"/>
          <p:cNvSpPr txBox="1"/>
          <p:nvPr/>
        </p:nvSpPr>
        <p:spPr>
          <a:xfrm>
            <a:off x="4144159" y="4702253"/>
            <a:ext cx="1375202" cy="584775"/>
          </a:xfrm>
          <a:prstGeom prst="rect">
            <a:avLst/>
          </a:prstGeom>
          <a:ln w="57150">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Chân</a:t>
            </a:r>
            <a:endParaRPr lang="en-US" sz="3200" b="1" dirty="0">
              <a:latin typeface="Times New Roman" panose="02020603050405020304" pitchFamily="18" charset="0"/>
              <a:cs typeface="Times New Roman" panose="02020603050405020304" pitchFamily="18" charset="0"/>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07735">
            <a:off x="711889" y="1785296"/>
            <a:ext cx="3725396" cy="97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403964">
            <a:off x="5181407" y="1306517"/>
            <a:ext cx="1323736"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ight Arrow 13"/>
          <p:cNvSpPr/>
          <p:nvPr/>
        </p:nvSpPr>
        <p:spPr>
          <a:xfrm rot="9536177" flipV="1">
            <a:off x="929717" y="2764363"/>
            <a:ext cx="3346483" cy="116354"/>
          </a:xfrm>
          <a:prstGeom prst="rightArrow">
            <a:avLst/>
          </a:prstGeom>
          <a:solidFill>
            <a:srgbClr val="FF0066"/>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6" name="Right Arrow 15"/>
          <p:cNvSpPr/>
          <p:nvPr/>
        </p:nvSpPr>
        <p:spPr>
          <a:xfrm rot="942795" flipV="1">
            <a:off x="5357227" y="2278221"/>
            <a:ext cx="1228060" cy="102061"/>
          </a:xfrm>
          <a:prstGeom prst="rightArrow">
            <a:avLst/>
          </a:prstGeom>
          <a:solidFill>
            <a:srgbClr val="FF0066"/>
          </a:solidFill>
          <a:ln>
            <a:solidFill>
              <a:srgbClr val="FF006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7" name="Right Arrow 16"/>
          <p:cNvSpPr/>
          <p:nvPr/>
        </p:nvSpPr>
        <p:spPr>
          <a:xfrm rot="9371243" flipV="1">
            <a:off x="1550696" y="3789076"/>
            <a:ext cx="2840283" cy="129696"/>
          </a:xfrm>
          <a:prstGeom prst="rightArrow">
            <a:avLst/>
          </a:prstGeom>
          <a:solidFill>
            <a:srgbClr val="00B0F0"/>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8" name="Right Arrow 17"/>
          <p:cNvSpPr/>
          <p:nvPr/>
        </p:nvSpPr>
        <p:spPr>
          <a:xfrm rot="179534" flipV="1">
            <a:off x="5273798" y="3173853"/>
            <a:ext cx="2018137" cy="115155"/>
          </a:xfrm>
          <a:prstGeom prst="rightArrow">
            <a:avLst/>
          </a:prstGeom>
          <a:solidFill>
            <a:srgbClr val="00B0F0"/>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9" name="Right Arrow 18"/>
          <p:cNvSpPr/>
          <p:nvPr/>
        </p:nvSpPr>
        <p:spPr>
          <a:xfrm rot="11275502" flipV="1">
            <a:off x="2311929" y="3713072"/>
            <a:ext cx="1920000" cy="136585"/>
          </a:xfrm>
          <a:prstGeom prst="rightArrow">
            <a:avLst/>
          </a:prstGeom>
          <a:solidFill>
            <a:srgbClr val="FFFF00"/>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FF0000"/>
              </a:solidFill>
            </a:endParaRPr>
          </a:p>
        </p:txBody>
      </p:sp>
      <p:sp>
        <p:nvSpPr>
          <p:cNvPr id="20" name="Right Arrow 19"/>
          <p:cNvSpPr/>
          <p:nvPr/>
        </p:nvSpPr>
        <p:spPr>
          <a:xfrm flipV="1">
            <a:off x="5311676" y="3853922"/>
            <a:ext cx="2983989" cy="127443"/>
          </a:xfrm>
          <a:prstGeom prst="rightArrow">
            <a:avLst/>
          </a:prstGeom>
          <a:solidFill>
            <a:srgbClr val="FFFF00"/>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FF0000"/>
              </a:solidFill>
            </a:endParaRPr>
          </a:p>
        </p:txBody>
      </p:sp>
      <p:sp>
        <p:nvSpPr>
          <p:cNvPr id="21" name="Right Arrow 20"/>
          <p:cNvSpPr/>
          <p:nvPr/>
        </p:nvSpPr>
        <p:spPr>
          <a:xfrm rot="11789033">
            <a:off x="863103" y="4361530"/>
            <a:ext cx="3331412" cy="165943"/>
          </a:xfrm>
          <a:prstGeom prst="rightArrow">
            <a:avLst/>
          </a:prstGeom>
          <a:solidFill>
            <a:srgbClr val="002060"/>
          </a:solidFill>
          <a:ln>
            <a:solidFill>
              <a:srgbClr val="0070C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2" name="Right Arrow 21"/>
          <p:cNvSpPr/>
          <p:nvPr/>
        </p:nvSpPr>
        <p:spPr>
          <a:xfrm rot="19284408" flipV="1">
            <a:off x="5151896" y="3906143"/>
            <a:ext cx="3222021" cy="128013"/>
          </a:xfrm>
          <a:prstGeom prst="rightArrow">
            <a:avLst/>
          </a:prstGeom>
          <a:solidFill>
            <a:srgbClr val="002060"/>
          </a:solidFill>
          <a:ln>
            <a:solidFill>
              <a:srgbClr val="0070C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3" name="TextBox 22"/>
          <p:cNvSpPr txBox="1"/>
          <p:nvPr/>
        </p:nvSpPr>
        <p:spPr>
          <a:xfrm>
            <a:off x="227882" y="5147747"/>
            <a:ext cx="1875095"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5.Bướm</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6339318" y="4732716"/>
            <a:ext cx="2783931"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6. Châu chấu</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547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wipe(right)">
                                      <p:cBhvr>
                                        <p:cTn id="10" dur="500"/>
                                        <p:tgtEl>
                                          <p:spTgt spid="2052"/>
                                        </p:tgtEl>
                                      </p:cBhvr>
                                    </p:animEffect>
                                  </p:childTnLst>
                                </p:cTn>
                              </p:par>
                              <p:par>
                                <p:cTn id="11" presetID="22" presetClass="entr" presetSubtype="8" fill="hold" nodeType="with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wipe(left)">
                                      <p:cBhvr>
                                        <p:cTn id="13" dur="500"/>
                                        <p:tgtEl>
                                          <p:spTgt spid="205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500"/>
                                        <p:tgtEl>
                                          <p:spTgt spid="1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right)">
                                      <p:cBhvr>
                                        <p:cTn id="49" dur="500"/>
                                        <p:tgtEl>
                                          <p:spTgt spid="1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down)">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4" grpId="0" animBg="1"/>
      <p:bldP spid="16" grpId="0" animBg="1"/>
      <p:bldP spid="17" grpId="0" animBg="1"/>
      <p:bldP spid="18" grpId="0" animBg="1"/>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1" y="1340768"/>
            <a:ext cx="2737030" cy="38100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825" y="1086236"/>
            <a:ext cx="3960950" cy="4392488"/>
          </a:xfrm>
          <a:prstGeom prst="rect">
            <a:avLst/>
          </a:prstGeom>
        </p:spPr>
      </p:pic>
      <p:sp>
        <p:nvSpPr>
          <p:cNvPr id="7" name="TextBox 6"/>
          <p:cNvSpPr txBox="1"/>
          <p:nvPr/>
        </p:nvSpPr>
        <p:spPr>
          <a:xfrm>
            <a:off x="3451534" y="1086236"/>
            <a:ext cx="1069105" cy="584775"/>
          </a:xfrm>
          <a:prstGeom prst="rect">
            <a:avLst/>
          </a:prstGeom>
          <a:ln w="38100">
            <a:solidFill>
              <a:srgbClr val="00FF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Đầu</a:t>
            </a:r>
            <a:endParaRPr lang="en-US" sz="3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479865" y="1942115"/>
            <a:ext cx="1197362" cy="584775"/>
          </a:xfrm>
          <a:prstGeom prst="rect">
            <a:avLst/>
          </a:prstGeom>
          <a:ln w="38100">
            <a:solidFill>
              <a:srgbClr val="FF0066"/>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Ngực</a:t>
            </a:r>
            <a:endParaRPr lang="en-US" sz="3200" b="1" dirty="0">
              <a:latin typeface="Times New Roman" panose="02020603050405020304" pitchFamily="18" charset="0"/>
              <a:cs typeface="Times New Roman" panose="02020603050405020304" pitchFamily="18" charset="0"/>
            </a:endParaRPr>
          </a:p>
        </p:txBody>
      </p:sp>
      <p:sp>
        <p:nvSpPr>
          <p:cNvPr id="9" name="Rectangle 8"/>
          <p:cNvSpPr/>
          <p:nvPr/>
        </p:nvSpPr>
        <p:spPr>
          <a:xfrm>
            <a:off x="3546113" y="2883776"/>
            <a:ext cx="1043509" cy="504825"/>
          </a:xfrm>
          <a:prstGeom prst="rect">
            <a:avLst/>
          </a:prstGeom>
          <a:solidFill>
            <a:schemeClr val="bg1"/>
          </a:solidFill>
          <a:ln w="57150" cap="flat" cmpd="sng">
            <a:solidFill>
              <a:srgbClr val="00B0F0"/>
            </a:solidFill>
            <a:prstDash val="solid"/>
            <a:miter/>
            <a:headEnd type="none" w="med" len="med"/>
            <a:tailEnd type="none" w="med" len="med"/>
          </a:ln>
        </p:spPr>
        <p:txBody>
          <a:bodyPr wrap="none"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lgn="ctr"/>
            <a:r>
              <a:rPr lang="vi-VN" altLang="en-US" sz="2500" b="1" dirty="0" smtClean="0">
                <a:latin typeface="+mj-lt"/>
                <a:ea typeface="Arial" panose="020B0604020202020204" pitchFamily="34" charset="0"/>
              </a:rPr>
              <a:t>Bụng</a:t>
            </a:r>
            <a:endParaRPr lang="vi-VN" altLang="en-US" sz="2500" b="1" dirty="0">
              <a:latin typeface="+mj-lt"/>
              <a:ea typeface="Arial" panose="020B0604020202020204" pitchFamily="34" charset="0"/>
            </a:endParaRPr>
          </a:p>
        </p:txBody>
      </p:sp>
      <p:sp>
        <p:nvSpPr>
          <p:cNvPr id="10" name="Rectangle 9"/>
          <p:cNvSpPr/>
          <p:nvPr/>
        </p:nvSpPr>
        <p:spPr>
          <a:xfrm>
            <a:off x="3523139" y="3669863"/>
            <a:ext cx="1079500" cy="504825"/>
          </a:xfrm>
          <a:prstGeom prst="rect">
            <a:avLst/>
          </a:prstGeom>
          <a:solidFill>
            <a:schemeClr val="bg1"/>
          </a:solidFill>
          <a:ln w="57150" cap="flat" cmpd="sng">
            <a:solidFill>
              <a:srgbClr val="FFFF00"/>
            </a:solidFill>
            <a:prstDash val="solid"/>
            <a:miter/>
            <a:headEnd type="none" w="med" len="med"/>
            <a:tailEnd type="none" w="med" len="med"/>
          </a:ln>
        </p:spPr>
        <p:txBody>
          <a:bodyPr wrap="none" anchor="ct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lgn="ctr"/>
            <a:r>
              <a:rPr lang="vi-VN" altLang="en-US" sz="2500" b="1" dirty="0" smtClean="0">
                <a:latin typeface="+mj-lt"/>
                <a:ea typeface="Arial" panose="020B0604020202020204" pitchFamily="34" charset="0"/>
              </a:rPr>
              <a:t>Cánh</a:t>
            </a:r>
            <a:endParaRPr lang="vi-VN" altLang="en-US" sz="2500" b="1" dirty="0">
              <a:latin typeface="+mj-lt"/>
              <a:ea typeface="Arial" panose="020B0604020202020204" pitchFamily="34" charset="0"/>
            </a:endParaRPr>
          </a:p>
        </p:txBody>
      </p:sp>
      <p:sp>
        <p:nvSpPr>
          <p:cNvPr id="11" name="TextBox 10"/>
          <p:cNvSpPr txBox="1"/>
          <p:nvPr/>
        </p:nvSpPr>
        <p:spPr>
          <a:xfrm>
            <a:off x="3435122" y="4695837"/>
            <a:ext cx="1375202" cy="584775"/>
          </a:xfrm>
          <a:prstGeom prst="rect">
            <a:avLst/>
          </a:prstGeom>
          <a:ln w="57150">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3200" b="1" dirty="0" smtClean="0">
                <a:latin typeface="Times New Roman" panose="02020603050405020304" pitchFamily="18" charset="0"/>
                <a:cs typeface="Times New Roman" panose="02020603050405020304" pitchFamily="18" charset="0"/>
              </a:rPr>
              <a:t>Chân</a:t>
            </a:r>
            <a:endParaRPr lang="en-US" sz="3200" b="1" dirty="0">
              <a:latin typeface="Times New Roman" panose="02020603050405020304" pitchFamily="18" charset="0"/>
              <a:cs typeface="Times New Roman" panose="02020603050405020304" pitchFamily="18" charset="0"/>
            </a:endParaRPr>
          </a:p>
        </p:txBody>
      </p:sp>
      <p:sp>
        <p:nvSpPr>
          <p:cNvPr id="12" name="Right Arrow 11"/>
          <p:cNvSpPr/>
          <p:nvPr/>
        </p:nvSpPr>
        <p:spPr>
          <a:xfrm rot="9722486" flipV="1">
            <a:off x="1301904" y="1756420"/>
            <a:ext cx="2183409" cy="81327"/>
          </a:xfrm>
          <a:prstGeom prst="rightArrow">
            <a:avLst/>
          </a:prstGeom>
          <a:solidFill>
            <a:srgbClr val="00FF00"/>
          </a:solidFill>
          <a:ln>
            <a:solidFill>
              <a:srgbClr val="00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3" name="Right Arrow 12"/>
          <p:cNvSpPr/>
          <p:nvPr/>
        </p:nvSpPr>
        <p:spPr>
          <a:xfrm rot="2013127" flipV="1">
            <a:off x="4200405" y="2441769"/>
            <a:ext cx="3789257" cy="91735"/>
          </a:xfrm>
          <a:prstGeom prst="rightArrow">
            <a:avLst/>
          </a:prstGeom>
          <a:solidFill>
            <a:srgbClr val="00FF00"/>
          </a:solidFill>
          <a:ln>
            <a:solidFill>
              <a:srgbClr val="00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4" name="Right Arrow 13"/>
          <p:cNvSpPr/>
          <p:nvPr/>
        </p:nvSpPr>
        <p:spPr>
          <a:xfrm rot="3694290" flipV="1">
            <a:off x="4058645" y="2238763"/>
            <a:ext cx="1876774" cy="67461"/>
          </a:xfrm>
          <a:prstGeom prst="rightArrow">
            <a:avLst/>
          </a:prstGeom>
          <a:solidFill>
            <a:srgbClr val="00FF00"/>
          </a:solidFill>
          <a:ln>
            <a:solidFill>
              <a:srgbClr val="00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5" name="Right Arrow 14"/>
          <p:cNvSpPr/>
          <p:nvPr/>
        </p:nvSpPr>
        <p:spPr>
          <a:xfrm rot="10385049" flipV="1">
            <a:off x="1423211" y="2323763"/>
            <a:ext cx="2019078" cy="91856"/>
          </a:xfrm>
          <a:prstGeom prst="rightArrow">
            <a:avLst/>
          </a:prstGeom>
          <a:solidFill>
            <a:srgbClr val="FF0066"/>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6" name="Right Arrow 15"/>
          <p:cNvSpPr/>
          <p:nvPr/>
        </p:nvSpPr>
        <p:spPr>
          <a:xfrm rot="1475673">
            <a:off x="4545994" y="2924060"/>
            <a:ext cx="3427109" cy="130424"/>
          </a:xfrm>
          <a:prstGeom prst="rightArrow">
            <a:avLst/>
          </a:prstGeom>
          <a:solidFill>
            <a:srgbClr val="FF0066"/>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7" name="Right Arrow 16"/>
          <p:cNvSpPr/>
          <p:nvPr/>
        </p:nvSpPr>
        <p:spPr>
          <a:xfrm rot="9371243" flipV="1">
            <a:off x="1299282" y="3578321"/>
            <a:ext cx="2328948" cy="131825"/>
          </a:xfrm>
          <a:prstGeom prst="rightArrow">
            <a:avLst/>
          </a:prstGeom>
          <a:solidFill>
            <a:srgbClr val="00B0F0"/>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8" name="Right Arrow 17"/>
          <p:cNvSpPr/>
          <p:nvPr/>
        </p:nvSpPr>
        <p:spPr>
          <a:xfrm rot="995953">
            <a:off x="4517260" y="3500007"/>
            <a:ext cx="3647516" cy="138795"/>
          </a:xfrm>
          <a:prstGeom prst="rightArrow">
            <a:avLst/>
          </a:prstGeom>
          <a:solidFill>
            <a:srgbClr val="00B0F0"/>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9" name="Right Arrow 18"/>
          <p:cNvSpPr/>
          <p:nvPr/>
        </p:nvSpPr>
        <p:spPr>
          <a:xfrm rot="1845417" flipV="1">
            <a:off x="4495419" y="3446203"/>
            <a:ext cx="1854822" cy="141737"/>
          </a:xfrm>
          <a:prstGeom prst="rightArrow">
            <a:avLst/>
          </a:prstGeom>
          <a:solidFill>
            <a:srgbClr val="00B0F0"/>
          </a:solidFill>
          <a:ln>
            <a:solidFill>
              <a:srgbClr val="00B0F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0" name="Right Arrow 19"/>
          <p:cNvSpPr/>
          <p:nvPr/>
        </p:nvSpPr>
        <p:spPr>
          <a:xfrm rot="12833900" flipV="1">
            <a:off x="1778439" y="3295003"/>
            <a:ext cx="1920000" cy="136585"/>
          </a:xfrm>
          <a:prstGeom prst="rightArrow">
            <a:avLst/>
          </a:prstGeom>
          <a:solidFill>
            <a:srgbClr val="FFFF00"/>
          </a:solidFill>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FF0000"/>
              </a:solidFill>
            </a:endParaRPr>
          </a:p>
        </p:txBody>
      </p:sp>
      <p:sp>
        <p:nvSpPr>
          <p:cNvPr id="21" name="Right Arrow 20"/>
          <p:cNvSpPr/>
          <p:nvPr/>
        </p:nvSpPr>
        <p:spPr>
          <a:xfrm rot="20981244">
            <a:off x="4624399" y="3515492"/>
            <a:ext cx="3496834" cy="137028"/>
          </a:xfrm>
          <a:prstGeom prst="rightArrow">
            <a:avLst/>
          </a:prstGeom>
          <a:solidFill>
            <a:srgbClr val="FFFF00"/>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rgbClr val="FF0000"/>
              </a:solidFill>
            </a:endParaRPr>
          </a:p>
        </p:txBody>
      </p:sp>
      <p:sp>
        <p:nvSpPr>
          <p:cNvPr id="22" name="Right Arrow 21"/>
          <p:cNvSpPr/>
          <p:nvPr/>
        </p:nvSpPr>
        <p:spPr>
          <a:xfrm rot="12078532">
            <a:off x="789530" y="4539180"/>
            <a:ext cx="2699775" cy="105601"/>
          </a:xfrm>
          <a:prstGeom prst="rightArrow">
            <a:avLst/>
          </a:prstGeom>
          <a:solidFill>
            <a:srgbClr val="002060"/>
          </a:solidFill>
          <a:ln>
            <a:solidFill>
              <a:srgbClr val="0070C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3" name="Right Arrow 22"/>
          <p:cNvSpPr/>
          <p:nvPr/>
        </p:nvSpPr>
        <p:spPr>
          <a:xfrm rot="18510870">
            <a:off x="4313661" y="3707178"/>
            <a:ext cx="2901347" cy="179902"/>
          </a:xfrm>
          <a:prstGeom prst="rightArrow">
            <a:avLst/>
          </a:prstGeom>
          <a:solidFill>
            <a:srgbClr val="002060"/>
          </a:solidFill>
          <a:ln>
            <a:solidFill>
              <a:srgbClr val="0070C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4" name="TextBox 23"/>
          <p:cNvSpPr txBox="1"/>
          <p:nvPr/>
        </p:nvSpPr>
        <p:spPr>
          <a:xfrm>
            <a:off x="78974" y="5185865"/>
            <a:ext cx="1817947"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Ong mật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5421419" y="6264723"/>
            <a:ext cx="1028683"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Tằm</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1187624" y="1124744"/>
            <a:ext cx="6912768" cy="584775"/>
          </a:xfrm>
          <a:prstGeom prst="rect">
            <a:avLst/>
          </a:prstGeom>
          <a:noFill/>
        </p:spPr>
        <p:txBody>
          <a:bodyPr wrap="square" rtlCol="0">
            <a:spAutoFit/>
          </a:bodyPr>
          <a:lstStyle/>
          <a:p>
            <a:r>
              <a:rPr lang="vi-VN" sz="3200" b="1" dirty="0" smtClean="0">
                <a:solidFill>
                  <a:srgbClr val="002060"/>
                </a:solidFill>
                <a:latin typeface="Times New Roman" panose="02020603050405020304" pitchFamily="18" charset="0"/>
                <a:cs typeface="Times New Roman" panose="02020603050405020304" pitchFamily="18" charset="0"/>
              </a:rPr>
              <a:t>Một số đặc điểm chung của côn trùng:</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3059832" y="1988840"/>
            <a:ext cx="3682986" cy="2554545"/>
          </a:xfrm>
          <a:prstGeom prst="rect">
            <a:avLst/>
          </a:prstGeom>
          <a:noFill/>
        </p:spPr>
        <p:txBody>
          <a:bodyPr wrap="square" rtlCol="0">
            <a:spAutoFit/>
          </a:bodyPr>
          <a:lstStyle/>
          <a:p>
            <a:pPr marL="457200" indent="-457200">
              <a:buFontTx/>
              <a:buChar char="-"/>
            </a:pPr>
            <a:r>
              <a:rPr lang="vi-V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Đầu.</a:t>
            </a:r>
          </a:p>
          <a:p>
            <a:pPr marL="457200" indent="-457200">
              <a:buFontTx/>
              <a:buChar char="-"/>
            </a:pPr>
            <a:r>
              <a:rPr lang="vi-V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Ngực.</a:t>
            </a:r>
          </a:p>
          <a:p>
            <a:pPr marL="457200" indent="-457200">
              <a:buFontTx/>
              <a:buChar char="-"/>
            </a:pPr>
            <a:r>
              <a:rPr lang="vi-V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Bụng.</a:t>
            </a:r>
          </a:p>
          <a:p>
            <a:pPr marL="457200" indent="-457200">
              <a:buFontTx/>
              <a:buChar char="-"/>
            </a:pPr>
            <a:r>
              <a:rPr lang="vi-V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Chân.</a:t>
            </a:r>
          </a:p>
          <a:p>
            <a:pPr marL="457200" indent="-457200">
              <a:buFontTx/>
              <a:buChar char="-"/>
            </a:pPr>
            <a:r>
              <a:rPr lang="vi-VN"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Cánh (nếu có).</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239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down)">
                                      <p:cBhvr>
                                        <p:cTn id="60" dur="500"/>
                                        <p:tgtEl>
                                          <p:spTgt spid="2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7"/>
                                        </p:tgtEl>
                                      </p:cBhvr>
                                    </p:animEffect>
                                    <p:set>
                                      <p:cBhvr>
                                        <p:cTn id="68" dur="1" fill="hold">
                                          <p:stCondLst>
                                            <p:cond delay="499"/>
                                          </p:stCondLst>
                                        </p:cTn>
                                        <p:tgtEl>
                                          <p:spTgt spid="7"/>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4"/>
                                        </p:tgtEl>
                                      </p:cBhvr>
                                    </p:animEffect>
                                    <p:set>
                                      <p:cBhvr>
                                        <p:cTn id="74" dur="1" fill="hold">
                                          <p:stCondLst>
                                            <p:cond delay="499"/>
                                          </p:stCondLst>
                                        </p:cTn>
                                        <p:tgtEl>
                                          <p:spTgt spid="14"/>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3"/>
                                        </p:tgtEl>
                                      </p:cBhvr>
                                    </p:animEffect>
                                    <p:set>
                                      <p:cBhvr>
                                        <p:cTn id="77" dur="1" fill="hold">
                                          <p:stCondLst>
                                            <p:cond delay="499"/>
                                          </p:stCondLst>
                                        </p:cTn>
                                        <p:tgtEl>
                                          <p:spTgt spid="13"/>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8"/>
                                        </p:tgtEl>
                                      </p:cBhvr>
                                    </p:animEffect>
                                    <p:set>
                                      <p:cBhvr>
                                        <p:cTn id="80" dur="1" fill="hold">
                                          <p:stCondLst>
                                            <p:cond delay="499"/>
                                          </p:stCondLst>
                                        </p:cTn>
                                        <p:tgtEl>
                                          <p:spTgt spid="8"/>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5"/>
                                        </p:tgtEl>
                                      </p:cBhvr>
                                    </p:animEffect>
                                    <p:set>
                                      <p:cBhvr>
                                        <p:cTn id="83" dur="1" fill="hold">
                                          <p:stCondLst>
                                            <p:cond delay="499"/>
                                          </p:stCondLst>
                                        </p:cTn>
                                        <p:tgtEl>
                                          <p:spTgt spid="15"/>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9"/>
                                        </p:tgtEl>
                                      </p:cBhvr>
                                    </p:animEffect>
                                    <p:set>
                                      <p:cBhvr>
                                        <p:cTn id="89" dur="1" fill="hold">
                                          <p:stCondLst>
                                            <p:cond delay="499"/>
                                          </p:stCondLst>
                                        </p:cTn>
                                        <p:tgtEl>
                                          <p:spTgt spid="9"/>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7"/>
                                        </p:tgtEl>
                                      </p:cBhvr>
                                    </p:animEffect>
                                    <p:set>
                                      <p:cBhvr>
                                        <p:cTn id="92" dur="1" fill="hold">
                                          <p:stCondLst>
                                            <p:cond delay="499"/>
                                          </p:stCondLst>
                                        </p:cTn>
                                        <p:tgtEl>
                                          <p:spTgt spid="17"/>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9"/>
                                        </p:tgtEl>
                                      </p:cBhvr>
                                    </p:animEffect>
                                    <p:set>
                                      <p:cBhvr>
                                        <p:cTn id="95" dur="1" fill="hold">
                                          <p:stCondLst>
                                            <p:cond delay="499"/>
                                          </p:stCondLst>
                                        </p:cTn>
                                        <p:tgtEl>
                                          <p:spTgt spid="19"/>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18"/>
                                        </p:tgtEl>
                                      </p:cBhvr>
                                    </p:animEffect>
                                    <p:set>
                                      <p:cBhvr>
                                        <p:cTn id="98" dur="1" fill="hold">
                                          <p:stCondLst>
                                            <p:cond delay="499"/>
                                          </p:stCondLst>
                                        </p:cTn>
                                        <p:tgtEl>
                                          <p:spTgt spid="18"/>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10"/>
                                        </p:tgtEl>
                                      </p:cBhvr>
                                    </p:animEffect>
                                    <p:set>
                                      <p:cBhvr>
                                        <p:cTn id="101" dur="1" fill="hold">
                                          <p:stCondLst>
                                            <p:cond delay="499"/>
                                          </p:stCondLst>
                                        </p:cTn>
                                        <p:tgtEl>
                                          <p:spTgt spid="10"/>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20"/>
                                        </p:tgtEl>
                                      </p:cBhvr>
                                    </p:animEffect>
                                    <p:set>
                                      <p:cBhvr>
                                        <p:cTn id="104" dur="1" fill="hold">
                                          <p:stCondLst>
                                            <p:cond delay="499"/>
                                          </p:stCondLst>
                                        </p:cTn>
                                        <p:tgtEl>
                                          <p:spTgt spid="20"/>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21"/>
                                        </p:tgtEl>
                                      </p:cBhvr>
                                    </p:animEffect>
                                    <p:set>
                                      <p:cBhvr>
                                        <p:cTn id="107" dur="1" fill="hold">
                                          <p:stCondLst>
                                            <p:cond delay="499"/>
                                          </p:stCondLst>
                                        </p:cTn>
                                        <p:tgtEl>
                                          <p:spTgt spid="21"/>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11"/>
                                        </p:tgtEl>
                                      </p:cBhvr>
                                    </p:animEffect>
                                    <p:set>
                                      <p:cBhvr>
                                        <p:cTn id="110" dur="1" fill="hold">
                                          <p:stCondLst>
                                            <p:cond delay="499"/>
                                          </p:stCondLst>
                                        </p:cTn>
                                        <p:tgtEl>
                                          <p:spTgt spid="11"/>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22"/>
                                        </p:tgtEl>
                                      </p:cBhvr>
                                    </p:animEffect>
                                    <p:set>
                                      <p:cBhvr>
                                        <p:cTn id="113" dur="1" fill="hold">
                                          <p:stCondLst>
                                            <p:cond delay="499"/>
                                          </p:stCondLst>
                                        </p:cTn>
                                        <p:tgtEl>
                                          <p:spTgt spid="22"/>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23"/>
                                        </p:tgtEl>
                                      </p:cBhvr>
                                    </p:animEffect>
                                    <p:set>
                                      <p:cBhvr>
                                        <p:cTn id="116" dur="1" fill="hold">
                                          <p:stCondLst>
                                            <p:cond delay="499"/>
                                          </p:stCondLst>
                                        </p:cTn>
                                        <p:tgtEl>
                                          <p:spTgt spid="23"/>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5"/>
                                        </p:tgtEl>
                                      </p:cBhvr>
                                    </p:animEffect>
                                    <p:set>
                                      <p:cBhvr>
                                        <p:cTn id="119" dur="1" fill="hold">
                                          <p:stCondLst>
                                            <p:cond delay="499"/>
                                          </p:stCondLst>
                                        </p:cTn>
                                        <p:tgtEl>
                                          <p:spTgt spid="5"/>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6"/>
                                        </p:tgtEl>
                                      </p:cBhvr>
                                    </p:animEffect>
                                    <p:set>
                                      <p:cBhvr>
                                        <p:cTn id="122" dur="1" fill="hold">
                                          <p:stCondLst>
                                            <p:cond delay="499"/>
                                          </p:stCondLst>
                                        </p:cTn>
                                        <p:tgtEl>
                                          <p:spTgt spid="6"/>
                                        </p:tgtEl>
                                        <p:attrNameLst>
                                          <p:attrName>style.visibility</p:attrName>
                                        </p:attrNameLst>
                                      </p:cBhvr>
                                      <p:to>
                                        <p:strVal val="hidden"/>
                                      </p:to>
                                    </p:set>
                                  </p:childTnLst>
                                </p:cTn>
                              </p:par>
                              <p:par>
                                <p:cTn id="123" presetID="10" presetClass="exit" presetSubtype="0" fill="hold" grpId="0" nodeType="withEffect">
                                  <p:stCondLst>
                                    <p:cond delay="0"/>
                                  </p:stCondLst>
                                  <p:childTnLst>
                                    <p:animEffect transition="out" filter="fade">
                                      <p:cBhvr>
                                        <p:cTn id="124" dur="500"/>
                                        <p:tgtEl>
                                          <p:spTgt spid="24"/>
                                        </p:tgtEl>
                                      </p:cBhvr>
                                    </p:animEffect>
                                    <p:set>
                                      <p:cBhvr>
                                        <p:cTn id="125" dur="1" fill="hold">
                                          <p:stCondLst>
                                            <p:cond delay="499"/>
                                          </p:stCondLst>
                                        </p:cTn>
                                        <p:tgtEl>
                                          <p:spTgt spid="24"/>
                                        </p:tgtEl>
                                        <p:attrNameLst>
                                          <p:attrName>style.visibility</p:attrName>
                                        </p:attrNameLst>
                                      </p:cBhvr>
                                      <p:to>
                                        <p:strVal val="hidden"/>
                                      </p:to>
                                    </p:set>
                                  </p:childTnLst>
                                </p:cTn>
                              </p:par>
                              <p:par>
                                <p:cTn id="126" presetID="10" presetClass="exit" presetSubtype="0" fill="hold" grpId="0" nodeType="withEffect">
                                  <p:stCondLst>
                                    <p:cond delay="0"/>
                                  </p:stCondLst>
                                  <p:childTnLst>
                                    <p:animEffect transition="out" filter="fade">
                                      <p:cBhvr>
                                        <p:cTn id="127" dur="500"/>
                                        <p:tgtEl>
                                          <p:spTgt spid="25"/>
                                        </p:tgtEl>
                                      </p:cBhvr>
                                    </p:animEffect>
                                    <p:set>
                                      <p:cBhvr>
                                        <p:cTn id="128" dur="1" fill="hold">
                                          <p:stCondLst>
                                            <p:cond delay="499"/>
                                          </p:stCondLst>
                                        </p:cTn>
                                        <p:tgtEl>
                                          <p:spTgt spid="25"/>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26"/>
                                        </p:tgtEl>
                                        <p:attrNameLst>
                                          <p:attrName>style.visibility</p:attrName>
                                        </p:attrNameLst>
                                      </p:cBhvr>
                                      <p:to>
                                        <p:strVal val="visible"/>
                                      </p:to>
                                    </p:set>
                                    <p:animEffect transition="in" filter="fade">
                                      <p:cBhvr>
                                        <p:cTn id="133" dur="500"/>
                                        <p:tgtEl>
                                          <p:spTgt spid="2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7"/>
                                        </p:tgtEl>
                                        <p:attrNameLst>
                                          <p:attrName>style.visibility</p:attrName>
                                        </p:attrNameLst>
                                      </p:cBhvr>
                                      <p:to>
                                        <p:strVal val="visible"/>
                                      </p:to>
                                    </p:set>
                                    <p:animEffect transition="in" filter="fade">
                                      <p:cBhvr>
                                        <p:cTn id="1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u-hoi-cham-1"/>
          <p:cNvPicPr>
            <a:picLocks noChangeAspect="1"/>
          </p:cNvPicPr>
          <p:nvPr/>
        </p:nvPicPr>
        <p:blipFill>
          <a:blip r:embed="rId2"/>
          <a:stretch>
            <a:fillRect/>
          </a:stretch>
        </p:blipFill>
        <p:spPr>
          <a:xfrm>
            <a:off x="667036" y="752527"/>
            <a:ext cx="648072" cy="847240"/>
          </a:xfrm>
          <a:prstGeom prst="rect">
            <a:avLst/>
          </a:prstGeom>
          <a:noFill/>
          <a:ln w="9525">
            <a:noFill/>
          </a:ln>
        </p:spPr>
      </p:pic>
      <p:sp>
        <p:nvSpPr>
          <p:cNvPr id="6" name="Rectangle 5"/>
          <p:cNvSpPr/>
          <p:nvPr/>
        </p:nvSpPr>
        <p:spPr>
          <a:xfrm>
            <a:off x="1344635" y="836712"/>
            <a:ext cx="6840760" cy="584775"/>
          </a:xfrm>
          <a:prstGeom prst="rect">
            <a:avLst/>
          </a:prstGeom>
        </p:spPr>
        <p:txBody>
          <a:bodyPr wrap="square">
            <a:spAutoFit/>
          </a:bodyPr>
          <a:lstStyle/>
          <a:p>
            <a:pPr algn="just">
              <a:spcAft>
                <a:spcPts val="0"/>
              </a:spcAft>
            </a:pPr>
            <a:r>
              <a:rPr lang="en-US" sz="3200" b="1" dirty="0" err="1">
                <a:solidFill>
                  <a:srgbClr val="0070C0"/>
                </a:solidFill>
                <a:latin typeface="Times New Roman"/>
                <a:ea typeface="Times New Roman"/>
              </a:rPr>
              <a:t>Trên</a:t>
            </a:r>
            <a:r>
              <a:rPr lang="en-US" sz="3200" b="1" dirty="0">
                <a:solidFill>
                  <a:srgbClr val="0070C0"/>
                </a:solidFill>
                <a:latin typeface="Times New Roman"/>
                <a:ea typeface="Times New Roman"/>
              </a:rPr>
              <a:t> </a:t>
            </a:r>
            <a:r>
              <a:rPr lang="en-US" sz="3200" b="1" dirty="0" err="1">
                <a:solidFill>
                  <a:srgbClr val="0070C0"/>
                </a:solidFill>
                <a:latin typeface="Times New Roman"/>
                <a:ea typeface="Times New Roman"/>
              </a:rPr>
              <a:t>đầu</a:t>
            </a:r>
            <a:r>
              <a:rPr lang="en-US" sz="3200" b="1" dirty="0">
                <a:solidFill>
                  <a:srgbClr val="0070C0"/>
                </a:solidFill>
                <a:latin typeface="Times New Roman"/>
                <a:ea typeface="Times New Roman"/>
              </a:rPr>
              <a:t> </a:t>
            </a:r>
            <a:r>
              <a:rPr lang="en-US" sz="3200" b="1" dirty="0" err="1">
                <a:solidFill>
                  <a:srgbClr val="0070C0"/>
                </a:solidFill>
                <a:latin typeface="Times New Roman"/>
                <a:ea typeface="Times New Roman"/>
              </a:rPr>
              <a:t>côn</a:t>
            </a:r>
            <a:r>
              <a:rPr lang="en-US" sz="3200" b="1" dirty="0">
                <a:solidFill>
                  <a:srgbClr val="0070C0"/>
                </a:solidFill>
                <a:latin typeface="Times New Roman"/>
                <a:ea typeface="Times New Roman"/>
              </a:rPr>
              <a:t> </a:t>
            </a:r>
            <a:r>
              <a:rPr lang="en-US" sz="3200" b="1" dirty="0" err="1" smtClean="0">
                <a:solidFill>
                  <a:srgbClr val="0070C0"/>
                </a:solidFill>
                <a:latin typeface="Times New Roman"/>
                <a:ea typeface="Times New Roman"/>
              </a:rPr>
              <a:t>trùng</a:t>
            </a:r>
            <a:r>
              <a:rPr lang="en-US" sz="3200" b="1" dirty="0" smtClean="0">
                <a:solidFill>
                  <a:srgbClr val="0070C0"/>
                </a:solidFill>
                <a:latin typeface="Times New Roman"/>
                <a:ea typeface="Times New Roman"/>
              </a:rPr>
              <a:t> </a:t>
            </a:r>
            <a:r>
              <a:rPr lang="en-US" sz="3200" b="1" dirty="0" err="1">
                <a:solidFill>
                  <a:srgbClr val="0070C0"/>
                </a:solidFill>
                <a:latin typeface="Times New Roman"/>
                <a:ea typeface="Times New Roman"/>
              </a:rPr>
              <a:t>thường</a:t>
            </a:r>
            <a:r>
              <a:rPr lang="en-US" sz="3200" b="1" dirty="0">
                <a:solidFill>
                  <a:srgbClr val="0070C0"/>
                </a:solidFill>
                <a:latin typeface="Times New Roman"/>
                <a:ea typeface="Times New Roman"/>
              </a:rPr>
              <a:t> </a:t>
            </a:r>
            <a:r>
              <a:rPr lang="en-US" sz="3200" b="1" dirty="0" err="1" smtClean="0">
                <a:solidFill>
                  <a:srgbClr val="0070C0"/>
                </a:solidFill>
                <a:latin typeface="Times New Roman"/>
                <a:ea typeface="Times New Roman"/>
              </a:rPr>
              <a:t>có</a:t>
            </a:r>
            <a:r>
              <a:rPr lang="en-US" sz="3200" b="1" dirty="0" smtClean="0">
                <a:solidFill>
                  <a:srgbClr val="0070C0"/>
                </a:solidFill>
                <a:latin typeface="Times New Roman"/>
                <a:ea typeface="Times New Roman"/>
              </a:rPr>
              <a:t> </a:t>
            </a:r>
            <a:r>
              <a:rPr lang="en-US" sz="3200" b="1" dirty="0" err="1">
                <a:solidFill>
                  <a:srgbClr val="0070C0"/>
                </a:solidFill>
                <a:latin typeface="Times New Roman"/>
                <a:ea typeface="Times New Roman"/>
              </a:rPr>
              <a:t>gì</a:t>
            </a:r>
            <a:r>
              <a:rPr lang="en-US" sz="3200" b="1" dirty="0">
                <a:solidFill>
                  <a:srgbClr val="0070C0"/>
                </a:solidFill>
                <a:latin typeface="Times New Roman"/>
                <a:ea typeface="Times New Roman"/>
              </a:rPr>
              <a:t>?</a:t>
            </a:r>
            <a:endParaRPr lang="en-US" sz="2800" b="1" dirty="0">
              <a:solidFill>
                <a:srgbClr val="0070C0"/>
              </a:solidFill>
              <a:effectLst/>
              <a:latin typeface="Times New Roman"/>
              <a:ea typeface="Times New Roman"/>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91" y="1813371"/>
            <a:ext cx="3456384" cy="3956618"/>
          </a:xfrm>
          <a:prstGeom prst="rect">
            <a:avLst/>
          </a:prstGeom>
          <a:ln>
            <a:solidFill>
              <a:srgbClr val="CC00CC"/>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9849" y="1785306"/>
            <a:ext cx="3851920" cy="3984683"/>
          </a:xfrm>
          <a:prstGeom prst="rect">
            <a:avLst/>
          </a:prstGeom>
        </p:spPr>
      </p:pic>
      <p:sp>
        <p:nvSpPr>
          <p:cNvPr id="10" name="TextBox 9"/>
          <p:cNvSpPr txBox="1"/>
          <p:nvPr/>
        </p:nvSpPr>
        <p:spPr>
          <a:xfrm>
            <a:off x="16775" y="5589879"/>
            <a:ext cx="2184501"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Châu chấu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525948" y="5589879"/>
            <a:ext cx="1669861"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200" b="1" dirty="0" smtClean="0">
                <a:solidFill>
                  <a:srgbClr val="FF0000"/>
                </a:solidFill>
                <a:latin typeface="Times New Roman" panose="02020603050405020304" pitchFamily="18" charset="0"/>
                <a:cs typeface="Times New Roman" panose="02020603050405020304" pitchFamily="18" charset="0"/>
              </a:rPr>
              <a:t>Muỗi</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762374" y="1961028"/>
            <a:ext cx="1116124" cy="584775"/>
          </a:xfrm>
          <a:prstGeom prst="rect">
            <a:avLst/>
          </a:prstGeom>
          <a:noFill/>
          <a:ln w="38100">
            <a:solidFill>
              <a:schemeClr val="accent6">
                <a:lumMod val="75000"/>
              </a:schemeClr>
            </a:solidFill>
          </a:ln>
        </p:spPr>
        <p:txBody>
          <a:bodyPr wrap="square" rtlCol="0">
            <a:spAutoFit/>
          </a:bodyPr>
          <a:lstStyle/>
          <a:p>
            <a:r>
              <a:rPr lang="vi-VN" sz="3200" b="1" dirty="0" smtClean="0">
                <a:latin typeface="Times New Roman" panose="02020603050405020304" pitchFamily="18" charset="0"/>
                <a:cs typeface="Times New Roman" panose="02020603050405020304" pitchFamily="18" charset="0"/>
              </a:rPr>
              <a:t>Râu</a:t>
            </a:r>
            <a:endParaRPr lang="en-US" sz="3200" b="1" dirty="0">
              <a:latin typeface="Times New Roman" panose="02020603050405020304" pitchFamily="18" charset="0"/>
              <a:cs typeface="Times New Roman" panose="02020603050405020304" pitchFamily="18" charset="0"/>
            </a:endParaRPr>
          </a:p>
        </p:txBody>
      </p:sp>
      <p:sp>
        <p:nvSpPr>
          <p:cNvPr id="14" name="Oval 13"/>
          <p:cNvSpPr/>
          <p:nvPr/>
        </p:nvSpPr>
        <p:spPr>
          <a:xfrm rot="891991">
            <a:off x="3110867" y="2614007"/>
            <a:ext cx="494826" cy="809367"/>
          </a:xfrm>
          <a:prstGeom prst="ellipse">
            <a:avLst/>
          </a:prstGeom>
          <a:noFill/>
          <a:ln w="76200" cap="flat" cmpd="sng">
            <a:solidFill>
              <a:srgbClr val="FF0000"/>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a:latin typeface="Arial" panose="020B0604020202020204" pitchFamily="34" charset="0"/>
              <a:ea typeface="Arial" panose="020B0604020202020204" pitchFamily="34" charset="0"/>
            </a:endParaRPr>
          </a:p>
        </p:txBody>
      </p:sp>
      <p:sp>
        <p:nvSpPr>
          <p:cNvPr id="15" name="Oval 14"/>
          <p:cNvSpPr/>
          <p:nvPr/>
        </p:nvSpPr>
        <p:spPr>
          <a:xfrm rot="20345904">
            <a:off x="6197735" y="3076575"/>
            <a:ext cx="325180" cy="854594"/>
          </a:xfrm>
          <a:prstGeom prst="ellipse">
            <a:avLst/>
          </a:prstGeom>
          <a:noFill/>
          <a:ln w="76200" cap="flat" cmpd="sng">
            <a:solidFill>
              <a:srgbClr val="FF0000"/>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a:latin typeface="Arial" panose="020B0604020202020204" pitchFamily="34" charset="0"/>
              <a:ea typeface="Arial" panose="020B0604020202020204" pitchFamily="34" charset="0"/>
            </a:endParaRPr>
          </a:p>
        </p:txBody>
      </p:sp>
      <p:sp>
        <p:nvSpPr>
          <p:cNvPr id="16" name="Right Arrow 15"/>
          <p:cNvSpPr/>
          <p:nvPr/>
        </p:nvSpPr>
        <p:spPr>
          <a:xfrm rot="9722486" flipV="1">
            <a:off x="3622377" y="2645183"/>
            <a:ext cx="661446" cy="106381"/>
          </a:xfrm>
          <a:prstGeom prst="rightArrow">
            <a:avLst/>
          </a:prstGeom>
          <a:solidFill>
            <a:srgbClr val="FF0000"/>
          </a:solidFill>
          <a:ln>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7" name="Right Arrow 16"/>
          <p:cNvSpPr/>
          <p:nvPr/>
        </p:nvSpPr>
        <p:spPr>
          <a:xfrm rot="1489051" flipV="1">
            <a:off x="4202092" y="2937193"/>
            <a:ext cx="2049811" cy="111058"/>
          </a:xfrm>
          <a:prstGeom prst="rightArrow">
            <a:avLst/>
          </a:prstGeom>
          <a:solidFill>
            <a:srgbClr val="FF0000"/>
          </a:solidFill>
          <a:ln>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18" name="TextBox 17"/>
          <p:cNvSpPr txBox="1"/>
          <p:nvPr/>
        </p:nvSpPr>
        <p:spPr>
          <a:xfrm>
            <a:off x="3783656" y="3376280"/>
            <a:ext cx="1116124" cy="584775"/>
          </a:xfrm>
          <a:prstGeom prst="rect">
            <a:avLst/>
          </a:prstGeom>
          <a:noFill/>
          <a:ln w="38100">
            <a:solidFill>
              <a:srgbClr val="CC00CC"/>
            </a:solidFill>
          </a:ln>
        </p:spPr>
        <p:txBody>
          <a:bodyPr wrap="square" rtlCol="0">
            <a:spAutoFit/>
          </a:bodyPr>
          <a:lstStyle/>
          <a:p>
            <a:r>
              <a:rPr lang="vi-VN" sz="3200" b="1" dirty="0" smtClean="0">
                <a:latin typeface="Times New Roman" panose="02020603050405020304" pitchFamily="18" charset="0"/>
                <a:cs typeface="Times New Roman" panose="02020603050405020304" pitchFamily="18" charset="0"/>
              </a:rPr>
              <a:t>Mắt</a:t>
            </a:r>
            <a:endParaRPr lang="en-US" sz="3200" b="1" dirty="0">
              <a:latin typeface="Times New Roman" panose="02020603050405020304" pitchFamily="18" charset="0"/>
              <a:cs typeface="Times New Roman" panose="02020603050405020304" pitchFamily="18" charset="0"/>
            </a:endParaRPr>
          </a:p>
        </p:txBody>
      </p:sp>
      <p:sp>
        <p:nvSpPr>
          <p:cNvPr id="19" name="Right Arrow 18"/>
          <p:cNvSpPr/>
          <p:nvPr/>
        </p:nvSpPr>
        <p:spPr>
          <a:xfrm rot="11632600" flipV="1">
            <a:off x="3184585" y="3527118"/>
            <a:ext cx="665068" cy="139533"/>
          </a:xfrm>
          <a:prstGeom prst="rightArrow">
            <a:avLst/>
          </a:prstGeom>
          <a:solidFill>
            <a:srgbClr val="CC00CC"/>
          </a:solidFill>
          <a:ln>
            <a:solidFill>
              <a:srgbClr val="CC00CC"/>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0" name="Oval 19"/>
          <p:cNvSpPr/>
          <p:nvPr/>
        </p:nvSpPr>
        <p:spPr>
          <a:xfrm rot="891991">
            <a:off x="2961431" y="3288903"/>
            <a:ext cx="234443" cy="480748"/>
          </a:xfrm>
          <a:prstGeom prst="ellipse">
            <a:avLst/>
          </a:prstGeom>
          <a:noFill/>
          <a:ln w="57150" cap="flat" cmpd="sng">
            <a:solidFill>
              <a:srgbClr val="CC00CC"/>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a:latin typeface="Arial" panose="020B0604020202020204" pitchFamily="34" charset="0"/>
              <a:ea typeface="Arial" panose="020B0604020202020204" pitchFamily="34" charset="0"/>
            </a:endParaRPr>
          </a:p>
        </p:txBody>
      </p:sp>
      <p:sp>
        <p:nvSpPr>
          <p:cNvPr id="21" name="Oval 20"/>
          <p:cNvSpPr/>
          <p:nvPr/>
        </p:nvSpPr>
        <p:spPr>
          <a:xfrm rot="891991">
            <a:off x="6644443" y="3400746"/>
            <a:ext cx="281507" cy="533119"/>
          </a:xfrm>
          <a:prstGeom prst="ellipse">
            <a:avLst/>
          </a:prstGeom>
          <a:noFill/>
          <a:ln w="76200" cap="flat" cmpd="sng">
            <a:solidFill>
              <a:srgbClr val="CC00CC"/>
            </a:solidFill>
            <a:prstDash val="solid"/>
            <a:round/>
            <a:headEnd type="none" w="med" len="med"/>
            <a:tailEnd type="none" w="med" len="med"/>
          </a:ln>
        </p:spPr>
        <p:txBody>
          <a:bodyPr anchor="t"/>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1" i="0" u="none" kern="1200" baseline="0">
                <a:solidFill>
                  <a:schemeClr val="tx1"/>
                </a:solidFill>
                <a:latin typeface="+mn-lt"/>
                <a:ea typeface="+mn-ea"/>
                <a:cs typeface="+mn-cs"/>
              </a:defRPr>
            </a:lvl9pPr>
          </a:lstStyle>
          <a:p>
            <a:pPr lvl="0" indent="0"/>
            <a:endParaRPr lang="en-US" altLang="en-US">
              <a:latin typeface="Arial" panose="020B0604020202020204" pitchFamily="34" charset="0"/>
              <a:ea typeface="Arial" panose="020B0604020202020204" pitchFamily="34" charset="0"/>
            </a:endParaRPr>
          </a:p>
        </p:txBody>
      </p:sp>
      <p:sp>
        <p:nvSpPr>
          <p:cNvPr id="22" name="Right Arrow 21"/>
          <p:cNvSpPr/>
          <p:nvPr/>
        </p:nvSpPr>
        <p:spPr>
          <a:xfrm flipV="1">
            <a:off x="4874761" y="3562529"/>
            <a:ext cx="1839179" cy="106138"/>
          </a:xfrm>
          <a:prstGeom prst="rightArrow">
            <a:avLst/>
          </a:prstGeom>
          <a:solidFill>
            <a:srgbClr val="CC00CC"/>
          </a:solidFill>
          <a:ln>
            <a:solidFill>
              <a:srgbClr val="CC00CC"/>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3" name="TextBox 22"/>
          <p:cNvSpPr txBox="1"/>
          <p:nvPr/>
        </p:nvSpPr>
        <p:spPr>
          <a:xfrm>
            <a:off x="3622089" y="4473846"/>
            <a:ext cx="1604908" cy="1077218"/>
          </a:xfrm>
          <a:prstGeom prst="rect">
            <a:avLst/>
          </a:prstGeom>
          <a:noFill/>
          <a:ln w="38100">
            <a:solidFill>
              <a:srgbClr val="3333FF"/>
            </a:solidFill>
          </a:ln>
        </p:spPr>
        <p:txBody>
          <a:bodyPr wrap="square" rtlCol="0">
            <a:spAutoFit/>
          </a:bodyPr>
          <a:lstStyle/>
          <a:p>
            <a:pPr algn="ctr"/>
            <a:r>
              <a:rPr lang="vi-VN" sz="3200" b="1" dirty="0" smtClean="0">
                <a:latin typeface="Times New Roman" panose="02020603050405020304" pitchFamily="18" charset="0"/>
                <a:cs typeface="Times New Roman" panose="02020603050405020304" pitchFamily="18" charset="0"/>
              </a:rPr>
              <a:t>Vòi (Miệng)</a:t>
            </a:r>
            <a:endParaRPr lang="en-US" sz="3200" b="1" dirty="0">
              <a:latin typeface="Times New Roman" panose="02020603050405020304" pitchFamily="18" charset="0"/>
              <a:cs typeface="Times New Roman" panose="02020603050405020304" pitchFamily="18" charset="0"/>
            </a:endParaRPr>
          </a:p>
        </p:txBody>
      </p:sp>
      <p:sp>
        <p:nvSpPr>
          <p:cNvPr id="24" name="Right Arrow 23"/>
          <p:cNvSpPr/>
          <p:nvPr/>
        </p:nvSpPr>
        <p:spPr>
          <a:xfrm rot="12918379" flipV="1">
            <a:off x="2998371" y="4289167"/>
            <a:ext cx="623352" cy="163609"/>
          </a:xfrm>
          <a:prstGeom prst="rightArrow">
            <a:avLst/>
          </a:prstGeom>
          <a:solidFill>
            <a:srgbClr val="3333FF"/>
          </a:solidFill>
          <a:ln>
            <a:solidFill>
              <a:srgbClr val="3333FF"/>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
        <p:nvSpPr>
          <p:cNvPr id="25" name="Right Arrow 24"/>
          <p:cNvSpPr/>
          <p:nvPr/>
        </p:nvSpPr>
        <p:spPr>
          <a:xfrm rot="20502690" flipV="1">
            <a:off x="5165442" y="4235457"/>
            <a:ext cx="1444955" cy="159725"/>
          </a:xfrm>
          <a:prstGeom prst="rightArrow">
            <a:avLst/>
          </a:prstGeom>
          <a:solidFill>
            <a:srgbClr val="3333FF"/>
          </a:solidFill>
          <a:ln>
            <a:solidFill>
              <a:srgbClr val="3333FF"/>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88696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par>
                          <p:cTn id="19" fill="hold">
                            <p:stCondLst>
                              <p:cond delay="500"/>
                            </p:stCondLst>
                            <p:childTnLst>
                              <p:par>
                                <p:cTn id="20" presetID="6" presetClass="entr" presetSubtype="16"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right)">
                                      <p:cBhvr>
                                        <p:cTn id="38" dur="500"/>
                                        <p:tgtEl>
                                          <p:spTgt spid="19"/>
                                        </p:tgtEl>
                                      </p:cBhvr>
                                    </p:animEffect>
                                  </p:childTnLst>
                                </p:cTn>
                              </p:par>
                            </p:childTnLst>
                          </p:cTn>
                        </p:par>
                        <p:par>
                          <p:cTn id="39" fill="hold">
                            <p:stCondLst>
                              <p:cond delay="500"/>
                            </p:stCondLst>
                            <p:childTnLst>
                              <p:par>
                                <p:cTn id="40" presetID="6" presetClass="entr" presetSubtype="16"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childTnLst>
                          </p:cTn>
                        </p:par>
                        <p:par>
                          <p:cTn id="51" fill="hold">
                            <p:stCondLst>
                              <p:cond delay="500"/>
                            </p:stCondLst>
                            <p:childTnLst>
                              <p:par>
                                <p:cTn id="52" presetID="6" presetClass="entr" presetSubtype="16"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circle(in)">
                                      <p:cBhvr>
                                        <p:cTn id="5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662</Words>
  <Application>Microsoft Office PowerPoint</Application>
  <PresentationFormat>On-screen Show (4:3)</PresentationFormat>
  <Paragraphs>111</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Wingdings</vt:lpstr>
      <vt:lpstr>Office Theme</vt:lpstr>
      <vt:lpstr>TỰ NHIÊN VÀ XÃ HỘI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TỰ NHIÊN VÀ XÃ HỘI</dc:title>
  <dc:creator>thucuc</dc:creator>
  <cp:lastModifiedBy>maithuyy1509@gmail.com</cp:lastModifiedBy>
  <cp:revision>73</cp:revision>
  <dcterms:created xsi:type="dcterms:W3CDTF">2017-03-06T12:18:48Z</dcterms:created>
  <dcterms:modified xsi:type="dcterms:W3CDTF">2019-08-17T17:05:22Z</dcterms:modified>
</cp:coreProperties>
</file>