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4" r:id="rId22"/>
    <p:sldId id="285" r:id="rId23"/>
    <p:sldId id="286" r:id="rId24"/>
    <p:sldId id="288" r:id="rId25"/>
    <p:sldId id="289" r:id="rId26"/>
    <p:sldId id="302" r:id="rId27"/>
    <p:sldId id="290" r:id="rId28"/>
    <p:sldId id="296" r:id="rId29"/>
    <p:sldId id="295" r:id="rId30"/>
    <p:sldId id="297" r:id="rId31"/>
    <p:sldId id="299" r:id="rId32"/>
    <p:sldId id="300" r:id="rId33"/>
    <p:sldId id="301" r:id="rId34"/>
    <p:sldId id="303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66"/>
    <a:srgbClr val="0000FF"/>
    <a:srgbClr val="66FF33"/>
    <a:srgbClr val="FF3399"/>
    <a:srgbClr val="FF6600"/>
    <a:srgbClr val="00CCFF"/>
    <a:srgbClr val="FF0000"/>
    <a:srgbClr val="99FF33"/>
    <a:srgbClr val="F9D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90" d="100"/>
          <a:sy n="90" d="100"/>
        </p:scale>
        <p:origin x="-1234" y="-1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5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204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7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79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54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1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399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5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77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69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EEDDB-8827-4BCF-95A6-4BD2B3011FE8}" type="datetimeFigureOut">
              <a:rPr lang="en-US" smtClean="0"/>
              <a:t>8/18/2019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A97BB8-52A3-4A4A-A102-82A41A250F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48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" Target="slide3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slide" Target="slide2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4953000"/>
            <a:ext cx="8915400" cy="1828800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clip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96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33400" y="1524000"/>
            <a:ext cx="9220200" cy="1828800"/>
          </a:xfrm>
          <a:prstGeom prst="rect">
            <a:avLst/>
          </a:prstGeom>
          <a:solidFill>
            <a:srgbClr val="00CCFF">
              <a:alpha val="87059"/>
            </a:srgbClr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6350" stA="50000" endA="300" endPos="55000" dir="5400000" sy="-100000" algn="bl" rotWithShape="0"/>
          </a:effectLst>
          <a:scene3d>
            <a:camera prst="perspectiveLef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ArchDown">
              <a:avLst>
                <a:gd name="adj" fmla="val 207906"/>
              </a:avLst>
            </a:prstTxWarp>
            <a:noAutofit/>
          </a:bodyPr>
          <a:lstStyle/>
          <a:p>
            <a:pPr algn="ctr"/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6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0430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86800" cy="6248400"/>
          </a:xfrm>
        </p:spPr>
        <p:txBody>
          <a:bodyPr/>
          <a:lstStyle/>
          <a:p>
            <a:pPr marL="0" indent="0" algn="ctr">
              <a:buNone/>
            </a:pPr>
            <a:r>
              <a:rPr lang="en-US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… </a:t>
            </a:r>
          </a:p>
          <a:p>
            <a:pPr algn="just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2194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069"/>
            <a:ext cx="4724400" cy="3310731"/>
          </a:xfrm>
        </p:spPr>
      </p:pic>
      <p:sp>
        <p:nvSpPr>
          <p:cNvPr id="10" name="Flowchart: Card 9"/>
          <p:cNvSpPr/>
          <p:nvPr/>
        </p:nvSpPr>
        <p:spPr>
          <a:xfrm>
            <a:off x="990600" y="4800600"/>
            <a:ext cx="7162800" cy="1143000"/>
          </a:xfrm>
          <a:prstGeom prst="flowChartPunchedCard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7708"/>
            <a:ext cx="4419600" cy="332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495800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0"/>
            <a:ext cx="4648200" cy="3505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029200"/>
            <a:ext cx="3352800" cy="6858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62600" y="3810000"/>
            <a:ext cx="2286000" cy="68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31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838200"/>
          </a:xfrm>
        </p:spPr>
        <p:txBody>
          <a:bodyPr>
            <a:noAutofit/>
          </a:bodyPr>
          <a:lstStyle/>
          <a:p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550" y="990600"/>
            <a:ext cx="8305800" cy="3306763"/>
          </a:xfrm>
        </p:spPr>
        <p:txBody>
          <a:bodyPr/>
          <a:lstStyle/>
          <a:p>
            <a:pPr marL="0" lv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431599"/>
            <a:ext cx="5486400" cy="342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1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8400"/>
            <a:ext cx="4495800" cy="3352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1911927"/>
            <a:ext cx="4648201" cy="33458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219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i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09700" y="6019800"/>
            <a:ext cx="1143000" cy="7239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48400" y="5600700"/>
            <a:ext cx="1143000" cy="7239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93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724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/>
          <p:cNvSpPr/>
          <p:nvPr/>
        </p:nvSpPr>
        <p:spPr>
          <a:xfrm>
            <a:off x="4114800" y="3429000"/>
            <a:ext cx="990600" cy="457200"/>
          </a:xfrm>
          <a:prstGeom prst="rightArrow">
            <a:avLst/>
          </a:prstGeom>
          <a:solidFill>
            <a:srgbClr val="FF0066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26182" y="2438400"/>
            <a:ext cx="4038600" cy="20574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33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6553200" cy="4721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Bent-Up Arrow 6"/>
          <p:cNvSpPr/>
          <p:nvPr/>
        </p:nvSpPr>
        <p:spPr>
          <a:xfrm rot="5400000">
            <a:off x="2706688" y="4227513"/>
            <a:ext cx="1450975" cy="1073150"/>
          </a:xfrm>
          <a:prstGeom prst="bentUpArrow">
            <a:avLst/>
          </a:prstGeom>
          <a:solidFill>
            <a:srgbClr val="00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loud 7"/>
          <p:cNvSpPr/>
          <p:nvPr/>
        </p:nvSpPr>
        <p:spPr>
          <a:xfrm>
            <a:off x="4000500" y="3770259"/>
            <a:ext cx="5257800" cy="2816224"/>
          </a:xfrm>
          <a:prstGeom prst="cloud">
            <a:avLst/>
          </a:prstGeom>
          <a:solidFill>
            <a:srgbClr val="F9D3F9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200" dirty="0" smtClean="0">
              <a:ln>
                <a:solidFill>
                  <a:schemeClr val="tx1"/>
                </a:solidFill>
              </a:ln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dirty="0" smtClean="0">
                <a:ln>
                  <a:solidFill>
                    <a:schemeClr val="tx1"/>
                  </a:solidFill>
                </a:ln>
                <a:solidFill>
                  <a:srgbClr val="99FF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n>
                <a:solidFill>
                  <a:schemeClr val="tx1"/>
                </a:solidFill>
              </a:ln>
              <a:solidFill>
                <a:srgbClr val="99FF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67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9036"/>
            <a:ext cx="4648200" cy="3505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954" y="-13855"/>
            <a:ext cx="4481945" cy="3810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76400" y="4876800"/>
            <a:ext cx="914400" cy="609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05600" y="4114800"/>
            <a:ext cx="838200" cy="609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76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"/>
            <a:ext cx="5029200" cy="442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lowchart: Sequential Access Storage 3"/>
          <p:cNvSpPr/>
          <p:nvPr/>
        </p:nvSpPr>
        <p:spPr>
          <a:xfrm>
            <a:off x="0" y="1600200"/>
            <a:ext cx="4572000" cy="2590800"/>
          </a:xfrm>
          <a:prstGeom prst="flowChartMagneticTape">
            <a:avLst/>
          </a:prstGeom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Đổ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7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09600"/>
            <a:ext cx="8610600" cy="2895600"/>
          </a:xfrm>
        </p:spPr>
        <p:txBody>
          <a:bodyPr/>
          <a:lstStyle/>
          <a:p>
            <a:r>
              <a:rPr lang="en-US" sz="40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40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endParaRPr lang="en-US" sz="4000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b="1" u="sng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36</a:t>
            </a:r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6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5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36" y="3038941"/>
            <a:ext cx="6172200" cy="3798277"/>
          </a:xfrm>
        </p:spPr>
      </p:pic>
      <p:sp>
        <p:nvSpPr>
          <p:cNvPr id="6" name="Oval Callout 5"/>
          <p:cNvSpPr/>
          <p:nvPr/>
        </p:nvSpPr>
        <p:spPr>
          <a:xfrm>
            <a:off x="3962400" y="0"/>
            <a:ext cx="5181600" cy="2667000"/>
          </a:xfrm>
          <a:prstGeom prst="wedgeEllipseCallout">
            <a:avLst>
              <a:gd name="adj1" fmla="val -43293"/>
              <a:gd name="adj2" fmla="val 849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60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447800"/>
            <a:ext cx="7848600" cy="5410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buNone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ất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phạt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424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0"/>
            <a:ext cx="8229600" cy="2847109"/>
          </a:xfrm>
        </p:spPr>
        <p:txBody>
          <a:bodyPr/>
          <a:lstStyle/>
          <a:p>
            <a:pPr marL="0" lvl="0" indent="0" algn="ctr"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lv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buNone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09" y="2999509"/>
            <a:ext cx="6934200" cy="3764604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2819400" y="152400"/>
            <a:ext cx="914400" cy="342900"/>
          </a:xfrm>
          <a:prstGeom prst="rightArrow">
            <a:avLst/>
          </a:prstGeom>
          <a:solidFill>
            <a:srgbClr val="99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64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35" y="76200"/>
            <a:ext cx="9116865" cy="762000"/>
          </a:xfrm>
        </p:spPr>
        <p:txBody>
          <a:bodyPr>
            <a:noAutofit/>
          </a:bodyPr>
          <a:lstStyle/>
          <a:p>
            <a:pPr algn="l"/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0"/>
            <a:ext cx="8839200" cy="54864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?.</a:t>
            </a: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5" y="3581401"/>
            <a:ext cx="4392465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124200"/>
            <a:ext cx="441960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352800"/>
            <a:ext cx="4267200" cy="352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8229600" cy="5440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dirty="0" smtClean="0">
                <a:solidFill>
                  <a:srgbClr val="FF0066"/>
                </a:solidFill>
                <a:latin typeface="+mj-lt"/>
              </a:rPr>
              <a:t>*</a:t>
            </a:r>
            <a:r>
              <a:rPr lang="vi-VN" b="1" u="sng" dirty="0">
                <a:solidFill>
                  <a:srgbClr val="FF0066"/>
                </a:solidFill>
                <a:latin typeface="+mj-lt"/>
                <a:cs typeface="Times New Roman" pitchFamily="18" charset="0"/>
              </a:rPr>
              <a:t>Cách xử lí rác:</a:t>
            </a:r>
          </a:p>
          <a:p>
            <a:pPr marL="0" indent="0">
              <a:buNone/>
            </a:pP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>địa phương em xử lí rác bằng cách nào</a:t>
            </a:r>
            <a:r>
              <a:rPr lang="vi-VN" i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i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thành phố,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thì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người ta chôn rác để đảm bảo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vệ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sinh môi trường xung quanh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Đối với các loại rác như lá khô, giấy vụn… người ta xử lí bằng cách là đốt.</a:t>
            </a: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Ở nông thôn thường đốt rác là chủ yếu.</a:t>
            </a: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	Ngoài ra còn có các loại rác có thể tác chế lại.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943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419601" cy="28194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7"/>
            <a:ext cx="4495800" cy="281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9600" y="2895600"/>
            <a:ext cx="2895600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62600" y="2895600"/>
            <a:ext cx="2971800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8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28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57700" cy="27911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7314" y="6320703"/>
            <a:ext cx="2971800" cy="4610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Ủ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33800" y="2286000"/>
            <a:ext cx="762000" cy="533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82000" y="2286000"/>
            <a:ext cx="7620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445452"/>
            <a:ext cx="7620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2000" b="1" dirty="0">
              <a:solidFill>
                <a:srgbClr val="00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438958"/>
            <a:ext cx="4378037" cy="278121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327072" y="6320703"/>
            <a:ext cx="2971800" cy="4610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429000"/>
            <a:ext cx="4336472" cy="278121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8340436" y="3438958"/>
            <a:ext cx="7620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733800" y="3429000"/>
            <a:ext cx="762000" cy="54985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98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2" grpId="0" animBg="1"/>
      <p:bldP spid="11" grpId="0" animBg="1"/>
      <p:bldP spid="14" grpId="0" animBg="1"/>
      <p:bldP spid="15" grpId="0" animBg="1"/>
      <p:bldP spid="20" grpId="0" animBg="1"/>
      <p:bldP spid="24" grpId="0" animBg="1"/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04800" y="533400"/>
            <a:ext cx="9144000" cy="3962400"/>
          </a:xfr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8900000" scaled="1"/>
            <a:tileRect/>
          </a:gra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50800" dir="5400000" sy="-100000" algn="bl" rotWithShape="0"/>
          </a:effectLst>
          <a:scene3d>
            <a:camera prst="isometricOffAxis1Right"/>
            <a:lightRig rig="threePt" dir="t"/>
          </a:scene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prstTxWarp prst="textCurveUp">
              <a:avLst/>
            </a:prstTxWarp>
            <a:normAutofit/>
          </a:bodyPr>
          <a:lstStyle/>
          <a:p>
            <a:pPr marL="0" indent="0" algn="just">
              <a:buNone/>
            </a:pP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PHÂN LOẠI RÁC THẢI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6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5973763"/>
          </a:xfrm>
        </p:spPr>
        <p:txBody>
          <a:bodyPr/>
          <a:lstStyle/>
          <a:p>
            <a:pPr marL="0" indent="0" algn="just">
              <a:buNone/>
            </a:pPr>
            <a:r>
              <a:rPr lang="en-US" b="1" i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b="1" i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667000"/>
            <a:ext cx="7620000" cy="39624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3400" y="2743200"/>
            <a:ext cx="7620000" cy="990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0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10600" cy="6629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nay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2000"/>
            <a:ext cx="4495801" cy="29108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762000"/>
            <a:ext cx="4648200" cy="2910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706339"/>
            <a:ext cx="4495801" cy="3185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1" y="3672840"/>
            <a:ext cx="4648200" cy="3252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" y="1955355"/>
            <a:ext cx="4551219" cy="337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7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76400" y="1524000"/>
            <a:ext cx="6019800" cy="1066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trắc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</p:spPr>
        <p:txBody>
          <a:bodyPr>
            <a:normAutofit/>
          </a:bodyPr>
          <a:lstStyle/>
          <a:p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u="sng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u="sng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hlinkClick r:id="rId2" action="ppaction://hlinksldjump"/>
          </p:cNvPr>
          <p:cNvSpPr/>
          <p:nvPr/>
        </p:nvSpPr>
        <p:spPr>
          <a:xfrm>
            <a:off x="2667000" y="2971800"/>
            <a:ext cx="1752600" cy="9144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hlinkClick r:id="rId3" action="ppaction://hlinksldjump"/>
          </p:cNvPr>
          <p:cNvSpPr/>
          <p:nvPr/>
        </p:nvSpPr>
        <p:spPr>
          <a:xfrm>
            <a:off x="4980709" y="2971800"/>
            <a:ext cx="1752600" cy="914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>
            <a:hlinkClick r:id="rId4" action="ppaction://hlinksldjump"/>
          </p:cNvPr>
          <p:cNvSpPr/>
          <p:nvPr/>
        </p:nvSpPr>
        <p:spPr>
          <a:xfrm>
            <a:off x="2667000" y="4267200"/>
            <a:ext cx="1752600" cy="91440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>
            <a:hlinkClick r:id="rId4" action="ppaction://hlinksldjump"/>
          </p:cNvPr>
          <p:cNvSpPr/>
          <p:nvPr/>
        </p:nvSpPr>
        <p:spPr>
          <a:xfrm>
            <a:off x="4980709" y="4267200"/>
            <a:ext cx="1752600" cy="91440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8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 tmFilter="0,0; .5, 0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458199" cy="396240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8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u="sng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u="sng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3000" i="1" u="sng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u="sng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u="sng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u="sng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u="sng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u="sng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i="1" u="sng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000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 algn="just">
              <a:buNone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297363" cy="3803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7360" y="2971799"/>
            <a:ext cx="4846638" cy="3879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3048000"/>
            <a:ext cx="734291" cy="4572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1109" y="3048000"/>
            <a:ext cx="734291" cy="4572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26969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418" y="152400"/>
            <a:ext cx="8229600" cy="381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1</a:t>
            </a:r>
          </a:p>
          <a:p>
            <a:pPr marL="0" lvl="0" indent="0" algn="just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lv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đùng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lvl="0" indent="0" algn="just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nhặt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 algn="just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7924800" y="6096000"/>
            <a:ext cx="7620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184564" y="5687290"/>
            <a:ext cx="11430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9346" y="5687290"/>
            <a:ext cx="13716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2837" y="5687290"/>
            <a:ext cx="12573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5018" y="4267200"/>
            <a:ext cx="1219200" cy="68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5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65018" y="4267200"/>
            <a:ext cx="1239982" cy="68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4</a:t>
            </a:r>
            <a:endParaRPr lang="en-US" sz="3200" dirty="0"/>
          </a:p>
        </p:txBody>
      </p:sp>
      <p:sp>
        <p:nvSpPr>
          <p:cNvPr id="12" name="Rectangle 11"/>
          <p:cNvSpPr/>
          <p:nvPr/>
        </p:nvSpPr>
        <p:spPr>
          <a:xfrm>
            <a:off x="665018" y="4267200"/>
            <a:ext cx="1239982" cy="68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3</a:t>
            </a:r>
            <a:endParaRPr lang="en-US" sz="3200" dirty="0"/>
          </a:p>
        </p:txBody>
      </p:sp>
      <p:sp>
        <p:nvSpPr>
          <p:cNvPr id="13" name="Rectangle 12"/>
          <p:cNvSpPr/>
          <p:nvPr/>
        </p:nvSpPr>
        <p:spPr>
          <a:xfrm>
            <a:off x="675409" y="4267200"/>
            <a:ext cx="1219200" cy="68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2</a:t>
            </a:r>
            <a:endParaRPr lang="en-US" sz="3200" dirty="0"/>
          </a:p>
        </p:txBody>
      </p:sp>
      <p:sp>
        <p:nvSpPr>
          <p:cNvPr id="14" name="Rectangle 13"/>
          <p:cNvSpPr/>
          <p:nvPr/>
        </p:nvSpPr>
        <p:spPr>
          <a:xfrm>
            <a:off x="665018" y="4267200"/>
            <a:ext cx="1239982" cy="6858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872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 tmFilter="0,0; .5, 0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 tmFilter="0,0; .5, 0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 tmFilter="0,0; .5, 0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 tmFilter="0,0; .5, 0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7924800" y="6096000"/>
            <a:ext cx="7620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65073" y="5153890"/>
            <a:ext cx="12573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11582" y="5153890"/>
            <a:ext cx="13716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5153890"/>
            <a:ext cx="11430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90600" y="4038600"/>
            <a:ext cx="9144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4035136"/>
            <a:ext cx="9144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90600" y="4038600"/>
            <a:ext cx="9144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4038600"/>
            <a:ext cx="9144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0600" y="4038600"/>
            <a:ext cx="914400" cy="685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457200" y="152400"/>
            <a:ext cx="8229600" cy="350520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Câu</a:t>
            </a:r>
            <a:r>
              <a:rPr lang="en-US" dirty="0"/>
              <a:t> 2</a:t>
            </a:r>
          </a:p>
          <a:p>
            <a:pPr marL="0" indent="0" algn="just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Những sinh vật nào sống trong môi trường có rác?</a:t>
            </a: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a)	Chó, mèo.</a:t>
            </a: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b)	Chuột, gián, ruồi, muỗi.</a:t>
            </a:r>
          </a:p>
          <a:p>
            <a:pPr marL="0" indent="0"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c)	Chuột, gà, ruồi.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 tmFilter="0,0; .5, 0; 1, 1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 tmFilter="0,0; .5, 0; 1, 1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 tmFilter="0,0; .5, 0; 1, 1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 tmFilter="0,0; .5, 0; 1, 1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39624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marL="0" lvl="0" indent="0" algn="just">
              <a:buNone/>
            </a:pPr>
            <a:r>
              <a:rPr lang="en-US" i="1" dirty="0" err="1" smtClean="0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 algn="just">
              <a:buFont typeface="+mj-lt"/>
              <a:buAutoNum type="alphaLcParenR"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 algn="just">
              <a:buFont typeface="+mj-lt"/>
              <a:buAutoNum type="alphaLcParenR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thoải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 algn="just">
              <a:buFont typeface="+mj-lt"/>
              <a:buAutoNum type="alphaLcParenR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7924800" y="6096000"/>
            <a:ext cx="7620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66800" y="5715000"/>
            <a:ext cx="11430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611582" y="5715000"/>
            <a:ext cx="13716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5073" y="5701146"/>
            <a:ext cx="12573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200" y="4419599"/>
            <a:ext cx="1143000" cy="64423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4429990"/>
            <a:ext cx="1143000" cy="63384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4419599"/>
            <a:ext cx="1143000" cy="6858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38200" y="4419599"/>
            <a:ext cx="1143000" cy="685802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4429990"/>
            <a:ext cx="1143000" cy="720438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6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 tmFilter="0,0; .5, 0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 tmFilter="0,0; .5, 0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 tmFilter="0,0; .5, 0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 tmFilter="0,0; .5, 0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2347"/>
            <a:ext cx="8229600" cy="335525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Câu</a:t>
            </a:r>
            <a:r>
              <a:rPr lang="en-US" dirty="0" smtClean="0"/>
              <a:t> 4</a:t>
            </a:r>
          </a:p>
          <a:p>
            <a:pPr marL="0" lvl="0" indent="0">
              <a:buNone/>
            </a:pP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xử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i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vứt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Chôn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ủ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514350" lvl="0" indent="-514350">
              <a:buFont typeface="+mj-lt"/>
              <a:buAutoNum type="alphaLcParenR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a, b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7924800" y="6096000"/>
            <a:ext cx="762000" cy="6096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800" y="5153890"/>
            <a:ext cx="11430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1582" y="5153890"/>
            <a:ext cx="13716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65073" y="5140036"/>
            <a:ext cx="1257300" cy="5334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án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0" y="4114800"/>
            <a:ext cx="11430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4114800"/>
            <a:ext cx="11430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2000" y="4114800"/>
            <a:ext cx="11430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000" y="4114800"/>
            <a:ext cx="11430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62000" y="4114800"/>
            <a:ext cx="1143000" cy="7897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38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 tmFilter="0,0; .5, 0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 tmFilter="0,0; .5, 0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500" tmFilter="0,0; .5, 0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41" presetClass="exit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 tmFilter="0,0; .5, 0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000"/>
                            </p:stCondLst>
                            <p:childTnLst>
                              <p:par>
                                <p:cTn id="1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000"/>
                            </p:stCondLst>
                            <p:childTnLst>
                              <p:par>
                                <p:cTn id="1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9" grpId="0" animBg="1"/>
      <p:bldP spid="20" grpId="0" animBg="1"/>
      <p:bldP spid="2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551656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b="1" i="1" u="sng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bừa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lv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37: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28600"/>
            <a:ext cx="8763000" cy="3962400"/>
          </a:xfrm>
        </p:spPr>
        <p:txBody>
          <a:bodyPr numCol="2" spcCol="91440">
            <a:normAutofit/>
          </a:bodyPr>
          <a:lstStyle/>
          <a:p>
            <a:pPr algn="just">
              <a:buFontTx/>
              <a:buChar char="-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đống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buồn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nôn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Tx/>
              <a:buChar char="-"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nhữnng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hạch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088" y="2895601"/>
            <a:ext cx="4687887" cy="4190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4572000" y="76200"/>
            <a:ext cx="0" cy="67818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3048000"/>
            <a:ext cx="734291" cy="4572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28554"/>
            <a:ext cx="4419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800600" y="3429000"/>
            <a:ext cx="734291" cy="457200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235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build="allAtOnce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77000" cy="3966369"/>
          </a:xfrm>
        </p:spPr>
      </p:pic>
      <p:sp>
        <p:nvSpPr>
          <p:cNvPr id="5" name="Oval Callout 4"/>
          <p:cNvSpPr/>
          <p:nvPr/>
        </p:nvSpPr>
        <p:spPr>
          <a:xfrm>
            <a:off x="0" y="4191000"/>
            <a:ext cx="6705600" cy="2438400"/>
          </a:xfrm>
          <a:prstGeom prst="wedgeEllipseCallout">
            <a:avLst>
              <a:gd name="adj1" fmla="val 17623"/>
              <a:gd name="adj2" fmla="val -119344"/>
            </a:avLst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Ruồi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lị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16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685800"/>
            <a:ext cx="4876800" cy="3276600"/>
          </a:xfrm>
        </p:spPr>
      </p:pic>
      <p:sp>
        <p:nvSpPr>
          <p:cNvPr id="6" name="Cloud 5"/>
          <p:cNvSpPr/>
          <p:nvPr/>
        </p:nvSpPr>
        <p:spPr>
          <a:xfrm>
            <a:off x="2209798" y="3962400"/>
            <a:ext cx="6629401" cy="2691581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hạch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5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0"/>
            <a:ext cx="6594840" cy="4689764"/>
          </a:xfrm>
        </p:spPr>
      </p:pic>
      <p:sp>
        <p:nvSpPr>
          <p:cNvPr id="5" name="Cloud Callout 4"/>
          <p:cNvSpPr/>
          <p:nvPr/>
        </p:nvSpPr>
        <p:spPr>
          <a:xfrm>
            <a:off x="19664" y="4038600"/>
            <a:ext cx="6685935" cy="2667000"/>
          </a:xfrm>
          <a:prstGeom prst="cloudCallout">
            <a:avLst>
              <a:gd name="adj1" fmla="val 16928"/>
              <a:gd name="adj2" fmla="val -91786"/>
            </a:avLst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Muỗi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sốt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huyết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1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387194"/>
            <a:ext cx="6172200" cy="4470806"/>
          </a:xfrm>
        </p:spPr>
      </p:pic>
      <p:sp>
        <p:nvSpPr>
          <p:cNvPr id="5" name="Explosion 1 4"/>
          <p:cNvSpPr/>
          <p:nvPr/>
        </p:nvSpPr>
        <p:spPr>
          <a:xfrm>
            <a:off x="0" y="-60223"/>
            <a:ext cx="5867400" cy="3794024"/>
          </a:xfrm>
          <a:prstGeom prst="irregularSeal1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gián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33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6" y="2057400"/>
            <a:ext cx="9144000" cy="4800600"/>
          </a:xfrm>
          <a:prstGeom prst="ribbon2">
            <a:avLst>
              <a:gd name="adj1" fmla="val 12462"/>
              <a:gd name="adj2" fmla="val 68710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8900000" scaled="1"/>
            <a:tileRect/>
          </a:gradFill>
          <a:ln w="38100">
            <a:solidFill>
              <a:srgbClr val="FF0000"/>
            </a:solidFill>
          </a:ln>
        </p:spPr>
        <p:txBody>
          <a:bodyPr>
            <a:normAutofit fontScale="92500" lnSpcReduction="20000"/>
          </a:bodyPr>
          <a:lstStyle/>
          <a:p>
            <a:pPr algn="just">
              <a:buFontTx/>
              <a:buChar char="-"/>
            </a:pP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rữa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bốc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thối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đe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dọa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Horizontal Scroll 1"/>
          <p:cNvSpPr/>
          <p:nvPr/>
        </p:nvSpPr>
        <p:spPr>
          <a:xfrm>
            <a:off x="381000" y="0"/>
            <a:ext cx="8382000" cy="1752600"/>
          </a:xfrm>
          <a:prstGeom prst="horizontalScroll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CurveDown">
              <a:avLst>
                <a:gd name="adj" fmla="val 31172"/>
              </a:avLst>
            </a:prstTxWarp>
            <a:noAutofit/>
          </a:bodyPr>
          <a:lstStyle/>
          <a:p>
            <a:pPr algn="ctr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0355"/>
            <a:ext cx="1219200" cy="10266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580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1063</Words>
  <Application>Microsoft Office PowerPoint</Application>
  <PresentationFormat>On-screen Show (4:3)</PresentationFormat>
  <Paragraphs>139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Nêu cảm nghĩ của các em sau khi xem đoạn clip này?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2: Tìm hiểu vệ sinh môi trường: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3: Cách xử lí rác và bảo vệ môi trường: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 4: Bài tập củng cố.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</dc:creator>
  <cp:lastModifiedBy>Windows User</cp:lastModifiedBy>
  <cp:revision>453</cp:revision>
  <dcterms:created xsi:type="dcterms:W3CDTF">2015-04-10T08:40:55Z</dcterms:created>
  <dcterms:modified xsi:type="dcterms:W3CDTF">2019-08-18T10:46:10Z</dcterms:modified>
</cp:coreProperties>
</file>