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57" r:id="rId3"/>
    <p:sldId id="258" r:id="rId4"/>
    <p:sldId id="259" r:id="rId5"/>
    <p:sldId id="260" r:id="rId6"/>
    <p:sldId id="261" r:id="rId7"/>
    <p:sldId id="262" r:id="rId8"/>
    <p:sldId id="263" r:id="rId9"/>
    <p:sldId id="264" r:id="rId10"/>
    <p:sldId id="265" r:id="rId11"/>
    <p:sldId id="267" r:id="rId12"/>
    <p:sldId id="268" r:id="rId13"/>
    <p:sldId id="270" r:id="rId14"/>
    <p:sldId id="269" r:id="rId15"/>
    <p:sldId id="272"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7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ED7D6F9-E770-4527-A757-E79EBD41B5AA}"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98821C-16A5-4218-9450-7259B5C3606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FEFD813-D974-4517-B7E8-5BF2A6C4016C}"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A2D5DA-6995-40F2-B587-A0E41F776C7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D0C45A-C000-40E7-9BE9-D19011FA94BF}"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10506A-C8E3-4B0B-8754-558B1AF00B9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2BC335C-087D-426E-899D-2BEBAEF835DD}"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EA49CC-8AE4-4534-AEEC-7ACEBD0CA55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77304F8-AD29-4662-9B5B-1C568B0AA98C}" type="datetimeFigureOut">
              <a:rPr lang="en-US"/>
              <a:pPr>
                <a:defRPr/>
              </a:pPr>
              <a:t>3/3/2021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2589C0-7368-44E2-ADEF-6ADEA9BBF41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D2DC5DC-9336-4DF0-B8F3-BBC30FE2A05D}" type="datetimeFigureOut">
              <a:rPr lang="en-US"/>
              <a:pPr>
                <a:defRPr/>
              </a:pPr>
              <a:t>3/3/2021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E927EF-3943-4ABB-9C0C-3EC92F85E3B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567CDC9-605D-4C8C-87C6-3B4B5EA71DCB}" type="datetimeFigureOut">
              <a:rPr lang="en-US"/>
              <a:pPr>
                <a:defRPr/>
              </a:pPr>
              <a:t>3/3/2021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9FE2FB1-E1C6-4531-BD60-990A92D7C7C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4842BA3-0051-4132-9024-17B6230DDE55}" type="datetimeFigureOut">
              <a:rPr lang="en-US"/>
              <a:pPr>
                <a:defRPr/>
              </a:pPr>
              <a:t>3/3/2021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C95D64E-14C1-45E6-9EB5-9F3CB84CB66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9D03312-586A-46BB-9464-E07D27753CC5}" type="datetimeFigureOut">
              <a:rPr lang="en-US"/>
              <a:pPr>
                <a:defRPr/>
              </a:pPr>
              <a:t>3/3/2021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E5C588D-942E-4562-954C-FBD863E2C5D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9F6FB22-D1BF-4B37-87D6-C3623810338E}" type="datetimeFigureOut">
              <a:rPr lang="en-US"/>
              <a:pPr>
                <a:defRPr/>
              </a:pPr>
              <a:t>3/3/2021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4C38FCD-311F-4982-944F-9801F82C7FD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903ED57-B796-4599-AE13-37A3642F2118}" type="datetimeFigureOut">
              <a:rPr lang="en-US"/>
              <a:pPr>
                <a:defRPr/>
              </a:pPr>
              <a:t>3/3/2021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2918C8A-AC20-46CA-8545-BA0604959AE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82D32AD4-EB2D-41E0-AA0F-99236605F849}" type="datetimeFigureOut">
              <a:rPr lang="en-US"/>
              <a:pPr>
                <a:defRPr/>
              </a:pPr>
              <a:t>3/3/2021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51C4EBE-4150-47D2-AAB6-D99EC14DAC8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oleObject" Target="../embeddings/oleObject1.bin"/><Relationship Id="rId7" Type="http://schemas.openxmlformats.org/officeDocument/2006/relationships/image" Target="../media/image4.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 Id="rId9" Type="http://schemas.openxmlformats.org/officeDocument/2006/relationships/image" Target="../media/image6.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3"/>
          <p:cNvGraphicFramePr>
            <a:graphicFrameLocks noChangeAspect="1"/>
          </p:cNvGraphicFramePr>
          <p:nvPr/>
        </p:nvGraphicFramePr>
        <p:xfrm>
          <a:off x="3657600" y="2209800"/>
          <a:ext cx="1524000" cy="779463"/>
        </p:xfrm>
        <a:graphic>
          <a:graphicData uri="http://schemas.openxmlformats.org/presentationml/2006/ole">
            <mc:AlternateContent xmlns:mc="http://schemas.openxmlformats.org/markup-compatibility/2006">
              <mc:Choice xmlns:v="urn:schemas-microsoft-com:vml" Requires="v">
                <p:oleObj spid="_x0000_s1026" name="Clip" r:id="rId3" imgW="2191817" imgH="1424635" progId="">
                  <p:embed/>
                </p:oleObj>
              </mc:Choice>
              <mc:Fallback>
                <p:oleObj name="Clip" r:id="rId3" imgW="2191817" imgH="1424635"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09800"/>
                        <a:ext cx="1524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51" name="Picture 25" descr="viet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47850" y="5943600"/>
            <a:ext cx="6048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2" name="Group 31"/>
          <p:cNvGrpSpPr>
            <a:grpSpLocks/>
          </p:cNvGrpSpPr>
          <p:nvPr/>
        </p:nvGrpSpPr>
        <p:grpSpPr bwMode="auto">
          <a:xfrm>
            <a:off x="0" y="-38100"/>
            <a:ext cx="9164638" cy="6916738"/>
            <a:chOff x="0" y="-24"/>
            <a:chExt cx="5773" cy="4357"/>
          </a:xfrm>
        </p:grpSpPr>
        <p:pic>
          <p:nvPicPr>
            <p:cNvPr id="2061" name="Picture 3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2" name="Picture 33"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3" name="Picture 34"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Picture 35"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Rectangle 21"/>
          <p:cNvSpPr/>
          <p:nvPr/>
        </p:nvSpPr>
        <p:spPr bwMode="auto">
          <a:xfrm>
            <a:off x="0" y="5791200"/>
            <a:ext cx="8991600" cy="1066800"/>
          </a:xfrm>
          <a:prstGeom prst="rect">
            <a:avLst/>
          </a:prstGeom>
          <a:solidFill>
            <a:srgbClr val="00CC00">
              <a:alpha val="49000"/>
            </a:srgbClr>
          </a:solidFill>
          <a:ln>
            <a:headEnd/>
            <a:tailEnd/>
          </a:ln>
        </p:spPr>
        <p:style>
          <a:lnRef idx="2">
            <a:schemeClr val="dk1"/>
          </a:lnRef>
          <a:fillRef idx="1">
            <a:schemeClr val="lt1"/>
          </a:fillRef>
          <a:effectRef idx="0">
            <a:schemeClr val="dk1"/>
          </a:effectRef>
          <a:fontRef idx="minor">
            <a:schemeClr val="dk1"/>
          </a:fontRef>
        </p:style>
        <p:txBody>
          <a:bodyPr wrap="none" anchor="ctr"/>
          <a:lstStyle/>
          <a:p>
            <a:pPr fontAlgn="auto">
              <a:spcBef>
                <a:spcPts val="0"/>
              </a:spcBef>
              <a:spcAft>
                <a:spcPts val="0"/>
              </a:spcAft>
              <a:buFont typeface="Arial" pitchFamily="34" charset="0"/>
              <a:buChar char="•"/>
              <a:defRPr/>
            </a:pPr>
            <a:endParaRPr lang="en-US" dirty="0"/>
          </a:p>
        </p:txBody>
      </p:sp>
      <p:pic>
        <p:nvPicPr>
          <p:cNvPr id="2054"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40105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9"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543800" y="685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16" descr="495026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172200" y="1828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1"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8600" y="6858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TextBox 29"/>
          <p:cNvSpPr txBox="1">
            <a:spLocks noChangeArrowheads="1"/>
          </p:cNvSpPr>
          <p:nvPr/>
        </p:nvSpPr>
        <p:spPr bwMode="auto">
          <a:xfrm>
            <a:off x="1284288" y="219075"/>
            <a:ext cx="67341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en-US" sz="3200" b="1">
                <a:solidFill>
                  <a:srgbClr val="000066"/>
                </a:solidFill>
                <a:latin typeface="Times New Roman" pitchFamily="18" charset="0"/>
                <a:cs typeface="Times New Roman" pitchFamily="18" charset="0"/>
              </a:rPr>
              <a:t>TRƯỜNG TIỂU HỌC ĐOÀN KẾT</a:t>
            </a:r>
          </a:p>
        </p:txBody>
      </p:sp>
      <p:sp>
        <p:nvSpPr>
          <p:cNvPr id="2060" name="Text Box 31"/>
          <p:cNvSpPr txBox="1">
            <a:spLocks noChangeArrowheads="1"/>
          </p:cNvSpPr>
          <p:nvPr/>
        </p:nvSpPr>
        <p:spPr bwMode="auto">
          <a:xfrm>
            <a:off x="1554163" y="3505200"/>
            <a:ext cx="6196012"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lnSpc>
                <a:spcPct val="150000"/>
              </a:lnSpc>
            </a:pPr>
            <a:r>
              <a:rPr lang="en-US" sz="3600" b="1">
                <a:solidFill>
                  <a:srgbClr val="FF0000"/>
                </a:solidFill>
                <a:latin typeface="Times New Roman" pitchFamily="18" charset="0"/>
                <a:cs typeface="Times New Roman" pitchFamily="18" charset="0"/>
              </a:rPr>
              <a:t>PHÂN MÔN: TẬP LÀM VĂN</a:t>
            </a:r>
          </a:p>
          <a:p>
            <a:pPr algn="ctr" eaLnBrk="1" hangingPunct="1">
              <a:lnSpc>
                <a:spcPct val="150000"/>
              </a:lnSpc>
            </a:pPr>
            <a:r>
              <a:rPr lang="en-US" sz="3600" b="1">
                <a:solidFill>
                  <a:srgbClr val="0000CC"/>
                </a:solidFill>
                <a:latin typeface="Times New Roman" pitchFamily="18" charset="0"/>
                <a:cs typeface="Times New Roman" pitchFamily="18" charset="0"/>
              </a:rPr>
              <a:t>LỚP 3</a:t>
            </a:r>
          </a:p>
        </p:txBody>
      </p:sp>
    </p:spTree>
    <p:extLst>
      <p:ext uri="{BB962C8B-B14F-4D97-AF65-F5344CB8AC3E}">
        <p14:creationId xmlns:p14="http://schemas.microsoft.com/office/powerpoint/2010/main" val="209815447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3"/>
          <p:cNvSpPr txBox="1">
            <a:spLocks noChangeArrowheads="1"/>
          </p:cNvSpPr>
          <p:nvPr/>
        </p:nvSpPr>
        <p:spPr bwMode="auto">
          <a:xfrm>
            <a:off x="3505200" y="76200"/>
            <a:ext cx="1714500" cy="4619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Tiết 6</a:t>
            </a:r>
          </a:p>
        </p:txBody>
      </p:sp>
      <p:sp>
        <p:nvSpPr>
          <p:cNvPr id="21506" name="TextBox 5"/>
          <p:cNvSpPr txBox="1">
            <a:spLocks noChangeArrowheads="1"/>
          </p:cNvSpPr>
          <p:nvPr/>
        </p:nvSpPr>
        <p:spPr bwMode="auto">
          <a:xfrm>
            <a:off x="685800" y="533400"/>
            <a:ext cx="7162800" cy="400050"/>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1. Ôn luyện tập </a:t>
            </a:r>
            <a:r>
              <a:rPr lang="vi-VN" sz="2000">
                <a:latin typeface="Times New Roman" pitchFamily="18" charset="0"/>
                <a:cs typeface="Times New Roman" pitchFamily="18" charset="0"/>
              </a:rPr>
              <a:t>đọc</a:t>
            </a:r>
            <a:r>
              <a:rPr lang="en-US" sz="2000">
                <a:latin typeface="Times New Roman" pitchFamily="18" charset="0"/>
                <a:cs typeface="Times New Roman" pitchFamily="18" charset="0"/>
              </a:rPr>
              <a:t> và học thuộc lòng.</a:t>
            </a:r>
          </a:p>
        </p:txBody>
      </p:sp>
      <p:sp>
        <p:nvSpPr>
          <p:cNvPr id="21507" name="TextBox 6"/>
          <p:cNvSpPr txBox="1">
            <a:spLocks noChangeArrowheads="1"/>
          </p:cNvSpPr>
          <p:nvPr/>
        </p:nvSpPr>
        <p:spPr bwMode="auto">
          <a:xfrm>
            <a:off x="685800" y="944563"/>
            <a:ext cx="6629400" cy="5324475"/>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2. Nghe - viết:</a:t>
            </a:r>
          </a:p>
          <a:p>
            <a:r>
              <a:rPr lang="en-US" sz="2000">
                <a:latin typeface="Times New Roman" pitchFamily="18" charset="0"/>
                <a:cs typeface="Times New Roman" pitchFamily="18" charset="0"/>
              </a:rPr>
              <a:t>Sao Mai</a:t>
            </a:r>
          </a:p>
          <a:p>
            <a:r>
              <a:rPr lang="en-US" sz="2000">
                <a:latin typeface="Times New Roman" pitchFamily="18" charset="0"/>
                <a:cs typeface="Times New Roman" pitchFamily="18" charset="0"/>
              </a:rPr>
              <a:t>Ngôi sao ch</a:t>
            </a:r>
            <a:r>
              <a:rPr lang="vi-VN" sz="2000">
                <a:latin typeface="Times New Roman" pitchFamily="18" charset="0"/>
                <a:cs typeface="Times New Roman" pitchFamily="18" charset="0"/>
              </a:rPr>
              <a:t>ăm</a:t>
            </a:r>
            <a:r>
              <a:rPr lang="en-US" sz="2000">
                <a:latin typeface="Times New Roman" pitchFamily="18" charset="0"/>
                <a:cs typeface="Times New Roman" pitchFamily="18" charset="0"/>
              </a:rPr>
              <a:t> chỉ</a:t>
            </a:r>
          </a:p>
          <a:p>
            <a:r>
              <a:rPr lang="en-US" sz="2000">
                <a:latin typeface="Times New Roman" pitchFamily="18" charset="0"/>
                <a:cs typeface="Times New Roman" pitchFamily="18" charset="0"/>
              </a:rPr>
              <a:t>Là ngôi sao Mai</a:t>
            </a:r>
          </a:p>
          <a:p>
            <a:r>
              <a:rPr lang="en-US" sz="2000">
                <a:latin typeface="Times New Roman" pitchFamily="18" charset="0"/>
                <a:cs typeface="Times New Roman" pitchFamily="18" charset="0"/>
              </a:rPr>
              <a:t>Em choàng trở dậy</a:t>
            </a:r>
          </a:p>
          <a:p>
            <a:r>
              <a:rPr lang="en-US" sz="2000">
                <a:latin typeface="Times New Roman" pitchFamily="18" charset="0"/>
                <a:cs typeface="Times New Roman" pitchFamily="18" charset="0"/>
              </a:rPr>
              <a:t>Thấy sao thức rồi.</a:t>
            </a:r>
          </a:p>
          <a:p>
            <a:endParaRPr lang="en-US" sz="2000">
              <a:latin typeface="Times New Roman" pitchFamily="18" charset="0"/>
              <a:cs typeface="Times New Roman" pitchFamily="18" charset="0"/>
            </a:endParaRPr>
          </a:p>
          <a:p>
            <a:r>
              <a:rPr lang="en-US" sz="2000">
                <a:latin typeface="Times New Roman" pitchFamily="18" charset="0"/>
                <a:cs typeface="Times New Roman" pitchFamily="18" charset="0"/>
              </a:rPr>
              <a:t>Gà gáy canh t</a:t>
            </a:r>
            <a:r>
              <a:rPr lang="vi-VN" sz="2000">
                <a:latin typeface="Times New Roman" pitchFamily="18" charset="0"/>
                <a:cs typeface="Times New Roman" pitchFamily="18" charset="0"/>
              </a:rPr>
              <a:t>ư</a:t>
            </a:r>
            <a:endParaRPr lang="en-US" sz="2000">
              <a:latin typeface="Times New Roman" pitchFamily="18" charset="0"/>
              <a:cs typeface="Times New Roman" pitchFamily="18" charset="0"/>
            </a:endParaRPr>
          </a:p>
          <a:p>
            <a:r>
              <a:rPr lang="en-US" sz="2000">
                <a:latin typeface="Times New Roman" pitchFamily="18" charset="0"/>
                <a:cs typeface="Times New Roman" pitchFamily="18" charset="0"/>
              </a:rPr>
              <a:t>Mẹ em xay lúa</a:t>
            </a:r>
          </a:p>
          <a:p>
            <a:r>
              <a:rPr lang="en-US" sz="2000">
                <a:latin typeface="Times New Roman" pitchFamily="18" charset="0"/>
                <a:cs typeface="Times New Roman" pitchFamily="18" charset="0"/>
              </a:rPr>
              <a:t>Lúa vàng nh</a:t>
            </a:r>
            <a:r>
              <a:rPr lang="vi-VN" sz="2000">
                <a:latin typeface="Times New Roman" pitchFamily="18" charset="0"/>
                <a:cs typeface="Times New Roman" pitchFamily="18" charset="0"/>
              </a:rPr>
              <a:t>ư</a:t>
            </a:r>
            <a:r>
              <a:rPr lang="en-US" sz="2000">
                <a:latin typeface="Times New Roman" pitchFamily="18" charset="0"/>
                <a:cs typeface="Times New Roman" pitchFamily="18" charset="0"/>
              </a:rPr>
              <a:t> sao</a:t>
            </a:r>
          </a:p>
          <a:p>
            <a:r>
              <a:rPr lang="en-US" sz="2000">
                <a:latin typeface="Times New Roman" pitchFamily="18" charset="0"/>
                <a:cs typeface="Times New Roman" pitchFamily="18" charset="0"/>
              </a:rPr>
              <a:t>Sao nhòm ngoài cửa</a:t>
            </a:r>
          </a:p>
          <a:p>
            <a:r>
              <a:rPr lang="en-US" sz="2000">
                <a:latin typeface="Times New Roman" pitchFamily="18" charset="0"/>
                <a:cs typeface="Times New Roman" pitchFamily="18" charset="0"/>
              </a:rPr>
              <a:t> </a:t>
            </a:r>
          </a:p>
          <a:p>
            <a:r>
              <a:rPr lang="en-US" sz="2000">
                <a:latin typeface="Times New Roman" pitchFamily="18" charset="0"/>
                <a:cs typeface="Times New Roman" pitchFamily="18" charset="0"/>
              </a:rPr>
              <a:t>Mặt trời ửng hồng</a:t>
            </a:r>
          </a:p>
          <a:p>
            <a:r>
              <a:rPr lang="en-US" sz="2000">
                <a:latin typeface="Times New Roman" pitchFamily="18" charset="0"/>
                <a:cs typeface="Times New Roman" pitchFamily="18" charset="0"/>
              </a:rPr>
              <a:t>Bạn </a:t>
            </a:r>
            <a:r>
              <a:rPr lang="vi-VN" sz="2000">
                <a:latin typeface="Times New Roman" pitchFamily="18" charset="0"/>
                <a:cs typeface="Times New Roman" pitchFamily="18" charset="0"/>
              </a:rPr>
              <a:t>đ</a:t>
            </a:r>
            <a:r>
              <a:rPr lang="en-US" sz="2000">
                <a:latin typeface="Times New Roman" pitchFamily="18" charset="0"/>
                <a:cs typeface="Times New Roman" pitchFamily="18" charset="0"/>
              </a:rPr>
              <a:t>i ch</a:t>
            </a:r>
            <a:r>
              <a:rPr lang="vi-VN" sz="2000">
                <a:latin typeface="Times New Roman" pitchFamily="18" charset="0"/>
                <a:cs typeface="Times New Roman" pitchFamily="18" charset="0"/>
              </a:rPr>
              <a:t>ơi</a:t>
            </a:r>
            <a:r>
              <a:rPr lang="en-US" sz="2000">
                <a:latin typeface="Times New Roman" pitchFamily="18" charset="0"/>
                <a:cs typeface="Times New Roman" pitchFamily="18" charset="0"/>
              </a:rPr>
              <a:t> hết</a:t>
            </a:r>
          </a:p>
          <a:p>
            <a:r>
              <a:rPr lang="en-US" sz="2000">
                <a:latin typeface="Times New Roman" pitchFamily="18" charset="0"/>
                <a:cs typeface="Times New Roman" pitchFamily="18" charset="0"/>
              </a:rPr>
              <a:t>Sao Mai còn ngôì</a:t>
            </a:r>
          </a:p>
          <a:p>
            <a:r>
              <a:rPr lang="en-US" sz="2000">
                <a:latin typeface="Times New Roman" pitchFamily="18" charset="0"/>
                <a:cs typeface="Times New Roman" pitchFamily="18" charset="0"/>
              </a:rPr>
              <a:t>Làm bài mải miết.</a:t>
            </a:r>
          </a:p>
          <a:p>
            <a:r>
              <a:rPr lang="en-US" sz="2000">
                <a:latin typeface="Times New Roman" pitchFamily="18" charset="0"/>
                <a:cs typeface="Times New Roman" pitchFamily="18" charset="0"/>
              </a:rPr>
              <a:t>            Ý NHI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0" y="152400"/>
          <a:ext cx="9144000" cy="7680960"/>
        </p:xfrm>
        <a:graphic>
          <a:graphicData uri="http://schemas.openxmlformats.org/drawingml/2006/table">
            <a:tbl>
              <a:tblPr firstRow="1" bandRow="1">
                <a:tableStyleId>{5C22544A-7EE6-4342-B048-85BDC9FD1C3A}</a:tableStyleId>
              </a:tblPr>
              <a:tblGrid>
                <a:gridCol w="1447800"/>
                <a:gridCol w="7696200"/>
              </a:tblGrid>
              <a:tr h="2057400">
                <a:tc>
                  <a:txBody>
                    <a:bodyPr/>
                    <a:lstStyle/>
                    <a:p>
                      <a:pPr algn="ctr"/>
                      <a:r>
                        <a:rPr lang="vi-VN" sz="2000" b="1" smtClean="0">
                          <a:solidFill>
                            <a:schemeClr val="tx1"/>
                          </a:solidFill>
                          <a:latin typeface="Times New Roman" pitchFamily="18" charset="0"/>
                          <a:cs typeface="Times New Roman" pitchFamily="18" charset="0"/>
                        </a:rPr>
                        <a:t>Lễ hội </a:t>
                      </a:r>
                      <a:endParaRPr lang="en-US" sz="2000">
                        <a:solidFill>
                          <a:schemeClr val="tx1"/>
                        </a:solidFill>
                        <a:latin typeface="Times New Roman" pitchFamily="18" charset="0"/>
                        <a:cs typeface="Times New Roman" pitchFamily="18" charset="0"/>
                      </a:endParaRPr>
                    </a:p>
                  </a:txBody>
                  <a:tcPr/>
                </a:tc>
                <a:tc>
                  <a:txBody>
                    <a:bodyPr/>
                    <a:lstStyle/>
                    <a:p>
                      <a:r>
                        <a:rPr lang="en-US" sz="2000" smtClean="0">
                          <a:solidFill>
                            <a:schemeClr val="tx1"/>
                          </a:solidFill>
                          <a:latin typeface="Times New Roman" pitchFamily="18" charset="0"/>
                          <a:cs typeface="Times New Roman" pitchFamily="18" charset="0"/>
                        </a:rPr>
                        <a:t>- </a:t>
                      </a:r>
                      <a:r>
                        <a:rPr lang="vi-VN" sz="2000" smtClean="0">
                          <a:solidFill>
                            <a:schemeClr val="tx1"/>
                          </a:solidFill>
                          <a:latin typeface="Times New Roman" pitchFamily="18" charset="0"/>
                          <a:cs typeface="Times New Roman" pitchFamily="18" charset="0"/>
                        </a:rPr>
                        <a:t>Tên một số lễ hội : </a:t>
                      </a:r>
                      <a:r>
                        <a:rPr lang="vi-VN" sz="2000" i="1" smtClean="0">
                          <a:solidFill>
                            <a:schemeClr val="tx1"/>
                          </a:solidFill>
                          <a:latin typeface="Times New Roman" pitchFamily="18" charset="0"/>
                          <a:cs typeface="Times New Roman" pitchFamily="18" charset="0"/>
                        </a:rPr>
                        <a:t>Hội Đền Hùng, Hội Đền Gióng, Hội Đền Kiếp Bạc, Hội Chùa Keo, Hội Chùa Bà</a:t>
                      </a:r>
                      <a:r>
                        <a:rPr lang="vi-VN" sz="2000" smtClean="0">
                          <a:solidFill>
                            <a:schemeClr val="tx1"/>
                          </a:solidFill>
                          <a:latin typeface="Times New Roman" pitchFamily="18" charset="0"/>
                          <a:cs typeface="Times New Roman" pitchFamily="18" charset="0"/>
                        </a:rPr>
                        <a:t>.</a:t>
                      </a:r>
                    </a:p>
                    <a:p>
                      <a:r>
                        <a:rPr lang="vi-VN" sz="2000" smtClean="0">
                          <a:solidFill>
                            <a:schemeClr val="tx1"/>
                          </a:solidFill>
                          <a:latin typeface="Times New Roman" pitchFamily="18" charset="0"/>
                          <a:cs typeface="Times New Roman" pitchFamily="18" charset="0"/>
                        </a:rPr>
                        <a:t>-   Tên một số hội : </a:t>
                      </a:r>
                      <a:r>
                        <a:rPr lang="vi-VN" sz="2000" i="1" smtClean="0">
                          <a:solidFill>
                            <a:schemeClr val="tx1"/>
                          </a:solidFill>
                          <a:latin typeface="Times New Roman" pitchFamily="18" charset="0"/>
                          <a:cs typeface="Times New Roman" pitchFamily="18" charset="0"/>
                        </a:rPr>
                        <a:t>Hội Lim, Hội bơi trải, Hội chọi trâu, Hội đua voi, Hội Khoẻ Phù Đổng, ...</a:t>
                      </a:r>
                    </a:p>
                    <a:p>
                      <a:r>
                        <a:rPr lang="vi-VN" sz="2000" smtClean="0">
                          <a:solidFill>
                            <a:schemeClr val="tx1"/>
                          </a:solidFill>
                          <a:latin typeface="Times New Roman" pitchFamily="18" charset="0"/>
                          <a:cs typeface="Times New Roman" pitchFamily="18" charset="0"/>
                        </a:rPr>
                        <a:t>-   Tên một số hoạt động vui chơi trong lễ hội và hội : </a:t>
                      </a:r>
                      <a:r>
                        <a:rPr lang="vi-VN" sz="2000" i="1" smtClean="0">
                          <a:solidFill>
                            <a:schemeClr val="tx1"/>
                          </a:solidFill>
                          <a:latin typeface="Times New Roman" pitchFamily="18" charset="0"/>
                          <a:cs typeface="Times New Roman" pitchFamily="18" charset="0"/>
                        </a:rPr>
                        <a:t>cúng lễ, hát đối đáp, thả diều, thi nấu cơm, thi vật, đánh đu, leo cột mỡ, nhảy bao bố, kéo co, ném còn, múa sạp, múa xoè, múa quạt, ..</a:t>
                      </a:r>
                    </a:p>
                  </a:txBody>
                  <a:tcPr/>
                </a:tc>
              </a:tr>
              <a:tr h="370840">
                <a:tc>
                  <a:txBody>
                    <a:bodyPr/>
                    <a:lstStyle/>
                    <a:p>
                      <a:pPr algn="ctr"/>
                      <a:r>
                        <a:rPr lang="en-US" sz="2000" b="1" smtClean="0">
                          <a:latin typeface="Times New Roman" pitchFamily="18" charset="0"/>
                          <a:cs typeface="Times New Roman" pitchFamily="18" charset="0"/>
                        </a:rPr>
                        <a:t>Thể thao</a:t>
                      </a:r>
                      <a:endParaRPr lang="en-US" sz="2000" b="1">
                        <a:latin typeface="Times New Roman" pitchFamily="18" charset="0"/>
                        <a:cs typeface="Times New Roman" pitchFamily="18" charset="0"/>
                      </a:endParaRPr>
                    </a:p>
                  </a:txBody>
                  <a:tcPr/>
                </a:tc>
                <a:tc>
                  <a:txBody>
                    <a:bodyPr/>
                    <a:lstStyle/>
                    <a:p>
                      <a:r>
                        <a:rPr lang="vi-VN" sz="2000" b="0" smtClean="0">
                          <a:latin typeface="Times New Roman" pitchFamily="18" charset="0"/>
                          <a:cs typeface="Times New Roman" pitchFamily="18" charset="0"/>
                        </a:rPr>
                        <a:t>- Từ ngữ chỉ những người hoạt động thể thao</a:t>
                      </a:r>
                      <a:r>
                        <a:rPr lang="vi-VN" sz="2000" smtClean="0">
                          <a:latin typeface="Times New Roman" pitchFamily="18" charset="0"/>
                          <a:cs typeface="Times New Roman" pitchFamily="18" charset="0"/>
                        </a:rPr>
                        <a:t> : </a:t>
                      </a:r>
                      <a:r>
                        <a:rPr lang="vi-VN" sz="2000" i="1" smtClean="0">
                          <a:latin typeface="Times New Roman" pitchFamily="18" charset="0"/>
                          <a:cs typeface="Times New Roman" pitchFamily="18" charset="0"/>
                        </a:rPr>
                        <a:t>cầu thủ, vận động viên, đấu thủ, trọng tài chính, trọng tài biên, huấn luyện viên, thủ môn, ...</a:t>
                      </a:r>
                    </a:p>
                    <a:p>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Từ ngữ chỉ các môn thể thao </a:t>
                      </a:r>
                      <a:r>
                        <a:rPr lang="vi-VN" sz="2000" i="1" smtClean="0">
                          <a:latin typeface="Times New Roman" pitchFamily="18" charset="0"/>
                          <a:cs typeface="Times New Roman" pitchFamily="18" charset="0"/>
                        </a:rPr>
                        <a:t>: bóng đá, bóng chuyền, bóng rổ, bóng ném, bóng nước, bóng chày, bóng bầu dục, khúc côn cầu, bóng bàn, bắn súng, đua thuyền, vật, bơi, quyền anh, nhảy cao, nhảy xa, chạy r</a:t>
                      </a:r>
                      <a:r>
                        <a:rPr lang="vi-VN" sz="2000" i="1" baseline="-25000" smtClean="0">
                          <a:latin typeface="Times New Roman" pitchFamily="18" charset="0"/>
                          <a:cs typeface="Times New Roman" pitchFamily="18" charset="0"/>
                        </a:rPr>
                        <a:t>ẩ</a:t>
                      </a:r>
                      <a:r>
                        <a:rPr lang="vi-VN" sz="2000" i="1" smtClean="0">
                          <a:latin typeface="Times New Roman" pitchFamily="18" charset="0"/>
                          <a:cs typeface="Times New Roman" pitchFamily="18" charset="0"/>
                        </a:rPr>
                        <a:t>hiều cự li), nhảy sào, thể dục dụng cụ, thể dục thố’ hình, ném tạ, </a:t>
                      </a:r>
                      <a:endParaRPr lang="en-US" sz="2000" i="1">
                        <a:latin typeface="Times New Roman" pitchFamily="18" charset="0"/>
                        <a:cs typeface="Times New Roman" pitchFamily="18" charset="0"/>
                      </a:endParaRPr>
                    </a:p>
                  </a:txBody>
                  <a:tcPr/>
                </a:tc>
              </a:tr>
              <a:tr h="370840">
                <a:tc>
                  <a:txBody>
                    <a:bodyPr/>
                    <a:lstStyle/>
                    <a:p>
                      <a:pPr algn="ctr"/>
                      <a:r>
                        <a:rPr lang="vi-VN" sz="2000" b="1" smtClean="0">
                          <a:latin typeface="Times New Roman" pitchFamily="18" charset="0"/>
                          <a:cs typeface="Times New Roman" pitchFamily="18" charset="0"/>
                        </a:rPr>
                        <a:t>Ngôi nhà chung</a:t>
                      </a:r>
                      <a:endParaRPr lang="en-US" sz="2000">
                        <a:latin typeface="Times New Roman" pitchFamily="18" charset="0"/>
                        <a:cs typeface="Times New Roman" pitchFamily="18" charset="0"/>
                      </a:endParaRPr>
                    </a:p>
                  </a:txBody>
                  <a:tcPr/>
                </a:tc>
                <a:tc>
                  <a:txBody>
                    <a:bodyPr/>
                    <a:lstStyle/>
                    <a:p>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Tên các nước Đông Nam Á : </a:t>
                      </a:r>
                      <a:r>
                        <a:rPr lang="vi-VN" sz="2000" i="1" smtClean="0">
                          <a:latin typeface="Times New Roman" pitchFamily="18" charset="0"/>
                          <a:cs typeface="Times New Roman" pitchFamily="18" charset="0"/>
                        </a:rPr>
                        <a:t>Cam-pu-chia, Lào, Việt Nam, Thái Lan, In-đô-nô-xi-a, Phi-líp-pin, Ma-lai-xi-a, Xin-ga-po, Bru-nây, Mi-an-ma, Đông-ti-mo.</a:t>
                      </a:r>
                    </a:p>
                    <a:p>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Tên một số nước ngoài vùng Đông Nam Á : </a:t>
                      </a:r>
                      <a:r>
                        <a:rPr lang="vi-VN" sz="2000" i="1" smtClean="0">
                          <a:latin typeface="Times New Roman" pitchFamily="18" charset="0"/>
                          <a:cs typeface="Times New Roman" pitchFamily="18" charset="0"/>
                        </a:rPr>
                        <a:t>Nhật Bản, Triều Tiên, Hàn Quốc, Trung Quốc, Mông cổ, Nga, O-xtra-li-a, Ấn Độ, Nê-pan, Băng-la-dót, Pa-kít-iảng, Áp-ga-nít-tăng, Pháp, Đức, Anh, Áo, Ý, </a:t>
                      </a:r>
                    </a:p>
                  </a:txBody>
                  <a:tcPr/>
                </a:tc>
              </a:tr>
              <a:tr h="370840">
                <a:tc>
                  <a:txBody>
                    <a:bodyPr/>
                    <a:lstStyle/>
                    <a:p>
                      <a:pPr algn="ctr"/>
                      <a:r>
                        <a:rPr lang="en-US" sz="2000" b="1" smtClean="0">
                          <a:latin typeface="Times New Roman" pitchFamily="18" charset="0"/>
                          <a:cs typeface="Times New Roman" pitchFamily="18" charset="0"/>
                        </a:rPr>
                        <a:t>Bầu trời và mặt </a:t>
                      </a:r>
                      <a:r>
                        <a:rPr lang="vi-VN" sz="2000" b="1" smtClean="0">
                          <a:latin typeface="Times New Roman" pitchFamily="18" charset="0"/>
                          <a:cs typeface="Times New Roman" pitchFamily="18" charset="0"/>
                        </a:rPr>
                        <a:t>đất</a:t>
                      </a:r>
                      <a:endParaRPr lang="en-US" sz="2000" b="1">
                        <a:latin typeface="Times New Roman" pitchFamily="18" charset="0"/>
                        <a:cs typeface="Times New Roman" pitchFamily="18" charset="0"/>
                      </a:endParaRPr>
                    </a:p>
                  </a:txBody>
                  <a:tcPr/>
                </a:tc>
                <a:tc>
                  <a:txBody>
                    <a:bodyPr/>
                    <a:lstStyle/>
                    <a:p>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Từ ngữ chỉ các hiện tượng thiên nhiên : </a:t>
                      </a:r>
                      <a:r>
                        <a:rPr lang="vi-VN" sz="2000" i="1" smtClean="0">
                          <a:latin typeface="Times New Roman" pitchFamily="18" charset="0"/>
                          <a:cs typeface="Times New Roman" pitchFamily="18" charset="0"/>
                        </a:rPr>
                        <a:t>nắng, mưa, dông, bão, gió, hạn, lũ lụt, vòi rồng, sóng thần, động đất, sấm, sét, lò núi, thuỷ triều, ...</a:t>
                      </a:r>
                    </a:p>
                    <a:p>
                      <a:r>
                        <a:rPr lang="en-US" sz="2000" smtClean="0">
                          <a:latin typeface="Times New Roman" pitchFamily="18" charset="0"/>
                          <a:cs typeface="Times New Roman" pitchFamily="18" charset="0"/>
                        </a:rPr>
                        <a:t>- </a:t>
                      </a:r>
                      <a:r>
                        <a:rPr lang="vi-VN" sz="2000" smtClean="0">
                          <a:latin typeface="Times New Roman" pitchFamily="18" charset="0"/>
                          <a:cs typeface="Times New Roman" pitchFamily="18" charset="0"/>
                        </a:rPr>
                        <a:t>Từ ngữ chỉ hoạt dộng của con người làm giàu đẹp thiên nhiên: </a:t>
                      </a:r>
                      <a:r>
                        <a:rPr lang="vi-VN" sz="2000" i="1" smtClean="0">
                          <a:latin typeface="Times New Roman" pitchFamily="18" charset="0"/>
                          <a:cs typeface="Times New Roman" pitchFamily="18" charset="0"/>
                        </a:rPr>
                        <a:t>xây dựng nhà cửa, trồng cây gây rừng, bảo vệ biển khơi, ...</a:t>
                      </a:r>
                    </a:p>
                    <a:p>
                      <a:endParaRPr lang="en-US" sz="200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3"/>
          <p:cNvSpPr txBox="1">
            <a:spLocks noChangeArrowheads="1"/>
          </p:cNvSpPr>
          <p:nvPr/>
        </p:nvSpPr>
        <p:spPr bwMode="auto">
          <a:xfrm>
            <a:off x="3810000" y="71438"/>
            <a:ext cx="2590800"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Tiết 8</a:t>
            </a:r>
          </a:p>
        </p:txBody>
      </p:sp>
      <p:sp>
        <p:nvSpPr>
          <p:cNvPr id="24578" name="TextBox 4"/>
          <p:cNvSpPr txBox="1">
            <a:spLocks noChangeArrowheads="1"/>
          </p:cNvSpPr>
          <p:nvPr/>
        </p:nvSpPr>
        <p:spPr bwMode="auto">
          <a:xfrm>
            <a:off x="76200" y="1447800"/>
            <a:ext cx="9067800" cy="5262563"/>
          </a:xfrm>
          <a:prstGeom prst="rect">
            <a:avLst/>
          </a:prstGeom>
          <a:noFill/>
          <a:ln w="9525">
            <a:noFill/>
            <a:miter lim="800000"/>
            <a:headEnd/>
            <a:tailEnd/>
          </a:ln>
        </p:spPr>
        <p:txBody>
          <a:bodyPr>
            <a:spAutoFit/>
          </a:bodyPr>
          <a:lstStyle/>
          <a:p>
            <a:r>
              <a:rPr lang="en-US" sz="2400" b="1">
                <a:latin typeface="Times New Roman" pitchFamily="18" charset="0"/>
                <a:cs typeface="Times New Roman" pitchFamily="18" charset="0"/>
              </a:rPr>
              <a:t>                                                </a:t>
            </a:r>
            <a:r>
              <a:rPr lang="vi-VN" sz="2400" b="1">
                <a:latin typeface="Times New Roman" pitchFamily="18" charset="0"/>
                <a:cs typeface="Times New Roman" pitchFamily="18" charset="0"/>
              </a:rPr>
              <a:t>Cây gạo</a:t>
            </a:r>
            <a:endParaRPr lang="vi-VN" sz="2400">
              <a:latin typeface="Times New Roman" pitchFamily="18" charset="0"/>
              <a:cs typeface="Times New Roman" pitchFamily="18" charset="0"/>
            </a:endParaRPr>
          </a:p>
          <a:p>
            <a:r>
              <a:rPr lang="vi-VN" sz="2400">
                <a:latin typeface="Times New Roman" pitchFamily="18" charset="0"/>
                <a:cs typeface="Times New Roman" pitchFamily="18" charset="0"/>
              </a:rPr>
              <a:t>Mùa xuân, cây gạo gọi đến bao nhiêu là chim. Từ xa nhìn lại, cây gạo sừng sững như một tháp đèn khổng lồ. Hàng ngàn bông hoa là hàng ngàn ngọn lửa hồng tơi. Hàng ngàn búp nõn là hàng ngàn ánh nến trong xanh. Tất cả đều lóng lánh, lung linh trong nắng. Chào mào, sáo sậu, sáo đen đàn đàn lũ lũ bay đi bay về, lượn lên lượn xuống. Chúng gọi nhau, trò chuyện, trêu ghẹo và tranh cãi nhau, ồn mà vui không thể tưởng được. Ngày hội mùa xuân đấy!</a:t>
            </a:r>
          </a:p>
          <a:p>
            <a:r>
              <a:rPr lang="vi-VN" sz="2400">
                <a:latin typeface="Times New Roman" pitchFamily="18" charset="0"/>
                <a:cs typeface="Times New Roman" pitchFamily="18" charset="0"/>
              </a:rPr>
              <a:t>Hết mùa hoa, chim chóc cũng vãn. Cây gạo chấm dứt những ngày tưng bừng ồn ã, lại trở về với dáng vẻ xanh mát, trầm tư. Cây đứng im, cao lớn, hiền lành, làm tiêu cho những con đò cập bến và cho những đứa con về thăm quê mẹ.</a:t>
            </a:r>
          </a:p>
          <a:p>
            <a:r>
              <a:rPr lang="en-US" sz="2400">
                <a:latin typeface="Times New Roman" pitchFamily="18" charset="0"/>
                <a:cs typeface="Times New Roman" pitchFamily="18" charset="0"/>
              </a:rPr>
              <a:t>                                                                                                                        </a:t>
            </a:r>
            <a:r>
              <a:rPr lang="vi-VN" sz="2400">
                <a:latin typeface="Times New Roman" pitchFamily="18" charset="0"/>
                <a:cs typeface="Times New Roman" pitchFamily="18" charset="0"/>
              </a:rPr>
              <a:t> </a:t>
            </a:r>
            <a:r>
              <a:rPr lang="en-US" sz="2400">
                <a:latin typeface="Times New Roman" pitchFamily="18" charset="0"/>
                <a:cs typeface="Times New Roman" pitchFamily="18" charset="0"/>
              </a:rPr>
              <a:t>                                                                           Theo </a:t>
            </a:r>
            <a:r>
              <a:rPr lang="vi-VN" sz="2400" i="1">
                <a:latin typeface="Times New Roman" pitchFamily="18" charset="0"/>
                <a:cs typeface="Times New Roman" pitchFamily="18" charset="0"/>
              </a:rPr>
              <a:t>Vũ Tú Nam</a:t>
            </a:r>
            <a:endParaRPr lang="vi-VN" sz="2400">
              <a:latin typeface="Times New Roman" pitchFamily="18" charset="0"/>
              <a:cs typeface="Times New Roman" pitchFamily="18" charset="0"/>
            </a:endParaRPr>
          </a:p>
        </p:txBody>
      </p:sp>
      <p:sp>
        <p:nvSpPr>
          <p:cNvPr id="24579" name="TextBox 5"/>
          <p:cNvSpPr txBox="1">
            <a:spLocks noChangeArrowheads="1"/>
          </p:cNvSpPr>
          <p:nvPr/>
        </p:nvSpPr>
        <p:spPr bwMode="auto">
          <a:xfrm>
            <a:off x="457200" y="838200"/>
            <a:ext cx="3657600" cy="400050"/>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A - Đọc Thầm: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3"/>
          <p:cNvSpPr>
            <a:spLocks noChangeArrowheads="1"/>
          </p:cNvSpPr>
          <p:nvPr/>
        </p:nvSpPr>
        <p:spPr bwMode="auto">
          <a:xfrm>
            <a:off x="0" y="0"/>
            <a:ext cx="9144000" cy="6862763"/>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B-</a:t>
            </a:r>
            <a:r>
              <a:rPr lang="vi-VN" sz="2000" b="1">
                <a:latin typeface="Times New Roman" pitchFamily="18" charset="0"/>
                <a:cs typeface="Times New Roman" pitchFamily="18" charset="0"/>
              </a:rPr>
              <a:t>Dựa </a:t>
            </a:r>
            <a:r>
              <a:rPr lang="en-US" sz="2000" b="1">
                <a:latin typeface="Times New Roman" pitchFamily="18" charset="0"/>
                <a:cs typeface="Times New Roman" pitchFamily="18" charset="0"/>
              </a:rPr>
              <a:t>theo </a:t>
            </a:r>
            <a:r>
              <a:rPr lang="vi-VN" sz="2000" b="1">
                <a:latin typeface="Times New Roman" pitchFamily="18" charset="0"/>
                <a:cs typeface="Times New Roman" pitchFamily="18" charset="0"/>
              </a:rPr>
              <a:t>nội dung</a:t>
            </a:r>
            <a:r>
              <a:rPr lang="en-US" sz="2000" b="1">
                <a:latin typeface="Times New Roman" pitchFamily="18" charset="0"/>
                <a:cs typeface="Times New Roman" pitchFamily="18" charset="0"/>
              </a:rPr>
              <a:t> của</a:t>
            </a:r>
            <a:r>
              <a:rPr lang="vi-VN" sz="2000" b="1">
                <a:latin typeface="Times New Roman" pitchFamily="18" charset="0"/>
                <a:cs typeface="Times New Roman" pitchFamily="18" charset="0"/>
              </a:rPr>
              <a:t> bài, </a:t>
            </a:r>
            <a:r>
              <a:rPr lang="en-US" sz="2000" b="1">
                <a:latin typeface="Times New Roman" pitchFamily="18" charset="0"/>
                <a:cs typeface="Times New Roman" pitchFamily="18" charset="0"/>
              </a:rPr>
              <a:t>chọn </a:t>
            </a:r>
            <a:r>
              <a:rPr lang="vi-VN" sz="2000" b="1">
                <a:latin typeface="Times New Roman" pitchFamily="18" charset="0"/>
                <a:cs typeface="Times New Roman" pitchFamily="18" charset="0"/>
              </a:rPr>
              <a:t>câu trả lời đúng</a:t>
            </a:r>
            <a:r>
              <a:rPr lang="vi-VN" sz="2000">
                <a:latin typeface="Times New Roman" pitchFamily="18" charset="0"/>
                <a:cs typeface="Times New Roman" pitchFamily="18" charset="0"/>
              </a:rPr>
              <a:t>:</a:t>
            </a:r>
          </a:p>
          <a:p>
            <a:r>
              <a:rPr lang="vi-VN" sz="2000">
                <a:latin typeface="Times New Roman" pitchFamily="18" charset="0"/>
                <a:cs typeface="Times New Roman" pitchFamily="18" charset="0"/>
              </a:rPr>
              <a:t>1. Mục đích chính của bài văn trên là tả sự vật nào?</a:t>
            </a:r>
          </a:p>
          <a:p>
            <a:r>
              <a:rPr lang="vi-VN" sz="2000">
                <a:latin typeface="Times New Roman" pitchFamily="18" charset="0"/>
                <a:cs typeface="Times New Roman" pitchFamily="18" charset="0"/>
              </a:rPr>
              <a:t>A. Tả cây gạo.</a:t>
            </a:r>
          </a:p>
          <a:p>
            <a:r>
              <a:rPr lang="vi-VN" sz="2000">
                <a:latin typeface="Times New Roman" pitchFamily="18" charset="0"/>
                <a:cs typeface="Times New Roman" pitchFamily="18" charset="0"/>
              </a:rPr>
              <a:t>B. Tả chim.</a:t>
            </a:r>
          </a:p>
          <a:p>
            <a:r>
              <a:rPr lang="vi-VN" sz="2000">
                <a:latin typeface="Times New Roman" pitchFamily="18" charset="0"/>
                <a:cs typeface="Times New Roman" pitchFamily="18" charset="0"/>
              </a:rPr>
              <a:t>C. Tả cây gạo và chim.</a:t>
            </a:r>
          </a:p>
          <a:p>
            <a:r>
              <a:rPr lang="vi-VN" sz="2000">
                <a:latin typeface="Times New Roman" pitchFamily="18" charset="0"/>
                <a:cs typeface="Times New Roman" pitchFamily="18" charset="0"/>
              </a:rPr>
              <a:t>2. Bài văn tả cây gạo vào thời gian nào?</a:t>
            </a:r>
          </a:p>
          <a:p>
            <a:r>
              <a:rPr lang="vi-VN" sz="2000">
                <a:latin typeface="Times New Roman" pitchFamily="18" charset="0"/>
                <a:cs typeface="Times New Roman" pitchFamily="18" charset="0"/>
              </a:rPr>
              <a:t>A. Vào mùa hoa.</a:t>
            </a:r>
          </a:p>
          <a:p>
            <a:r>
              <a:rPr lang="vi-VN" sz="2000">
                <a:latin typeface="Times New Roman" pitchFamily="18" charset="0"/>
                <a:cs typeface="Times New Roman" pitchFamily="18" charset="0"/>
              </a:rPr>
              <a:t>B. Vào mùa xuân.</a:t>
            </a:r>
          </a:p>
          <a:p>
            <a:r>
              <a:rPr lang="vi-VN" sz="2000">
                <a:latin typeface="Times New Roman" pitchFamily="18" charset="0"/>
                <a:cs typeface="Times New Roman" pitchFamily="18" charset="0"/>
              </a:rPr>
              <a:t>C. Vào 2 mùa kế tiếp nhau.</a:t>
            </a:r>
          </a:p>
          <a:p>
            <a:r>
              <a:rPr lang="vi-VN" sz="2000">
                <a:latin typeface="Times New Roman" pitchFamily="18" charset="0"/>
                <a:cs typeface="Times New Roman" pitchFamily="18" charset="0"/>
              </a:rPr>
              <a:t>3. Bài văn trên có mấy hình ảnh so sánh?</a:t>
            </a:r>
          </a:p>
          <a:p>
            <a:r>
              <a:rPr lang="vi-VN" sz="2000">
                <a:latin typeface="Times New Roman" pitchFamily="18" charset="0"/>
                <a:cs typeface="Times New Roman" pitchFamily="18" charset="0"/>
              </a:rPr>
              <a:t>A. 1 hình ảnh. </a:t>
            </a:r>
          </a:p>
          <a:p>
            <a:r>
              <a:rPr lang="vi-VN" sz="2000">
                <a:latin typeface="Times New Roman" pitchFamily="18" charset="0"/>
                <a:cs typeface="Times New Roman" pitchFamily="18" charset="0"/>
              </a:rPr>
              <a:t>B. 2 Hình ảnh. </a:t>
            </a:r>
          </a:p>
          <a:p>
            <a:r>
              <a:rPr lang="vi-VN" sz="2000">
                <a:latin typeface="Times New Roman" pitchFamily="18" charset="0"/>
                <a:cs typeface="Times New Roman" pitchFamily="18" charset="0"/>
              </a:rPr>
              <a:t>C. 3 hình ảnh</a:t>
            </a:r>
            <a:endParaRPr lang="en-US" sz="2000">
              <a:latin typeface="Times New Roman" pitchFamily="18" charset="0"/>
              <a:cs typeface="Times New Roman" pitchFamily="18" charset="0"/>
            </a:endParaRPr>
          </a:p>
          <a:p>
            <a:r>
              <a:rPr lang="vi-VN" sz="2000">
                <a:latin typeface="Times New Roman" pitchFamily="18" charset="0"/>
                <a:cs typeface="Times New Roman" pitchFamily="18" charset="0"/>
              </a:rPr>
              <a:t>4. Những sự vật nào trong đoạn văn trên được nhân hóa?</a:t>
            </a:r>
          </a:p>
          <a:p>
            <a:r>
              <a:rPr lang="vi-VN" sz="2000">
                <a:latin typeface="Times New Roman" pitchFamily="18" charset="0"/>
                <a:cs typeface="Times New Roman" pitchFamily="18" charset="0"/>
              </a:rPr>
              <a:t>A. Chỉ có cây gạo được nhân hóa.</a:t>
            </a:r>
          </a:p>
          <a:p>
            <a:r>
              <a:rPr lang="vi-VN" sz="2000">
                <a:latin typeface="Times New Roman" pitchFamily="18" charset="0"/>
                <a:cs typeface="Times New Roman" pitchFamily="18" charset="0"/>
              </a:rPr>
              <a:t>B. Chỉ có cây gạo và chim chóc được nhân hóa.</a:t>
            </a:r>
          </a:p>
          <a:p>
            <a:r>
              <a:rPr lang="vi-VN" sz="2000">
                <a:latin typeface="Times New Roman" pitchFamily="18" charset="0"/>
                <a:cs typeface="Times New Roman" pitchFamily="18" charset="0"/>
              </a:rPr>
              <a:t>C. Cả cây gạo, chim chóc và con đò được nhân hóa.</a:t>
            </a:r>
          </a:p>
          <a:p>
            <a:r>
              <a:rPr lang="vi-VN" sz="2000">
                <a:latin typeface="Times New Roman" pitchFamily="18" charset="0"/>
                <a:cs typeface="Times New Roman" pitchFamily="18" charset="0"/>
              </a:rPr>
              <a:t>5. Trong câu: “Mùa xuân, cây gạo gọi đến bao nhiêu là chim”, tác giả nhân hóa cây gạo bằng cách nào?</a:t>
            </a:r>
          </a:p>
          <a:p>
            <a:r>
              <a:rPr lang="vi-VN" sz="2000">
                <a:latin typeface="Times New Roman" pitchFamily="18" charset="0"/>
                <a:cs typeface="Times New Roman" pitchFamily="18" charset="0"/>
              </a:rPr>
              <a:t>A. Dùng một từ chỉ hoạt động của người để nói về cây gạo.</a:t>
            </a:r>
          </a:p>
          <a:p>
            <a:r>
              <a:rPr lang="vi-VN" sz="2000">
                <a:latin typeface="Times New Roman" pitchFamily="18" charset="0"/>
                <a:cs typeface="Times New Roman" pitchFamily="18" charset="0"/>
              </a:rPr>
              <a:t>B. Gọi cây gạo bằng một từ vốn dùng để gọi người.</a:t>
            </a:r>
          </a:p>
          <a:p>
            <a:r>
              <a:rPr lang="vi-VN" sz="2000">
                <a:latin typeface="Times New Roman" pitchFamily="18" charset="0"/>
                <a:cs typeface="Times New Roman" pitchFamily="18" charset="0"/>
              </a:rPr>
              <a:t>C. Nói với cây gạo như nói với người</a:t>
            </a:r>
            <a:endParaRPr lang="en-US" sz="20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3"/>
          <p:cNvSpPr>
            <a:spLocks noChangeArrowheads="1"/>
          </p:cNvSpPr>
          <p:nvPr/>
        </p:nvSpPr>
        <p:spPr bwMode="auto">
          <a:xfrm>
            <a:off x="76200" y="1390650"/>
            <a:ext cx="9067800" cy="2678113"/>
          </a:xfrm>
          <a:prstGeom prst="rect">
            <a:avLst/>
          </a:prstGeom>
          <a:noFill/>
          <a:ln w="9525">
            <a:noFill/>
            <a:miter lim="800000"/>
            <a:headEnd/>
            <a:tailEnd/>
          </a:ln>
        </p:spPr>
        <p:txBody>
          <a:bodyPr>
            <a:spAutoFit/>
          </a:bodyPr>
          <a:lstStyle/>
          <a:p>
            <a:r>
              <a:rPr lang="vi-VN" sz="2400" b="1">
                <a:latin typeface="Times New Roman" pitchFamily="18" charset="0"/>
                <a:cs typeface="Times New Roman" pitchFamily="18" charset="0"/>
              </a:rPr>
              <a:t>A. </a:t>
            </a:r>
            <a:r>
              <a:rPr lang="en-US" sz="2400" b="1">
                <a:latin typeface="Times New Roman" pitchFamily="18" charset="0"/>
                <a:cs typeface="Times New Roman" pitchFamily="18" charset="0"/>
              </a:rPr>
              <a:t>Nh</a:t>
            </a:r>
            <a:r>
              <a:rPr lang="vi-VN" sz="2400" b="1">
                <a:latin typeface="Times New Roman" pitchFamily="18" charset="0"/>
                <a:cs typeface="Times New Roman" pitchFamily="18" charset="0"/>
              </a:rPr>
              <a:t>ớ </a:t>
            </a:r>
            <a:r>
              <a:rPr lang="en-US" sz="2400" b="1">
                <a:latin typeface="Times New Roman" pitchFamily="18" charset="0"/>
                <a:cs typeface="Times New Roman" pitchFamily="18" charset="0"/>
              </a:rPr>
              <a:t>- </a:t>
            </a:r>
            <a:r>
              <a:rPr lang="vi-VN" sz="2400" b="1">
                <a:latin typeface="Times New Roman" pitchFamily="18" charset="0"/>
                <a:cs typeface="Times New Roman" pitchFamily="18" charset="0"/>
              </a:rPr>
              <a:t>viết</a:t>
            </a:r>
            <a:r>
              <a:rPr lang="en-US" sz="2400" b="1">
                <a:latin typeface="Times New Roman" pitchFamily="18" charset="0"/>
                <a:cs typeface="Times New Roman" pitchFamily="18" charset="0"/>
              </a:rPr>
              <a:t>:</a:t>
            </a:r>
            <a:endParaRPr lang="vi-VN" sz="2400">
              <a:latin typeface="Times New Roman" pitchFamily="18" charset="0"/>
              <a:cs typeface="Times New Roman" pitchFamily="18" charset="0"/>
            </a:endParaRPr>
          </a:p>
          <a:p>
            <a:r>
              <a:rPr lang="vi-VN" sz="2400">
                <a:latin typeface="Times New Roman" pitchFamily="18" charset="0"/>
                <a:cs typeface="Times New Roman" pitchFamily="18" charset="0"/>
              </a:rPr>
              <a:t>“Mưa</a:t>
            </a:r>
            <a:r>
              <a:rPr lang="en-US" sz="2400">
                <a:latin typeface="Times New Roman" pitchFamily="18" charset="0"/>
                <a:cs typeface="Times New Roman" pitchFamily="18" charset="0"/>
              </a:rPr>
              <a:t>” </a:t>
            </a:r>
            <a:r>
              <a:rPr lang="vi-VN" sz="2400">
                <a:latin typeface="Times New Roman" pitchFamily="18" charset="0"/>
                <a:cs typeface="Times New Roman" pitchFamily="18" charset="0"/>
              </a:rPr>
              <a:t>(V</a:t>
            </a:r>
            <a:r>
              <a:rPr lang="en-US" sz="2400">
                <a:latin typeface="Times New Roman" pitchFamily="18" charset="0"/>
                <a:cs typeface="Times New Roman" pitchFamily="18" charset="0"/>
              </a:rPr>
              <a:t>iết</a:t>
            </a:r>
            <a:r>
              <a:rPr lang="vi-VN" sz="2400">
                <a:latin typeface="Times New Roman" pitchFamily="18" charset="0"/>
                <a:cs typeface="Times New Roman" pitchFamily="18" charset="0"/>
              </a:rPr>
              <a:t> 2 khổ thơ đầu</a:t>
            </a:r>
            <a:r>
              <a:rPr lang="en-US" sz="2400">
                <a:latin typeface="Times New Roman" pitchFamily="18" charset="0"/>
                <a:cs typeface="Times New Roman" pitchFamily="18" charset="0"/>
              </a:rPr>
              <a:t>, sách TV3, tập hai, tuần 34, trang 134</a:t>
            </a:r>
            <a:r>
              <a:rPr lang="vi-VN" sz="2400">
                <a:latin typeface="Times New Roman" pitchFamily="18" charset="0"/>
                <a:cs typeface="Times New Roman" pitchFamily="18" charset="0"/>
              </a:rPr>
              <a:t>).</a:t>
            </a:r>
          </a:p>
          <a:p>
            <a:r>
              <a:rPr lang="vi-VN" sz="2400" b="1">
                <a:latin typeface="Times New Roman" pitchFamily="18" charset="0"/>
                <a:cs typeface="Times New Roman" pitchFamily="18" charset="0"/>
              </a:rPr>
              <a:t>B. Tập làm văn: (5 điểm)</a:t>
            </a:r>
            <a:endParaRPr lang="vi-VN" sz="2400">
              <a:latin typeface="Times New Roman" pitchFamily="18" charset="0"/>
              <a:cs typeface="Times New Roman" pitchFamily="18" charset="0"/>
            </a:endParaRPr>
          </a:p>
          <a:p>
            <a:r>
              <a:rPr lang="vi-VN" sz="2400">
                <a:latin typeface="Times New Roman" pitchFamily="18" charset="0"/>
                <a:cs typeface="Times New Roman" pitchFamily="18" charset="0"/>
              </a:rPr>
              <a:t>Viết một đoạn văn ngắn (từ 7 đến 10 câu) </a:t>
            </a:r>
            <a:r>
              <a:rPr lang="en-US" sz="2400">
                <a:latin typeface="Times New Roman" pitchFamily="18" charset="0"/>
                <a:cs typeface="Times New Roman" pitchFamily="18" charset="0"/>
              </a:rPr>
              <a:t>theo một trong các </a:t>
            </a:r>
            <a:r>
              <a:rPr lang="vi-VN" sz="2400">
                <a:latin typeface="Times New Roman" pitchFamily="18" charset="0"/>
                <a:cs typeface="Times New Roman" pitchFamily="18" charset="0"/>
              </a:rPr>
              <a:t>đề</a:t>
            </a:r>
            <a:r>
              <a:rPr lang="en-US" sz="2400">
                <a:latin typeface="Times New Roman" pitchFamily="18" charset="0"/>
                <a:cs typeface="Times New Roman" pitchFamily="18" charset="0"/>
              </a:rPr>
              <a:t> bài sau:</a:t>
            </a:r>
          </a:p>
          <a:p>
            <a:r>
              <a:rPr lang="en-US" sz="2400">
                <a:latin typeface="Times New Roman" pitchFamily="18" charset="0"/>
                <a:cs typeface="Times New Roman" pitchFamily="18" charset="0"/>
              </a:rPr>
              <a:t>1. Kể về một ng</a:t>
            </a:r>
            <a:r>
              <a:rPr lang="vi-VN" sz="2400">
                <a:latin typeface="Times New Roman" pitchFamily="18" charset="0"/>
                <a:cs typeface="Times New Roman" pitchFamily="18" charset="0"/>
              </a:rPr>
              <a:t>ười</a:t>
            </a:r>
            <a:r>
              <a:rPr lang="en-US" sz="2400">
                <a:latin typeface="Times New Roman" pitchFamily="18" charset="0"/>
                <a:cs typeface="Times New Roman" pitchFamily="18" charset="0"/>
              </a:rPr>
              <a:t> lao </a:t>
            </a:r>
            <a:r>
              <a:rPr lang="vi-VN" sz="2400">
                <a:latin typeface="Times New Roman" pitchFamily="18" charset="0"/>
                <a:cs typeface="Times New Roman" pitchFamily="18" charset="0"/>
              </a:rPr>
              <a:t>động</a:t>
            </a:r>
            <a:r>
              <a:rPr lang="en-US" sz="2400">
                <a:latin typeface="Times New Roman" pitchFamily="18" charset="0"/>
                <a:cs typeface="Times New Roman" pitchFamily="18" charset="0"/>
              </a:rPr>
              <a:t>.</a:t>
            </a:r>
          </a:p>
          <a:p>
            <a:r>
              <a:rPr lang="en-US" sz="2400">
                <a:latin typeface="Times New Roman" pitchFamily="18" charset="0"/>
                <a:cs typeface="Times New Roman" pitchFamily="18" charset="0"/>
              </a:rPr>
              <a:t>2. Kể về một ngày lễ hội ở quê em.</a:t>
            </a:r>
          </a:p>
          <a:p>
            <a:r>
              <a:rPr lang="en-US" sz="2400">
                <a:latin typeface="Times New Roman" pitchFamily="18" charset="0"/>
                <a:cs typeface="Times New Roman" pitchFamily="18" charset="0"/>
              </a:rPr>
              <a:t>3. Kể về một cuộc thi </a:t>
            </a:r>
            <a:r>
              <a:rPr lang="vi-VN" sz="2400">
                <a:latin typeface="Times New Roman" pitchFamily="18" charset="0"/>
                <a:cs typeface="Times New Roman" pitchFamily="18" charset="0"/>
              </a:rPr>
              <a:t>đấu</a:t>
            </a:r>
            <a:r>
              <a:rPr lang="en-US" sz="2400">
                <a:latin typeface="Times New Roman" pitchFamily="18" charset="0"/>
                <a:cs typeface="Times New Roman" pitchFamily="18" charset="0"/>
              </a:rPr>
              <a:t> thể thao.</a:t>
            </a:r>
          </a:p>
        </p:txBody>
      </p:sp>
      <p:sp>
        <p:nvSpPr>
          <p:cNvPr id="26626" name="TextBox 4"/>
          <p:cNvSpPr txBox="1">
            <a:spLocks noChangeArrowheads="1"/>
          </p:cNvSpPr>
          <p:nvPr/>
        </p:nvSpPr>
        <p:spPr bwMode="auto">
          <a:xfrm>
            <a:off x="3429000" y="304800"/>
            <a:ext cx="2514600" cy="52387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Tiết 9</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7748" name="Picture 4" descr="kidsoftheworld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9863" y="3681413"/>
            <a:ext cx="6121400"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AutoShape 7">
            <a:hlinkClick r:id="" action="ppaction://hlinkshowjump?jump=firstslide" highlightClick="1"/>
          </p:cNvPr>
          <p:cNvSpPr>
            <a:spLocks noChangeArrowheads="1"/>
          </p:cNvSpPr>
          <p:nvPr/>
        </p:nvSpPr>
        <p:spPr bwMode="auto">
          <a:xfrm>
            <a:off x="0" y="6165850"/>
            <a:ext cx="503238" cy="431800"/>
          </a:xfrm>
          <a:prstGeom prst="actionButtonBackPrevious">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7" name="WordArt 4"/>
          <p:cNvSpPr>
            <a:spLocks noChangeArrowheads="1" noChangeShapeType="1" noTextEdit="1"/>
          </p:cNvSpPr>
          <p:nvPr/>
        </p:nvSpPr>
        <p:spPr bwMode="auto">
          <a:xfrm>
            <a:off x="1371600" y="533400"/>
            <a:ext cx="6553200" cy="1295400"/>
          </a:xfrm>
          <a:prstGeom prst="rect">
            <a:avLst/>
          </a:prstGeom>
        </p:spPr>
        <p:txBody>
          <a:bodyPr wrap="none" fromWordArt="1">
            <a:prstTxWarp prst="textDeflate">
              <a:avLst>
                <a:gd name="adj" fmla="val 17542"/>
              </a:avLst>
            </a:prstTxWarp>
          </a:bodyPr>
          <a:lstStyle/>
          <a:p>
            <a:pPr algn="ctr"/>
            <a:r>
              <a:rPr lang="en-US" sz="3600" b="1" kern="10">
                <a:ln w="9525">
                  <a:solidFill>
                    <a:srgbClr val="000000"/>
                  </a:solidFill>
                  <a:round/>
                  <a:headEnd/>
                  <a:tailEnd/>
                </a:ln>
                <a:solidFill>
                  <a:srgbClr val="FF0000"/>
                </a:solidFill>
                <a:latin typeface="Times New Roman"/>
                <a:cs typeface="Times New Roman"/>
              </a:rPr>
              <a:t>GIỜ HỌC KẾT THÚC</a:t>
            </a:r>
          </a:p>
        </p:txBody>
      </p:sp>
      <p:sp>
        <p:nvSpPr>
          <p:cNvPr id="8" name="WordArt 6"/>
          <p:cNvSpPr>
            <a:spLocks noChangeArrowheads="1" noChangeShapeType="1" noTextEdit="1"/>
          </p:cNvSpPr>
          <p:nvPr/>
        </p:nvSpPr>
        <p:spPr bwMode="auto">
          <a:xfrm>
            <a:off x="228600" y="2286000"/>
            <a:ext cx="8753475" cy="1047750"/>
          </a:xfrm>
          <a:prstGeom prst="rect">
            <a:avLst/>
          </a:prstGeom>
        </p:spPr>
        <p:txBody>
          <a:bodyPr wrap="none" fromWordArt="1">
            <a:prstTxWarp prst="textPlain">
              <a:avLst>
                <a:gd name="adj" fmla="val 50000"/>
              </a:avLst>
            </a:prstTxWarp>
          </a:bodyPr>
          <a:lstStyle/>
          <a:p>
            <a:pPr algn="ctr"/>
            <a:r>
              <a:rPr lang="en-US" sz="3600" b="1" kern="10">
                <a:ln w="12700">
                  <a:solidFill>
                    <a:srgbClr val="FF00FF"/>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KÍNH CHÚC CÁC THẦY CÔ MẠNH KHỎE,</a:t>
            </a:r>
          </a:p>
          <a:p>
            <a:pPr algn="ctr"/>
            <a:r>
              <a:rPr lang="en-US" sz="3600" b="1" kern="10">
                <a:ln w="12700">
                  <a:solidFill>
                    <a:srgbClr val="FF00FF"/>
                  </a:solidFill>
                  <a:round/>
                  <a:headEnd/>
                  <a:tailEnd/>
                </a:ln>
                <a:solidFill>
                  <a:srgbClr val="FF0000"/>
                </a:solidFill>
                <a:effectLst>
                  <a:outerShdw dist="35921" dir="2700000" sy="50000" kx="2115830" algn="bl" rotWithShape="0">
                    <a:srgbClr val="C0C0C0">
                      <a:alpha val="79999"/>
                    </a:srgbClr>
                  </a:outerShdw>
                </a:effectLst>
                <a:latin typeface="Times New Roman"/>
                <a:cs typeface="Times New Roman"/>
              </a:rPr>
              <a:t> CHÚC CÁC EM CHĂM NGOAN</a:t>
            </a:r>
          </a:p>
        </p:txBody>
      </p:sp>
    </p:spTree>
    <p:extLst>
      <p:ext uri="{BB962C8B-B14F-4D97-AF65-F5344CB8AC3E}">
        <p14:creationId xmlns:p14="http://schemas.microsoft.com/office/powerpoint/2010/main" val="2445042293"/>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87748"/>
                                        </p:tgtEl>
                                        <p:attrNameLst>
                                          <p:attrName>style.visibility</p:attrName>
                                        </p:attrNameLst>
                                      </p:cBhvr>
                                      <p:to>
                                        <p:strVal val="visible"/>
                                      </p:to>
                                    </p:set>
                                    <p:anim calcmode="lin" valueType="num">
                                      <p:cBhvr>
                                        <p:cTn id="7" dur="2000" fill="hold"/>
                                        <p:tgtEl>
                                          <p:spTgt spid="287748"/>
                                        </p:tgtEl>
                                        <p:attrNameLst>
                                          <p:attrName>ppt_w</p:attrName>
                                        </p:attrNameLst>
                                      </p:cBhvr>
                                      <p:tavLst>
                                        <p:tav tm="0">
                                          <p:val>
                                            <p:fltVal val="0"/>
                                          </p:val>
                                        </p:tav>
                                        <p:tav tm="100000">
                                          <p:val>
                                            <p:strVal val="#ppt_w"/>
                                          </p:val>
                                        </p:tav>
                                      </p:tavLst>
                                    </p:anim>
                                    <p:anim calcmode="lin" valueType="num">
                                      <p:cBhvr>
                                        <p:cTn id="8" dur="2000" fill="hold"/>
                                        <p:tgtEl>
                                          <p:spTgt spid="287748"/>
                                        </p:tgtEl>
                                        <p:attrNameLst>
                                          <p:attrName>ppt_h</p:attrName>
                                        </p:attrNameLst>
                                      </p:cBhvr>
                                      <p:tavLst>
                                        <p:tav tm="0">
                                          <p:val>
                                            <p:fltVal val="0"/>
                                          </p:val>
                                        </p:tav>
                                        <p:tav tm="100000">
                                          <p:val>
                                            <p:strVal val="#ppt_h"/>
                                          </p:val>
                                        </p:tav>
                                      </p:tavLst>
                                    </p:anim>
                                  </p:childTnLst>
                                </p:cTn>
                              </p:par>
                              <p:par>
                                <p:cTn id="9" presetID="53"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2000" fill="hold"/>
                                        <p:tgtEl>
                                          <p:spTgt spid="7"/>
                                        </p:tgtEl>
                                        <p:attrNameLst>
                                          <p:attrName>ppt_w</p:attrName>
                                        </p:attrNameLst>
                                      </p:cBhvr>
                                      <p:tavLst>
                                        <p:tav tm="0">
                                          <p:val>
                                            <p:fltVal val="0"/>
                                          </p:val>
                                        </p:tav>
                                        <p:tav tm="100000">
                                          <p:val>
                                            <p:strVal val="#ppt_w"/>
                                          </p:val>
                                        </p:tav>
                                      </p:tavLst>
                                    </p:anim>
                                    <p:anim calcmode="lin" valueType="num">
                                      <p:cBhvr>
                                        <p:cTn id="12" dur="2000" fill="hold"/>
                                        <p:tgtEl>
                                          <p:spTgt spid="7"/>
                                        </p:tgtEl>
                                        <p:attrNameLst>
                                          <p:attrName>ppt_h</p:attrName>
                                        </p:attrNameLst>
                                      </p:cBhvr>
                                      <p:tavLst>
                                        <p:tav tm="0">
                                          <p:val>
                                            <p:fltVal val="0"/>
                                          </p:val>
                                        </p:tav>
                                        <p:tav tm="100000">
                                          <p:val>
                                            <p:strVal val="#ppt_h"/>
                                          </p:val>
                                        </p:tav>
                                      </p:tavLst>
                                    </p:anim>
                                    <p:animEffect transition="in" filter="fade">
                                      <p:cBhvr>
                                        <p:cTn id="13" dur="2000"/>
                                        <p:tgtEl>
                                          <p:spTgt spid="7"/>
                                        </p:tgtEl>
                                      </p:cBhvr>
                                    </p:animEffect>
                                  </p:childTnLst>
                                </p:cTn>
                              </p:par>
                              <p:par>
                                <p:cTn id="14" presetID="53" presetClass="entr" presetSubtype="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p:cTn id="16" dur="2000" fill="hold"/>
                                        <p:tgtEl>
                                          <p:spTgt spid="8"/>
                                        </p:tgtEl>
                                        <p:attrNameLst>
                                          <p:attrName>ppt_w</p:attrName>
                                        </p:attrNameLst>
                                      </p:cBhvr>
                                      <p:tavLst>
                                        <p:tav tm="0">
                                          <p:val>
                                            <p:fltVal val="0"/>
                                          </p:val>
                                        </p:tav>
                                        <p:tav tm="100000">
                                          <p:val>
                                            <p:strVal val="#ppt_w"/>
                                          </p:val>
                                        </p:tav>
                                      </p:tavLst>
                                    </p:anim>
                                    <p:anim calcmode="lin" valueType="num">
                                      <p:cBhvr>
                                        <p:cTn id="17" dur="2000" fill="hold"/>
                                        <p:tgtEl>
                                          <p:spTgt spid="8"/>
                                        </p:tgtEl>
                                        <p:attrNameLst>
                                          <p:attrName>ppt_h</p:attrName>
                                        </p:attrNameLst>
                                      </p:cBhvr>
                                      <p:tavLst>
                                        <p:tav tm="0">
                                          <p:val>
                                            <p:fltVal val="0"/>
                                          </p:val>
                                        </p:tav>
                                        <p:tav tm="100000">
                                          <p:val>
                                            <p:strVal val="#ppt_h"/>
                                          </p:val>
                                        </p:tav>
                                      </p:tavLst>
                                    </p:anim>
                                    <p:animEffect transition="in" filter="fade">
                                      <p:cBhvr>
                                        <p:cTn id="1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990600" y="1712913"/>
            <a:ext cx="7391400" cy="52387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1. Ôn luyện tập </a:t>
            </a:r>
            <a:r>
              <a:rPr lang="vi-VN" sz="2800">
                <a:latin typeface="Times New Roman" pitchFamily="18" charset="0"/>
                <a:cs typeface="Times New Roman" pitchFamily="18" charset="0"/>
              </a:rPr>
              <a:t>đọc</a:t>
            </a:r>
            <a:r>
              <a:rPr lang="en-US" sz="2800">
                <a:latin typeface="Times New Roman" pitchFamily="18" charset="0"/>
                <a:cs typeface="Times New Roman" pitchFamily="18" charset="0"/>
              </a:rPr>
              <a:t> và học thuộc lòng.</a:t>
            </a:r>
          </a:p>
        </p:txBody>
      </p:sp>
      <p:sp>
        <p:nvSpPr>
          <p:cNvPr id="5" name="TextBox 4"/>
          <p:cNvSpPr txBox="1">
            <a:spLocks noChangeArrowheads="1"/>
          </p:cNvSpPr>
          <p:nvPr/>
        </p:nvSpPr>
        <p:spPr bwMode="auto">
          <a:xfrm>
            <a:off x="990600" y="2679700"/>
            <a:ext cx="7772400" cy="1816100"/>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2. Em </a:t>
            </a:r>
            <a:r>
              <a:rPr lang="vi-VN" sz="2800">
                <a:latin typeface="Times New Roman" pitchFamily="18" charset="0"/>
                <a:cs typeface="Times New Roman" pitchFamily="18" charset="0"/>
              </a:rPr>
              <a:t>được</a:t>
            </a:r>
            <a:r>
              <a:rPr lang="en-US" sz="2800">
                <a:latin typeface="Times New Roman" pitchFamily="18" charset="0"/>
                <a:cs typeface="Times New Roman" pitchFamily="18" charset="0"/>
              </a:rPr>
              <a:t> giao nhiệm vụ tổ chức một buổi liên hoan v</a:t>
            </a:r>
            <a:r>
              <a:rPr lang="vi-VN" sz="2800">
                <a:latin typeface="Times New Roman" pitchFamily="18" charset="0"/>
                <a:cs typeface="Times New Roman" pitchFamily="18" charset="0"/>
              </a:rPr>
              <a:t>ă</a:t>
            </a:r>
            <a:r>
              <a:rPr lang="en-US" sz="2800">
                <a:latin typeface="Times New Roman" pitchFamily="18" charset="0"/>
                <a:cs typeface="Times New Roman" pitchFamily="18" charset="0"/>
              </a:rPr>
              <a:t>n nghệ của liên </a:t>
            </a:r>
            <a:r>
              <a:rPr lang="vi-VN" sz="2800">
                <a:latin typeface="Times New Roman" pitchFamily="18" charset="0"/>
                <a:cs typeface="Times New Roman" pitchFamily="18" charset="0"/>
              </a:rPr>
              <a:t>đội</a:t>
            </a:r>
            <a:r>
              <a:rPr lang="en-US" sz="2800">
                <a:latin typeface="Times New Roman" pitchFamily="18" charset="0"/>
                <a:cs typeface="Times New Roman" pitchFamily="18" charset="0"/>
              </a:rPr>
              <a:t>. Hãy viết một thông báo ngắn về buổi liên hoan v</a:t>
            </a:r>
            <a:r>
              <a:rPr lang="vi-VN" sz="2800">
                <a:latin typeface="Times New Roman" pitchFamily="18" charset="0"/>
                <a:cs typeface="Times New Roman" pitchFamily="18" charset="0"/>
              </a:rPr>
              <a:t>ă</a:t>
            </a:r>
            <a:r>
              <a:rPr lang="en-US" sz="2800">
                <a:latin typeface="Times New Roman" pitchFamily="18" charset="0"/>
                <a:cs typeface="Times New Roman" pitchFamily="18" charset="0"/>
              </a:rPr>
              <a:t>n nghệ </a:t>
            </a:r>
            <a:r>
              <a:rPr lang="vi-VN" sz="2800">
                <a:latin typeface="Times New Roman" pitchFamily="18" charset="0"/>
                <a:cs typeface="Times New Roman" pitchFamily="18" charset="0"/>
              </a:rPr>
              <a:t>đó</a:t>
            </a:r>
            <a:r>
              <a:rPr lang="en-US" sz="2800">
                <a:latin typeface="Times New Roman" pitchFamily="18" charset="0"/>
                <a:cs typeface="Times New Roman" pitchFamily="18" charset="0"/>
              </a:rPr>
              <a:t> </a:t>
            </a:r>
            <a:r>
              <a:rPr lang="vi-VN" sz="2800">
                <a:latin typeface="Times New Roman" pitchFamily="18" charset="0"/>
                <a:cs typeface="Times New Roman" pitchFamily="18" charset="0"/>
              </a:rPr>
              <a:t>để</a:t>
            </a:r>
            <a:r>
              <a:rPr lang="en-US" sz="2800">
                <a:latin typeface="Times New Roman" pitchFamily="18" charset="0"/>
                <a:cs typeface="Times New Roman" pitchFamily="18" charset="0"/>
              </a:rPr>
              <a:t> mời các bạn </a:t>
            </a:r>
            <a:r>
              <a:rPr lang="vi-VN" sz="2800">
                <a:latin typeface="Times New Roman" pitchFamily="18" charset="0"/>
                <a:cs typeface="Times New Roman" pitchFamily="18" charset="0"/>
              </a:rPr>
              <a:t>đến</a:t>
            </a:r>
            <a:r>
              <a:rPr lang="en-US" sz="2800">
                <a:latin typeface="Times New Roman" pitchFamily="18" charset="0"/>
                <a:cs typeface="Times New Roman" pitchFamily="18" charset="0"/>
              </a:rPr>
              <a:t> xem.</a:t>
            </a:r>
          </a:p>
        </p:txBody>
      </p:sp>
      <p:sp>
        <p:nvSpPr>
          <p:cNvPr id="13315" name="TextBox 5"/>
          <p:cNvSpPr txBox="1">
            <a:spLocks noChangeArrowheads="1"/>
          </p:cNvSpPr>
          <p:nvPr/>
        </p:nvSpPr>
        <p:spPr bwMode="auto">
          <a:xfrm>
            <a:off x="3657600" y="381000"/>
            <a:ext cx="2590800" cy="646113"/>
          </a:xfrm>
          <a:prstGeom prst="rect">
            <a:avLst/>
          </a:prstGeom>
          <a:noFill/>
          <a:ln w="9525">
            <a:noFill/>
            <a:miter lim="800000"/>
            <a:headEnd/>
            <a:tailEnd/>
          </a:ln>
        </p:spPr>
        <p:txBody>
          <a:bodyPr>
            <a:spAutoFit/>
          </a:bodyPr>
          <a:lstStyle/>
          <a:p>
            <a:r>
              <a:rPr lang="en-US" sz="3600">
                <a:latin typeface="Times New Roman" pitchFamily="18" charset="0"/>
                <a:cs typeface="Times New Roman" pitchFamily="18" charset="0"/>
              </a:rPr>
              <a:t>Tiết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anim calcmode="lin" valueType="num">
                                      <p:cBhvr>
                                        <p:cTn id="12" dur="1000" fill="hold"/>
                                        <p:tgtEl>
                                          <p:spTgt spid="5"/>
                                        </p:tgtEl>
                                        <p:attrNameLst>
                                          <p:attrName>ppt_x</p:attrName>
                                        </p:attrNameLst>
                                      </p:cBhvr>
                                      <p:tavLst>
                                        <p:tav tm="0">
                                          <p:val>
                                            <p:strVal val="#ppt_x"/>
                                          </p:val>
                                        </p:tav>
                                        <p:tav tm="100000">
                                          <p:val>
                                            <p:strVal val="#ppt_x"/>
                                          </p:val>
                                        </p:tav>
                                      </p:tavLst>
                                    </p:anim>
                                    <p:anim calcmode="lin" valueType="num">
                                      <p:cBhvr>
                                        <p:cTn id="1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3"/>
          <p:cNvSpPr txBox="1">
            <a:spLocks noChangeArrowheads="1"/>
          </p:cNvSpPr>
          <p:nvPr/>
        </p:nvSpPr>
        <p:spPr bwMode="auto">
          <a:xfrm>
            <a:off x="3429000" y="152400"/>
            <a:ext cx="2362200" cy="584200"/>
          </a:xfrm>
          <a:prstGeom prst="rect">
            <a:avLst/>
          </a:prstGeom>
          <a:noFill/>
          <a:ln w="9525">
            <a:noFill/>
            <a:miter lim="800000"/>
            <a:headEnd/>
            <a:tailEnd/>
          </a:ln>
        </p:spPr>
        <p:txBody>
          <a:bodyPr>
            <a:spAutoFit/>
          </a:bodyPr>
          <a:lstStyle/>
          <a:p>
            <a:r>
              <a:rPr lang="en-US" sz="3200">
                <a:latin typeface="Times New Roman" pitchFamily="18" charset="0"/>
                <a:cs typeface="Times New Roman" pitchFamily="18" charset="0"/>
              </a:rPr>
              <a:t>Tiết 2</a:t>
            </a:r>
          </a:p>
        </p:txBody>
      </p:sp>
      <p:sp>
        <p:nvSpPr>
          <p:cNvPr id="7" name="TextBox 6"/>
          <p:cNvSpPr txBox="1">
            <a:spLocks noChangeArrowheads="1"/>
          </p:cNvSpPr>
          <p:nvPr/>
        </p:nvSpPr>
        <p:spPr bwMode="auto">
          <a:xfrm>
            <a:off x="304800" y="990600"/>
            <a:ext cx="5562600" cy="4619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1. Ôn luyện tập </a:t>
            </a:r>
            <a:r>
              <a:rPr lang="vi-VN" sz="2400">
                <a:latin typeface="Times New Roman" pitchFamily="18" charset="0"/>
                <a:cs typeface="Times New Roman" pitchFamily="18" charset="0"/>
              </a:rPr>
              <a:t>đọc</a:t>
            </a:r>
            <a:r>
              <a:rPr lang="en-US" sz="2400">
                <a:latin typeface="Times New Roman" pitchFamily="18" charset="0"/>
                <a:cs typeface="Times New Roman" pitchFamily="18" charset="0"/>
              </a:rPr>
              <a:t> và học thuộc lòng</a:t>
            </a:r>
          </a:p>
        </p:txBody>
      </p:sp>
      <p:sp>
        <p:nvSpPr>
          <p:cNvPr id="9" name="TextBox 8"/>
          <p:cNvSpPr txBox="1">
            <a:spLocks noChangeArrowheads="1"/>
          </p:cNvSpPr>
          <p:nvPr/>
        </p:nvSpPr>
        <p:spPr bwMode="auto">
          <a:xfrm>
            <a:off x="304800" y="1538288"/>
            <a:ext cx="6172200"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2. Thi tìm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về các chủ </a:t>
            </a:r>
            <a:r>
              <a:rPr lang="vi-VN" sz="2400">
                <a:latin typeface="Times New Roman" pitchFamily="18" charset="0"/>
                <a:cs typeface="Times New Roman" pitchFamily="18" charset="0"/>
              </a:rPr>
              <a:t>đ</a:t>
            </a:r>
            <a:r>
              <a:rPr lang="en-US" sz="2400">
                <a:latin typeface="Times New Roman" pitchFamily="18" charset="0"/>
                <a:cs typeface="Times New Roman" pitchFamily="18" charset="0"/>
              </a:rPr>
              <a:t>iểm sau:</a:t>
            </a:r>
          </a:p>
        </p:txBody>
      </p:sp>
      <p:sp>
        <p:nvSpPr>
          <p:cNvPr id="10" name="TextBox 9"/>
          <p:cNvSpPr txBox="1">
            <a:spLocks noChangeArrowheads="1"/>
          </p:cNvSpPr>
          <p:nvPr/>
        </p:nvSpPr>
        <p:spPr bwMode="auto">
          <a:xfrm>
            <a:off x="381000" y="1924050"/>
            <a:ext cx="5486400" cy="1200150"/>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a, Bảo vệ Tổ quốc</a:t>
            </a:r>
          </a:p>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cùng nghĩa v</a:t>
            </a:r>
            <a:r>
              <a:rPr lang="vi-VN" sz="2400">
                <a:latin typeface="Times New Roman" pitchFamily="18" charset="0"/>
                <a:cs typeface="Times New Roman" pitchFamily="18" charset="0"/>
              </a:rPr>
              <a:t>ới</a:t>
            </a:r>
            <a:r>
              <a:rPr lang="en-US" sz="2400">
                <a:latin typeface="Times New Roman" pitchFamily="18" charset="0"/>
                <a:cs typeface="Times New Roman" pitchFamily="18" charset="0"/>
              </a:rPr>
              <a:t> Tổ quốc:</a:t>
            </a:r>
          </a:p>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chỉ hoạt </a:t>
            </a:r>
            <a:r>
              <a:rPr lang="vi-VN" sz="2400">
                <a:latin typeface="Times New Roman" pitchFamily="18" charset="0"/>
                <a:cs typeface="Times New Roman" pitchFamily="18" charset="0"/>
              </a:rPr>
              <a:t>động</a:t>
            </a:r>
            <a:r>
              <a:rPr lang="en-US" sz="2400">
                <a:latin typeface="Times New Roman" pitchFamily="18" charset="0"/>
                <a:cs typeface="Times New Roman" pitchFamily="18" charset="0"/>
              </a:rPr>
              <a:t> bảo vệ Tổ quốc:</a:t>
            </a:r>
          </a:p>
        </p:txBody>
      </p:sp>
      <p:sp>
        <p:nvSpPr>
          <p:cNvPr id="11" name="TextBox 10"/>
          <p:cNvSpPr txBox="1">
            <a:spLocks noChangeArrowheads="1"/>
          </p:cNvSpPr>
          <p:nvPr/>
        </p:nvSpPr>
        <p:spPr bwMode="auto">
          <a:xfrm>
            <a:off x="381000" y="3067050"/>
            <a:ext cx="5791200" cy="4619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b, Sáng tạo</a:t>
            </a:r>
          </a:p>
        </p:txBody>
      </p:sp>
      <p:sp>
        <p:nvSpPr>
          <p:cNvPr id="12" name="TextBox 11"/>
          <p:cNvSpPr txBox="1">
            <a:spLocks noChangeArrowheads="1"/>
          </p:cNvSpPr>
          <p:nvPr/>
        </p:nvSpPr>
        <p:spPr bwMode="auto">
          <a:xfrm>
            <a:off x="381000" y="4357688"/>
            <a:ext cx="4953000"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c, Nghệ thuật</a:t>
            </a:r>
          </a:p>
        </p:txBody>
      </p:sp>
      <p:sp>
        <p:nvSpPr>
          <p:cNvPr id="13" name="TextBox 12"/>
          <p:cNvSpPr txBox="1">
            <a:spLocks noChangeArrowheads="1"/>
          </p:cNvSpPr>
          <p:nvPr/>
        </p:nvSpPr>
        <p:spPr bwMode="auto">
          <a:xfrm>
            <a:off x="381000" y="3524250"/>
            <a:ext cx="4038600" cy="8302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chỉ trí th</a:t>
            </a:r>
            <a:r>
              <a:rPr lang="vi-VN" sz="2400">
                <a:latin typeface="Times New Roman" pitchFamily="18" charset="0"/>
                <a:cs typeface="Times New Roman" pitchFamily="18" charset="0"/>
              </a:rPr>
              <a:t>ức</a:t>
            </a:r>
            <a:r>
              <a:rPr lang="en-US" sz="2400">
                <a:latin typeface="Times New Roman" pitchFamily="18" charset="0"/>
                <a:cs typeface="Times New Roman" pitchFamily="18" charset="0"/>
              </a:rPr>
              <a:t>:</a:t>
            </a:r>
          </a:p>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chỉ hoạt </a:t>
            </a:r>
            <a:r>
              <a:rPr lang="vi-VN" sz="2400">
                <a:latin typeface="Times New Roman" pitchFamily="18" charset="0"/>
                <a:cs typeface="Times New Roman" pitchFamily="18" charset="0"/>
              </a:rPr>
              <a:t>động</a:t>
            </a:r>
            <a:r>
              <a:rPr lang="en-US" sz="2400">
                <a:latin typeface="Times New Roman" pitchFamily="18" charset="0"/>
                <a:cs typeface="Times New Roman" pitchFamily="18" charset="0"/>
              </a:rPr>
              <a:t> trí th</a:t>
            </a:r>
            <a:r>
              <a:rPr lang="vi-VN" sz="2400">
                <a:latin typeface="Times New Roman" pitchFamily="18" charset="0"/>
                <a:cs typeface="Times New Roman" pitchFamily="18" charset="0"/>
              </a:rPr>
              <a:t>ứ</a:t>
            </a:r>
            <a:r>
              <a:rPr lang="en-US" sz="2400">
                <a:latin typeface="Times New Roman" pitchFamily="18" charset="0"/>
                <a:cs typeface="Times New Roman" pitchFamily="18" charset="0"/>
              </a:rPr>
              <a:t>c:</a:t>
            </a:r>
          </a:p>
        </p:txBody>
      </p:sp>
      <p:sp>
        <p:nvSpPr>
          <p:cNvPr id="14" name="TextBox 13"/>
          <p:cNvSpPr txBox="1">
            <a:spLocks noChangeArrowheads="1"/>
          </p:cNvSpPr>
          <p:nvPr/>
        </p:nvSpPr>
        <p:spPr bwMode="auto">
          <a:xfrm>
            <a:off x="381000" y="4895850"/>
            <a:ext cx="6781800" cy="1200150"/>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chỉ nh</a:t>
            </a:r>
            <a:r>
              <a:rPr lang="vi-VN" sz="2400">
                <a:latin typeface="Times New Roman" pitchFamily="18" charset="0"/>
                <a:cs typeface="Times New Roman" pitchFamily="18" charset="0"/>
              </a:rPr>
              <a:t>ững</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ười</a:t>
            </a:r>
            <a:r>
              <a:rPr lang="en-US" sz="2400">
                <a:latin typeface="Times New Roman" pitchFamily="18" charset="0"/>
                <a:cs typeface="Times New Roman" pitchFamily="18" charset="0"/>
              </a:rPr>
              <a:t> hoạt </a:t>
            </a:r>
            <a:r>
              <a:rPr lang="vi-VN" sz="2400">
                <a:latin typeface="Times New Roman" pitchFamily="18" charset="0"/>
                <a:cs typeface="Times New Roman" pitchFamily="18" charset="0"/>
              </a:rPr>
              <a:t>động</a:t>
            </a:r>
            <a:r>
              <a:rPr lang="en-US" sz="2400">
                <a:latin typeface="Times New Roman" pitchFamily="18" charset="0"/>
                <a:cs typeface="Times New Roman" pitchFamily="18" charset="0"/>
              </a:rPr>
              <a:t> nghệ thuật:</a:t>
            </a:r>
          </a:p>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ngữ chỉ hoạt</a:t>
            </a:r>
            <a:r>
              <a:rPr lang="vi-VN" sz="2400">
                <a:latin typeface="Times New Roman" pitchFamily="18" charset="0"/>
                <a:cs typeface="Times New Roman" pitchFamily="18" charset="0"/>
              </a:rPr>
              <a:t> động</a:t>
            </a:r>
            <a:r>
              <a:rPr lang="en-US" sz="2400">
                <a:latin typeface="Times New Roman" pitchFamily="18" charset="0"/>
                <a:cs typeface="Times New Roman" pitchFamily="18" charset="0"/>
              </a:rPr>
              <a:t> nghệ thuật:</a:t>
            </a:r>
          </a:p>
          <a:p>
            <a:r>
              <a:rPr lang="en-US" sz="2400">
                <a:latin typeface="Times New Roman" pitchFamily="18" charset="0"/>
                <a:cs typeface="Times New Roman" pitchFamily="18" charset="0"/>
              </a:rPr>
              <a:t>- T</a:t>
            </a:r>
            <a:r>
              <a:rPr lang="vi-VN" sz="2400">
                <a:latin typeface="Times New Roman" pitchFamily="18" charset="0"/>
                <a:cs typeface="Times New Roman" pitchFamily="18" charset="0"/>
              </a:rPr>
              <a:t>ừ</a:t>
            </a:r>
            <a:r>
              <a:rPr lang="en-US" sz="2400">
                <a:latin typeface="Times New Roman" pitchFamily="18" charset="0"/>
                <a:cs typeface="Times New Roman" pitchFamily="18" charset="0"/>
              </a:rPr>
              <a:t> ng</a:t>
            </a:r>
            <a:r>
              <a:rPr lang="vi-VN" sz="2400">
                <a:latin typeface="Times New Roman" pitchFamily="18" charset="0"/>
                <a:cs typeface="Times New Roman" pitchFamily="18" charset="0"/>
              </a:rPr>
              <a:t>ữ</a:t>
            </a:r>
            <a:r>
              <a:rPr lang="en-US" sz="2400">
                <a:latin typeface="Times New Roman" pitchFamily="18" charset="0"/>
                <a:cs typeface="Times New Roman" pitchFamily="18" charset="0"/>
              </a:rPr>
              <a:t> chỉ các môn nghệ thuật: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6872420"/>
        </p:xfrm>
        <a:graphic>
          <a:graphicData uri="http://schemas.openxmlformats.org/drawingml/2006/table">
            <a:tbl>
              <a:tblPr firstRow="1" bandRow="1">
                <a:tableStyleId>{5C22544A-7EE6-4342-B048-85BDC9FD1C3A}</a:tableStyleId>
              </a:tblPr>
              <a:tblGrid>
                <a:gridCol w="1295400"/>
                <a:gridCol w="7848600"/>
              </a:tblGrid>
              <a:tr h="2057400">
                <a:tc>
                  <a:txBody>
                    <a:bodyPr/>
                    <a:lstStyle/>
                    <a:p>
                      <a:pPr algn="ctr"/>
                      <a:r>
                        <a:rPr lang="en-US" sz="2400" b="1" smtClean="0">
                          <a:solidFill>
                            <a:schemeClr val="tx1"/>
                          </a:solidFill>
                          <a:latin typeface="Times New Roman" pitchFamily="18" charset="0"/>
                          <a:cs typeface="Times New Roman" pitchFamily="18" charset="0"/>
                        </a:rPr>
                        <a:t>Bảo vệ Tổ quốc</a:t>
                      </a:r>
                      <a:endParaRPr lang="en-US" sz="2400" b="1">
                        <a:solidFill>
                          <a:schemeClr val="tx1"/>
                        </a:solidFill>
                        <a:latin typeface="Times New Roman" pitchFamily="18" charset="0"/>
                        <a:cs typeface="Times New Roman" pitchFamily="18" charset="0"/>
                      </a:endParaRPr>
                    </a:p>
                  </a:txBody>
                  <a:tcPr/>
                </a:tc>
                <a:tc>
                  <a:txBody>
                    <a:bodyPr/>
                    <a:lstStyle/>
                    <a:p>
                      <a:r>
                        <a:rPr lang="en-US" sz="2400" smtClean="0">
                          <a:solidFill>
                            <a:schemeClr val="tx1"/>
                          </a:solidFill>
                          <a:latin typeface="Times New Roman" pitchFamily="18" charset="0"/>
                          <a:cs typeface="Times New Roman" pitchFamily="18" charset="0"/>
                        </a:rPr>
                        <a:t>- T</a:t>
                      </a:r>
                      <a:r>
                        <a:rPr lang="vi-VN" sz="2400" smtClean="0">
                          <a:solidFill>
                            <a:schemeClr val="tx1"/>
                          </a:solidFill>
                          <a:latin typeface="Times New Roman" pitchFamily="18" charset="0"/>
                          <a:cs typeface="Times New Roman" pitchFamily="18" charset="0"/>
                        </a:rPr>
                        <a:t>ừ</a:t>
                      </a:r>
                      <a:r>
                        <a:rPr lang="en-US" sz="2400" smtClean="0">
                          <a:solidFill>
                            <a:schemeClr val="tx1"/>
                          </a:solidFill>
                          <a:latin typeface="Times New Roman" pitchFamily="18" charset="0"/>
                          <a:cs typeface="Times New Roman" pitchFamily="18" charset="0"/>
                        </a:rPr>
                        <a:t> ng</a:t>
                      </a:r>
                      <a:r>
                        <a:rPr lang="vi-VN" sz="2400" smtClean="0">
                          <a:solidFill>
                            <a:schemeClr val="tx1"/>
                          </a:solidFill>
                          <a:latin typeface="Times New Roman" pitchFamily="18" charset="0"/>
                          <a:cs typeface="Times New Roman" pitchFamily="18" charset="0"/>
                        </a:rPr>
                        <a:t>ữ</a:t>
                      </a:r>
                      <a:r>
                        <a:rPr lang="en-US" sz="2400" smtClean="0">
                          <a:solidFill>
                            <a:schemeClr val="tx1"/>
                          </a:solidFill>
                          <a:latin typeface="Times New Roman" pitchFamily="18" charset="0"/>
                          <a:cs typeface="Times New Roman" pitchFamily="18" charset="0"/>
                        </a:rPr>
                        <a:t> cùng nghĩa v</a:t>
                      </a:r>
                      <a:r>
                        <a:rPr lang="vi-VN" sz="2400" smtClean="0">
                          <a:solidFill>
                            <a:schemeClr val="tx1"/>
                          </a:solidFill>
                          <a:latin typeface="Times New Roman" pitchFamily="18" charset="0"/>
                          <a:cs typeface="Times New Roman" pitchFamily="18" charset="0"/>
                        </a:rPr>
                        <a:t>ới</a:t>
                      </a:r>
                      <a:r>
                        <a:rPr lang="en-US" sz="2400" smtClean="0">
                          <a:solidFill>
                            <a:schemeClr val="tx1"/>
                          </a:solidFill>
                          <a:latin typeface="Times New Roman" pitchFamily="18" charset="0"/>
                          <a:cs typeface="Times New Roman" pitchFamily="18" charset="0"/>
                        </a:rPr>
                        <a:t> Tổ quốc: </a:t>
                      </a:r>
                      <a:r>
                        <a:rPr lang="vi-VN" sz="2400" i="1" smtClean="0">
                          <a:solidFill>
                            <a:schemeClr val="tx1"/>
                          </a:solidFill>
                          <a:latin typeface="Times New Roman" pitchFamily="18" charset="0"/>
                          <a:cs typeface="Times New Roman" pitchFamily="18" charset="0"/>
                        </a:rPr>
                        <a:t>đất</a:t>
                      </a:r>
                      <a:r>
                        <a:rPr lang="en-US" sz="2400" i="1" smtClean="0">
                          <a:solidFill>
                            <a:schemeClr val="tx1"/>
                          </a:solidFill>
                          <a:latin typeface="Times New Roman" pitchFamily="18" charset="0"/>
                          <a:cs typeface="Times New Roman" pitchFamily="18" charset="0"/>
                        </a:rPr>
                        <a:t> n</a:t>
                      </a:r>
                      <a:r>
                        <a:rPr lang="vi-VN" sz="2400" i="1" smtClean="0">
                          <a:solidFill>
                            <a:schemeClr val="tx1"/>
                          </a:solidFill>
                          <a:latin typeface="Times New Roman" pitchFamily="18" charset="0"/>
                          <a:cs typeface="Times New Roman" pitchFamily="18" charset="0"/>
                        </a:rPr>
                        <a:t>ước</a:t>
                      </a:r>
                      <a:r>
                        <a:rPr lang="en-US" sz="2400" i="1" smtClean="0">
                          <a:solidFill>
                            <a:schemeClr val="tx1"/>
                          </a:solidFill>
                          <a:latin typeface="Times New Roman" pitchFamily="18" charset="0"/>
                          <a:cs typeface="Times New Roman" pitchFamily="18" charset="0"/>
                        </a:rPr>
                        <a:t>, non sông, n</a:t>
                      </a:r>
                      <a:r>
                        <a:rPr lang="vi-VN" sz="2400" i="1" smtClean="0">
                          <a:solidFill>
                            <a:schemeClr val="tx1"/>
                          </a:solidFill>
                          <a:latin typeface="Times New Roman" pitchFamily="18" charset="0"/>
                          <a:cs typeface="Times New Roman" pitchFamily="18" charset="0"/>
                        </a:rPr>
                        <a:t>ước</a:t>
                      </a:r>
                      <a:r>
                        <a:rPr lang="en-US" sz="2400" i="1" smtClean="0">
                          <a:solidFill>
                            <a:schemeClr val="tx1"/>
                          </a:solidFill>
                          <a:latin typeface="Times New Roman" pitchFamily="18" charset="0"/>
                          <a:cs typeface="Times New Roman" pitchFamily="18" charset="0"/>
                        </a:rPr>
                        <a:t> nhà, </a:t>
                      </a:r>
                      <a:r>
                        <a:rPr lang="vi-VN" sz="2400" i="1" smtClean="0">
                          <a:solidFill>
                            <a:schemeClr val="tx1"/>
                          </a:solidFill>
                          <a:latin typeface="Times New Roman" pitchFamily="18" charset="0"/>
                          <a:cs typeface="Times New Roman" pitchFamily="18" charset="0"/>
                        </a:rPr>
                        <a:t>đất</a:t>
                      </a:r>
                      <a:r>
                        <a:rPr lang="en-US" sz="2400" i="1" smtClean="0">
                          <a:solidFill>
                            <a:schemeClr val="tx1"/>
                          </a:solidFill>
                          <a:latin typeface="Times New Roman" pitchFamily="18" charset="0"/>
                          <a:cs typeface="Times New Roman" pitchFamily="18" charset="0"/>
                        </a:rPr>
                        <a:t> Mẹ</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smtClean="0">
                          <a:solidFill>
                            <a:schemeClr val="tx1"/>
                          </a:solidFill>
                          <a:latin typeface="Times New Roman" pitchFamily="18" charset="0"/>
                          <a:cs typeface="Times New Roman" pitchFamily="18" charset="0"/>
                        </a:rPr>
                        <a:t>- T</a:t>
                      </a:r>
                      <a:r>
                        <a:rPr lang="vi-VN" sz="2400" smtClean="0">
                          <a:solidFill>
                            <a:schemeClr val="tx1"/>
                          </a:solidFill>
                          <a:latin typeface="Times New Roman" pitchFamily="18" charset="0"/>
                          <a:cs typeface="Times New Roman" pitchFamily="18" charset="0"/>
                        </a:rPr>
                        <a:t>ừ</a:t>
                      </a:r>
                      <a:r>
                        <a:rPr lang="en-US" sz="2400" smtClean="0">
                          <a:solidFill>
                            <a:schemeClr val="tx1"/>
                          </a:solidFill>
                          <a:latin typeface="Times New Roman" pitchFamily="18" charset="0"/>
                          <a:cs typeface="Times New Roman" pitchFamily="18" charset="0"/>
                        </a:rPr>
                        <a:t> ng</a:t>
                      </a:r>
                      <a:r>
                        <a:rPr lang="vi-VN" sz="2400" smtClean="0">
                          <a:solidFill>
                            <a:schemeClr val="tx1"/>
                          </a:solidFill>
                          <a:latin typeface="Times New Roman" pitchFamily="18" charset="0"/>
                          <a:cs typeface="Times New Roman" pitchFamily="18" charset="0"/>
                        </a:rPr>
                        <a:t>ữ</a:t>
                      </a:r>
                      <a:r>
                        <a:rPr lang="en-US" sz="2400" smtClean="0">
                          <a:solidFill>
                            <a:schemeClr val="tx1"/>
                          </a:solidFill>
                          <a:latin typeface="Times New Roman" pitchFamily="18" charset="0"/>
                          <a:cs typeface="Times New Roman" pitchFamily="18" charset="0"/>
                        </a:rPr>
                        <a:t> chỉ hoạt </a:t>
                      </a:r>
                      <a:r>
                        <a:rPr lang="vi-VN" sz="2400" smtClean="0">
                          <a:solidFill>
                            <a:schemeClr val="tx1"/>
                          </a:solidFill>
                          <a:latin typeface="Times New Roman" pitchFamily="18" charset="0"/>
                          <a:cs typeface="Times New Roman" pitchFamily="18" charset="0"/>
                        </a:rPr>
                        <a:t>động</a:t>
                      </a:r>
                      <a:r>
                        <a:rPr lang="en-US" sz="2400" smtClean="0">
                          <a:solidFill>
                            <a:schemeClr val="tx1"/>
                          </a:solidFill>
                          <a:latin typeface="Times New Roman" pitchFamily="18" charset="0"/>
                          <a:cs typeface="Times New Roman" pitchFamily="18" charset="0"/>
                        </a:rPr>
                        <a:t> bảo vệ Tổ quốc: </a:t>
                      </a:r>
                      <a:r>
                        <a:rPr lang="en-US" sz="2400" i="1" smtClean="0">
                          <a:solidFill>
                            <a:schemeClr val="tx1"/>
                          </a:solidFill>
                          <a:latin typeface="Times New Roman" pitchFamily="18" charset="0"/>
                          <a:cs typeface="Times New Roman" pitchFamily="18" charset="0"/>
                        </a:rPr>
                        <a:t>canh gác, kiểm soát bầu trời, tuần tra trên biển, chiến </a:t>
                      </a:r>
                      <a:r>
                        <a:rPr lang="vi-VN" sz="2400" i="1" smtClean="0">
                          <a:solidFill>
                            <a:schemeClr val="tx1"/>
                          </a:solidFill>
                          <a:latin typeface="Times New Roman" pitchFamily="18" charset="0"/>
                          <a:cs typeface="Times New Roman" pitchFamily="18" charset="0"/>
                        </a:rPr>
                        <a:t>đấu</a:t>
                      </a:r>
                      <a:r>
                        <a:rPr lang="en-US" sz="2400" i="1" smtClean="0">
                          <a:solidFill>
                            <a:schemeClr val="tx1"/>
                          </a:solidFill>
                          <a:latin typeface="Times New Roman" pitchFamily="18" charset="0"/>
                          <a:cs typeface="Times New Roman" pitchFamily="18" charset="0"/>
                        </a:rPr>
                        <a:t>, chống xâm l</a:t>
                      </a:r>
                      <a:r>
                        <a:rPr lang="vi-VN" sz="2400" i="1" smtClean="0">
                          <a:solidFill>
                            <a:schemeClr val="tx1"/>
                          </a:solidFill>
                          <a:latin typeface="Times New Roman" pitchFamily="18" charset="0"/>
                          <a:cs typeface="Times New Roman" pitchFamily="18" charset="0"/>
                        </a:rPr>
                        <a:t>ược</a:t>
                      </a:r>
                      <a:r>
                        <a:rPr lang="en-US" sz="2400" i="1" smtClean="0">
                          <a:solidFill>
                            <a:schemeClr val="tx1"/>
                          </a:solidFill>
                          <a:latin typeface="Times New Roman" pitchFamily="18" charset="0"/>
                          <a:cs typeface="Times New Roman" pitchFamily="18" charset="0"/>
                        </a:rPr>
                        <a:t>...</a:t>
                      </a:r>
                    </a:p>
                  </a:txBody>
                  <a:tcPr/>
                </a:tc>
              </a:tr>
              <a:tr h="19812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smtClean="0">
                          <a:latin typeface="Times New Roman" pitchFamily="18" charset="0"/>
                          <a:cs typeface="Times New Roman" pitchFamily="18" charset="0"/>
                        </a:rPr>
                        <a:t>Sáng tạo</a:t>
                      </a:r>
                    </a:p>
                    <a:p>
                      <a:pPr algn="ctr"/>
                      <a:endParaRPr lang="en-US" sz="2400" b="1">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smtClean="0">
                          <a:latin typeface="Times New Roman" pitchFamily="18" charset="0"/>
                          <a:cs typeface="Times New Roman" pitchFamily="18" charset="0"/>
                        </a:rPr>
                        <a:t>- T</a:t>
                      </a:r>
                      <a:r>
                        <a:rPr lang="vi-VN" sz="2400" smtClean="0">
                          <a:latin typeface="Times New Roman" pitchFamily="18" charset="0"/>
                          <a:cs typeface="Times New Roman" pitchFamily="18" charset="0"/>
                        </a:rPr>
                        <a:t>ừ</a:t>
                      </a:r>
                      <a:r>
                        <a:rPr lang="en-US" sz="2400" smtClean="0">
                          <a:latin typeface="Times New Roman" pitchFamily="18" charset="0"/>
                          <a:cs typeface="Times New Roman" pitchFamily="18" charset="0"/>
                        </a:rPr>
                        <a:t> ng</a:t>
                      </a:r>
                      <a:r>
                        <a:rPr lang="vi-VN" sz="2400" smtClean="0">
                          <a:latin typeface="Times New Roman" pitchFamily="18" charset="0"/>
                          <a:cs typeface="Times New Roman" pitchFamily="18" charset="0"/>
                        </a:rPr>
                        <a:t>ữ</a:t>
                      </a:r>
                      <a:r>
                        <a:rPr lang="en-US" sz="2400" smtClean="0">
                          <a:latin typeface="Times New Roman" pitchFamily="18" charset="0"/>
                          <a:cs typeface="Times New Roman" pitchFamily="18" charset="0"/>
                        </a:rPr>
                        <a:t> chỉ trí th</a:t>
                      </a:r>
                      <a:r>
                        <a:rPr lang="vi-VN" sz="2400" smtClean="0">
                          <a:latin typeface="Times New Roman" pitchFamily="18" charset="0"/>
                          <a:cs typeface="Times New Roman" pitchFamily="18" charset="0"/>
                        </a:rPr>
                        <a:t>ức</a:t>
                      </a:r>
                      <a:r>
                        <a:rPr lang="en-US" sz="2400" smtClean="0">
                          <a:latin typeface="Times New Roman" pitchFamily="18" charset="0"/>
                          <a:cs typeface="Times New Roman" pitchFamily="18" charset="0"/>
                        </a:rPr>
                        <a:t>: </a:t>
                      </a:r>
                      <a:r>
                        <a:rPr lang="en-US" sz="2400" i="1" smtClean="0">
                          <a:latin typeface="Times New Roman" pitchFamily="18" charset="0"/>
                          <a:cs typeface="Times New Roman" pitchFamily="18" charset="0"/>
                        </a:rPr>
                        <a:t>kĩ s</a:t>
                      </a:r>
                      <a:r>
                        <a:rPr lang="vi-VN" sz="2400" i="1" smtClean="0">
                          <a:latin typeface="Times New Roman" pitchFamily="18" charset="0"/>
                          <a:cs typeface="Times New Roman" pitchFamily="18" charset="0"/>
                        </a:rPr>
                        <a:t>ư</a:t>
                      </a:r>
                      <a:r>
                        <a:rPr lang="en-US" sz="2400" i="1" smtClean="0">
                          <a:latin typeface="Times New Roman" pitchFamily="18" charset="0"/>
                          <a:cs typeface="Times New Roman" pitchFamily="18" charset="0"/>
                        </a:rPr>
                        <a:t>, bác sĩ, giáo s</a:t>
                      </a:r>
                      <a:r>
                        <a:rPr lang="vi-VN" sz="2400" i="1" smtClean="0">
                          <a:latin typeface="Times New Roman" pitchFamily="18" charset="0"/>
                          <a:cs typeface="Times New Roman" pitchFamily="18" charset="0"/>
                        </a:rPr>
                        <a:t>ư</a:t>
                      </a:r>
                      <a:r>
                        <a:rPr lang="en-US" sz="2400" i="1" smtClean="0">
                          <a:latin typeface="Times New Roman" pitchFamily="18" charset="0"/>
                          <a:cs typeface="Times New Roman" pitchFamily="18" charset="0"/>
                        </a:rPr>
                        <a:t>, luật s</a:t>
                      </a:r>
                      <a:r>
                        <a:rPr lang="vi-VN" sz="2400" i="1" smtClean="0">
                          <a:latin typeface="Times New Roman" pitchFamily="18" charset="0"/>
                          <a:cs typeface="Times New Roman" pitchFamily="18" charset="0"/>
                        </a:rPr>
                        <a:t>ư</a:t>
                      </a:r>
                      <a:r>
                        <a:rPr lang="en-US" sz="2400" i="1" smtClean="0">
                          <a:latin typeface="Times New Roman" pitchFamily="18" charset="0"/>
                          <a:cs typeface="Times New Roman" pitchFamily="18" charset="0"/>
                        </a:rPr>
                        <a:t>...</a:t>
                      </a:r>
                    </a:p>
                    <a:p>
                      <a:endParaRPr lang="en-US" sz="240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400" smtClean="0">
                          <a:latin typeface="Times New Roman" pitchFamily="18" charset="0"/>
                          <a:cs typeface="Times New Roman" pitchFamily="18" charset="0"/>
                        </a:rPr>
                        <a:t>- T</a:t>
                      </a:r>
                      <a:r>
                        <a:rPr lang="vi-VN" sz="2400" smtClean="0">
                          <a:latin typeface="Times New Roman" pitchFamily="18" charset="0"/>
                          <a:cs typeface="Times New Roman" pitchFamily="18" charset="0"/>
                        </a:rPr>
                        <a:t>ừ</a:t>
                      </a:r>
                      <a:r>
                        <a:rPr lang="en-US" sz="2400" smtClean="0">
                          <a:latin typeface="Times New Roman" pitchFamily="18" charset="0"/>
                          <a:cs typeface="Times New Roman" pitchFamily="18" charset="0"/>
                        </a:rPr>
                        <a:t> ng</a:t>
                      </a:r>
                      <a:r>
                        <a:rPr lang="vi-VN" sz="2400" smtClean="0">
                          <a:latin typeface="Times New Roman" pitchFamily="18" charset="0"/>
                          <a:cs typeface="Times New Roman" pitchFamily="18" charset="0"/>
                        </a:rPr>
                        <a:t>ữ</a:t>
                      </a:r>
                      <a:r>
                        <a:rPr lang="en-US" sz="2400" smtClean="0">
                          <a:latin typeface="Times New Roman" pitchFamily="18" charset="0"/>
                          <a:cs typeface="Times New Roman" pitchFamily="18" charset="0"/>
                        </a:rPr>
                        <a:t> chỉ hoạt </a:t>
                      </a:r>
                      <a:r>
                        <a:rPr lang="vi-VN" sz="2400" smtClean="0">
                          <a:latin typeface="Times New Roman" pitchFamily="18" charset="0"/>
                          <a:cs typeface="Times New Roman" pitchFamily="18" charset="0"/>
                        </a:rPr>
                        <a:t>động</a:t>
                      </a:r>
                      <a:r>
                        <a:rPr lang="en-US" sz="2400" smtClean="0">
                          <a:latin typeface="Times New Roman" pitchFamily="18" charset="0"/>
                          <a:cs typeface="Times New Roman" pitchFamily="18" charset="0"/>
                        </a:rPr>
                        <a:t> trí th</a:t>
                      </a:r>
                      <a:r>
                        <a:rPr lang="vi-VN" sz="2400" smtClean="0">
                          <a:latin typeface="Times New Roman" pitchFamily="18" charset="0"/>
                          <a:cs typeface="Times New Roman" pitchFamily="18" charset="0"/>
                        </a:rPr>
                        <a:t>ứ</a:t>
                      </a:r>
                      <a:r>
                        <a:rPr lang="en-US" sz="2400" smtClean="0">
                          <a:latin typeface="Times New Roman" pitchFamily="18" charset="0"/>
                          <a:cs typeface="Times New Roman" pitchFamily="18" charset="0"/>
                        </a:rPr>
                        <a:t>c: </a:t>
                      </a:r>
                      <a:r>
                        <a:rPr lang="en-US" sz="2400" i="1" smtClean="0">
                          <a:latin typeface="Times New Roman" pitchFamily="18" charset="0"/>
                          <a:cs typeface="Times New Roman" pitchFamily="18" charset="0"/>
                        </a:rPr>
                        <a:t>nghiên cứu khoa học, thực nghiệm khoa học, giảng dạy, khám bệnh....</a:t>
                      </a:r>
                    </a:p>
                  </a:txBody>
                  <a:tcPr/>
                </a:tc>
              </a:tr>
              <a:tr h="283382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smtClean="0">
                          <a:latin typeface="Times New Roman" pitchFamily="18" charset="0"/>
                          <a:cs typeface="Times New Roman" pitchFamily="18" charset="0"/>
                        </a:rPr>
                        <a:t>Nghệ thuật</a:t>
                      </a:r>
                    </a:p>
                    <a:p>
                      <a:pPr algn="ctr"/>
                      <a:endParaRPr lang="en-US" sz="2400" b="1">
                        <a:latin typeface="Times New Roman" pitchFamily="18" charset="0"/>
                        <a:cs typeface="Times New Roman" pitchFamily="18" charset="0"/>
                      </a:endParaRPr>
                    </a:p>
                  </a:txBody>
                  <a:tcPr/>
                </a:tc>
                <a:tc>
                  <a:txBody>
                    <a:bodyPr/>
                    <a:lstStyle/>
                    <a:p>
                      <a:r>
                        <a:rPr lang="en-US" sz="2400" smtClean="0">
                          <a:latin typeface="Times New Roman" pitchFamily="18" charset="0"/>
                          <a:cs typeface="Times New Roman" pitchFamily="18" charset="0"/>
                        </a:rPr>
                        <a:t>- T</a:t>
                      </a:r>
                      <a:r>
                        <a:rPr lang="vi-VN" sz="2400" smtClean="0">
                          <a:latin typeface="Times New Roman" pitchFamily="18" charset="0"/>
                          <a:cs typeface="Times New Roman" pitchFamily="18" charset="0"/>
                        </a:rPr>
                        <a:t>ừ</a:t>
                      </a:r>
                      <a:r>
                        <a:rPr lang="en-US" sz="2400" smtClean="0">
                          <a:latin typeface="Times New Roman" pitchFamily="18" charset="0"/>
                          <a:cs typeface="Times New Roman" pitchFamily="18" charset="0"/>
                        </a:rPr>
                        <a:t> ng</a:t>
                      </a:r>
                      <a:r>
                        <a:rPr lang="vi-VN" sz="2400" smtClean="0">
                          <a:latin typeface="Times New Roman" pitchFamily="18" charset="0"/>
                          <a:cs typeface="Times New Roman" pitchFamily="18" charset="0"/>
                        </a:rPr>
                        <a:t>ữ</a:t>
                      </a:r>
                      <a:r>
                        <a:rPr lang="en-US" sz="2400" smtClean="0">
                          <a:latin typeface="Times New Roman" pitchFamily="18" charset="0"/>
                          <a:cs typeface="Times New Roman" pitchFamily="18" charset="0"/>
                        </a:rPr>
                        <a:t> chỉ nh</a:t>
                      </a:r>
                      <a:r>
                        <a:rPr lang="vi-VN" sz="2400" smtClean="0">
                          <a:latin typeface="Times New Roman" pitchFamily="18" charset="0"/>
                          <a:cs typeface="Times New Roman" pitchFamily="18" charset="0"/>
                        </a:rPr>
                        <a:t>ững</a:t>
                      </a:r>
                      <a:r>
                        <a:rPr lang="en-US" sz="2400" smtClean="0">
                          <a:latin typeface="Times New Roman" pitchFamily="18" charset="0"/>
                          <a:cs typeface="Times New Roman" pitchFamily="18" charset="0"/>
                        </a:rPr>
                        <a:t> ng</a:t>
                      </a:r>
                      <a:r>
                        <a:rPr lang="vi-VN" sz="2400" smtClean="0">
                          <a:latin typeface="Times New Roman" pitchFamily="18" charset="0"/>
                          <a:cs typeface="Times New Roman" pitchFamily="18" charset="0"/>
                        </a:rPr>
                        <a:t>ười</a:t>
                      </a:r>
                      <a:r>
                        <a:rPr lang="en-US" sz="2400" smtClean="0">
                          <a:latin typeface="Times New Roman" pitchFamily="18" charset="0"/>
                          <a:cs typeface="Times New Roman" pitchFamily="18" charset="0"/>
                        </a:rPr>
                        <a:t> hoạt </a:t>
                      </a:r>
                      <a:r>
                        <a:rPr lang="vi-VN" sz="2400" smtClean="0">
                          <a:latin typeface="Times New Roman" pitchFamily="18" charset="0"/>
                          <a:cs typeface="Times New Roman" pitchFamily="18" charset="0"/>
                        </a:rPr>
                        <a:t>động</a:t>
                      </a:r>
                      <a:r>
                        <a:rPr lang="en-US" sz="2400" smtClean="0">
                          <a:latin typeface="Times New Roman" pitchFamily="18" charset="0"/>
                          <a:cs typeface="Times New Roman" pitchFamily="18" charset="0"/>
                        </a:rPr>
                        <a:t> nghệ thuật</a:t>
                      </a:r>
                      <a:r>
                        <a:rPr lang="en-US" sz="2400" i="1" smtClean="0">
                          <a:latin typeface="Times New Roman" pitchFamily="18" charset="0"/>
                          <a:cs typeface="Times New Roman" pitchFamily="18" charset="0"/>
                        </a:rPr>
                        <a:t>: nhạc sĩ, ca sĩ, nhà th</a:t>
                      </a:r>
                      <a:r>
                        <a:rPr lang="vi-VN" sz="2400" i="1" smtClean="0">
                          <a:latin typeface="Times New Roman" pitchFamily="18" charset="0"/>
                          <a:cs typeface="Times New Roman" pitchFamily="18" charset="0"/>
                        </a:rPr>
                        <a:t>ơ</a:t>
                      </a:r>
                      <a:r>
                        <a:rPr lang="en-US" sz="2400" i="1" smtClean="0">
                          <a:latin typeface="Times New Roman" pitchFamily="18" charset="0"/>
                          <a:cs typeface="Times New Roman" pitchFamily="18" charset="0"/>
                        </a:rPr>
                        <a:t>, nhà v</a:t>
                      </a:r>
                      <a:r>
                        <a:rPr lang="vi-VN" sz="2400" i="1" smtClean="0">
                          <a:latin typeface="Times New Roman" pitchFamily="18" charset="0"/>
                          <a:cs typeface="Times New Roman" pitchFamily="18" charset="0"/>
                        </a:rPr>
                        <a:t>ă</a:t>
                      </a:r>
                      <a:r>
                        <a:rPr lang="en-US" sz="2400" i="1" smtClean="0">
                          <a:latin typeface="Times New Roman" pitchFamily="18" charset="0"/>
                          <a:cs typeface="Times New Roman" pitchFamily="18" charset="0"/>
                        </a:rPr>
                        <a:t>n, </a:t>
                      </a:r>
                      <a:r>
                        <a:rPr lang="vi-VN" sz="2400" i="1" smtClean="0">
                          <a:latin typeface="Times New Roman" pitchFamily="18" charset="0"/>
                          <a:cs typeface="Times New Roman" pitchFamily="18" charset="0"/>
                        </a:rPr>
                        <a:t>đạo</a:t>
                      </a:r>
                      <a:r>
                        <a:rPr lang="en-US" sz="2400" i="1" smtClean="0">
                          <a:latin typeface="Times New Roman" pitchFamily="18" charset="0"/>
                          <a:cs typeface="Times New Roman" pitchFamily="18" charset="0"/>
                        </a:rPr>
                        <a:t> diễn, nhà quay phim, diễn viên...</a:t>
                      </a:r>
                    </a:p>
                    <a:p>
                      <a:r>
                        <a:rPr lang="en-US" sz="2400" smtClean="0">
                          <a:latin typeface="Times New Roman" pitchFamily="18" charset="0"/>
                          <a:cs typeface="Times New Roman" pitchFamily="18" charset="0"/>
                        </a:rPr>
                        <a:t>- T</a:t>
                      </a:r>
                      <a:r>
                        <a:rPr lang="vi-VN" sz="2400" smtClean="0">
                          <a:latin typeface="Times New Roman" pitchFamily="18" charset="0"/>
                          <a:cs typeface="Times New Roman" pitchFamily="18" charset="0"/>
                        </a:rPr>
                        <a:t>ừ</a:t>
                      </a:r>
                      <a:r>
                        <a:rPr lang="en-US" sz="2400" smtClean="0">
                          <a:latin typeface="Times New Roman" pitchFamily="18" charset="0"/>
                          <a:cs typeface="Times New Roman" pitchFamily="18" charset="0"/>
                        </a:rPr>
                        <a:t> ngữ chỉ hoạt</a:t>
                      </a:r>
                      <a:r>
                        <a:rPr lang="vi-VN" sz="2400" smtClean="0">
                          <a:latin typeface="Times New Roman" pitchFamily="18" charset="0"/>
                          <a:cs typeface="Times New Roman" pitchFamily="18" charset="0"/>
                        </a:rPr>
                        <a:t> động</a:t>
                      </a:r>
                      <a:r>
                        <a:rPr lang="en-US" sz="2400" smtClean="0">
                          <a:latin typeface="Times New Roman" pitchFamily="18" charset="0"/>
                          <a:cs typeface="Times New Roman" pitchFamily="18" charset="0"/>
                        </a:rPr>
                        <a:t> nghệ thuật: </a:t>
                      </a:r>
                      <a:r>
                        <a:rPr lang="en-US" sz="2400" i="1" smtClean="0">
                          <a:latin typeface="Times New Roman" pitchFamily="18" charset="0"/>
                          <a:cs typeface="Times New Roman" pitchFamily="18" charset="0"/>
                        </a:rPr>
                        <a:t>ca hát, sáng tác, biểu diễn, </a:t>
                      </a:r>
                      <a:r>
                        <a:rPr lang="vi-VN" sz="2400" i="1" smtClean="0">
                          <a:latin typeface="Times New Roman" pitchFamily="18" charset="0"/>
                          <a:cs typeface="Times New Roman" pitchFamily="18" charset="0"/>
                        </a:rPr>
                        <a:t>đánh</a:t>
                      </a:r>
                      <a:r>
                        <a:rPr lang="en-US" sz="2400" i="1" smtClean="0">
                          <a:latin typeface="Times New Roman" pitchFamily="18" charset="0"/>
                          <a:cs typeface="Times New Roman" pitchFamily="18" charset="0"/>
                        </a:rPr>
                        <a:t> </a:t>
                      </a:r>
                      <a:r>
                        <a:rPr lang="vi-VN" sz="2400" i="1" smtClean="0">
                          <a:latin typeface="Times New Roman" pitchFamily="18" charset="0"/>
                          <a:cs typeface="Times New Roman" pitchFamily="18" charset="0"/>
                        </a:rPr>
                        <a:t>đàn</a:t>
                      </a:r>
                      <a:r>
                        <a:rPr lang="en-US" sz="2400" i="1" smtClean="0">
                          <a:latin typeface="Times New Roman" pitchFamily="18" charset="0"/>
                          <a:cs typeface="Times New Roman" pitchFamily="18" charset="0"/>
                        </a:rPr>
                        <a:t>, vẽ tranh, quay phim, chụp ảnh, làm th</a:t>
                      </a:r>
                      <a:r>
                        <a:rPr lang="vi-VN" sz="2400" i="1" smtClean="0">
                          <a:latin typeface="Times New Roman" pitchFamily="18" charset="0"/>
                          <a:cs typeface="Times New Roman" pitchFamily="18" charset="0"/>
                        </a:rPr>
                        <a:t>ơ</a:t>
                      </a:r>
                      <a:r>
                        <a:rPr lang="en-US" sz="2400" i="1" smtClean="0">
                          <a:latin typeface="Times New Roman" pitchFamily="18" charset="0"/>
                          <a:cs typeface="Times New Roman" pitchFamily="18" charset="0"/>
                        </a:rPr>
                        <a:t>...</a:t>
                      </a:r>
                    </a:p>
                    <a:p>
                      <a:r>
                        <a:rPr lang="en-US" sz="2400" smtClean="0">
                          <a:latin typeface="Times New Roman" pitchFamily="18" charset="0"/>
                          <a:cs typeface="Times New Roman" pitchFamily="18" charset="0"/>
                        </a:rPr>
                        <a:t>- T</a:t>
                      </a:r>
                      <a:r>
                        <a:rPr lang="vi-VN" sz="2400" smtClean="0">
                          <a:latin typeface="Times New Roman" pitchFamily="18" charset="0"/>
                          <a:cs typeface="Times New Roman" pitchFamily="18" charset="0"/>
                        </a:rPr>
                        <a:t>ừ</a:t>
                      </a:r>
                      <a:r>
                        <a:rPr lang="en-US" sz="2400" smtClean="0">
                          <a:latin typeface="Times New Roman" pitchFamily="18" charset="0"/>
                          <a:cs typeface="Times New Roman" pitchFamily="18" charset="0"/>
                        </a:rPr>
                        <a:t> ng</a:t>
                      </a:r>
                      <a:r>
                        <a:rPr lang="vi-VN" sz="2400" smtClean="0">
                          <a:latin typeface="Times New Roman" pitchFamily="18" charset="0"/>
                          <a:cs typeface="Times New Roman" pitchFamily="18" charset="0"/>
                        </a:rPr>
                        <a:t>ữ</a:t>
                      </a:r>
                      <a:r>
                        <a:rPr lang="en-US" sz="2400" smtClean="0">
                          <a:latin typeface="Times New Roman" pitchFamily="18" charset="0"/>
                          <a:cs typeface="Times New Roman" pitchFamily="18" charset="0"/>
                        </a:rPr>
                        <a:t> chỉ các môn nghệ thuật: </a:t>
                      </a:r>
                      <a:r>
                        <a:rPr lang="en-US" sz="2400" i="1" smtClean="0">
                          <a:latin typeface="Times New Roman" pitchFamily="18" charset="0"/>
                          <a:cs typeface="Times New Roman" pitchFamily="18" charset="0"/>
                        </a:rPr>
                        <a:t>âm nhạc, hội họa, v</a:t>
                      </a:r>
                      <a:r>
                        <a:rPr lang="vi-VN" sz="2400" i="1" smtClean="0">
                          <a:latin typeface="Times New Roman" pitchFamily="18" charset="0"/>
                          <a:cs typeface="Times New Roman" pitchFamily="18" charset="0"/>
                        </a:rPr>
                        <a:t>ă</a:t>
                      </a:r>
                      <a:r>
                        <a:rPr lang="en-US" sz="2400" i="1" smtClean="0">
                          <a:latin typeface="Times New Roman" pitchFamily="18" charset="0"/>
                          <a:cs typeface="Times New Roman" pitchFamily="18" charset="0"/>
                        </a:rPr>
                        <a:t>n học, kiến trúc, </a:t>
                      </a:r>
                      <a:r>
                        <a:rPr lang="vi-VN" sz="2400" i="1" smtClean="0">
                          <a:latin typeface="Times New Roman" pitchFamily="18" charset="0"/>
                          <a:cs typeface="Times New Roman" pitchFamily="18" charset="0"/>
                        </a:rPr>
                        <a:t>đ</a:t>
                      </a:r>
                      <a:r>
                        <a:rPr lang="en-US" sz="2400" i="1" smtClean="0">
                          <a:latin typeface="Times New Roman" pitchFamily="18" charset="0"/>
                          <a:cs typeface="Times New Roman" pitchFamily="18" charset="0"/>
                        </a:rPr>
                        <a:t>iêu khắc, kịch...</a:t>
                      </a:r>
                    </a:p>
                    <a:p>
                      <a:endParaRPr lang="en-US" sz="240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3"/>
          <p:cNvSpPr txBox="1">
            <a:spLocks noChangeArrowheads="1"/>
          </p:cNvSpPr>
          <p:nvPr/>
        </p:nvSpPr>
        <p:spPr bwMode="auto">
          <a:xfrm>
            <a:off x="3733800" y="0"/>
            <a:ext cx="1676400" cy="52387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Tiết 3</a:t>
            </a:r>
          </a:p>
        </p:txBody>
      </p:sp>
      <p:sp>
        <p:nvSpPr>
          <p:cNvPr id="16386" name="TextBox 5"/>
          <p:cNvSpPr txBox="1">
            <a:spLocks noChangeArrowheads="1"/>
          </p:cNvSpPr>
          <p:nvPr/>
        </p:nvSpPr>
        <p:spPr bwMode="auto">
          <a:xfrm>
            <a:off x="76200" y="381000"/>
            <a:ext cx="6553200" cy="4619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1. Ôn luyện tập </a:t>
            </a:r>
            <a:r>
              <a:rPr lang="vi-VN" sz="2400">
                <a:latin typeface="Times New Roman" pitchFamily="18" charset="0"/>
                <a:cs typeface="Times New Roman" pitchFamily="18" charset="0"/>
              </a:rPr>
              <a:t>đọc</a:t>
            </a:r>
            <a:r>
              <a:rPr lang="en-US" sz="2400">
                <a:latin typeface="Times New Roman" pitchFamily="18" charset="0"/>
                <a:cs typeface="Times New Roman" pitchFamily="18" charset="0"/>
              </a:rPr>
              <a:t> và học thuộc lòng</a:t>
            </a:r>
          </a:p>
        </p:txBody>
      </p:sp>
      <p:sp>
        <p:nvSpPr>
          <p:cNvPr id="7" name="TextBox 6"/>
          <p:cNvSpPr txBox="1">
            <a:spLocks noChangeArrowheads="1"/>
          </p:cNvSpPr>
          <p:nvPr/>
        </p:nvSpPr>
        <p:spPr bwMode="auto">
          <a:xfrm>
            <a:off x="-381000" y="762000"/>
            <a:ext cx="9525000" cy="6924675"/>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      2. Nghe - viết:</a:t>
            </a:r>
          </a:p>
          <a:p>
            <a:r>
              <a:rPr lang="en-US" sz="2400">
                <a:latin typeface="Times New Roman" pitchFamily="18" charset="0"/>
                <a:cs typeface="Times New Roman" pitchFamily="18" charset="0"/>
              </a:rPr>
              <a:t>                                                Nghệ nhân Bát Tràng</a:t>
            </a:r>
          </a:p>
          <a:p>
            <a:endParaRPr lang="en-US" sz="2400">
              <a:latin typeface="Times New Roman" pitchFamily="18" charset="0"/>
              <a:cs typeface="Times New Roman" pitchFamily="18" charset="0"/>
            </a:endParaRPr>
          </a:p>
          <a:p>
            <a:r>
              <a:rPr lang="en-US" sz="2400">
                <a:latin typeface="Times New Roman" pitchFamily="18" charset="0"/>
                <a:cs typeface="Times New Roman" pitchFamily="18" charset="0"/>
              </a:rPr>
              <a:t>                                            Em cầm bút vẽ lên tay</a:t>
            </a:r>
          </a:p>
          <a:p>
            <a:r>
              <a:rPr lang="en-US" sz="2400">
                <a:latin typeface="Times New Roman" pitchFamily="18" charset="0"/>
                <a:cs typeface="Times New Roman" pitchFamily="18" charset="0"/>
              </a:rPr>
              <a:t>                                      Đất cao lanh bỗng nở </a:t>
            </a:r>
            <a:r>
              <a:rPr lang="vi-VN" sz="2400">
                <a:latin typeface="Times New Roman" pitchFamily="18" charset="0"/>
                <a:cs typeface="Times New Roman" pitchFamily="18" charset="0"/>
              </a:rPr>
              <a:t>đầy</a:t>
            </a:r>
            <a:r>
              <a:rPr lang="en-US" sz="2400">
                <a:latin typeface="Times New Roman" pitchFamily="18" charset="0"/>
                <a:cs typeface="Times New Roman" pitchFamily="18" charset="0"/>
              </a:rPr>
              <a:t> sắc hoa</a:t>
            </a:r>
          </a:p>
          <a:p>
            <a:r>
              <a:rPr lang="en-US" sz="2400">
                <a:latin typeface="Times New Roman" pitchFamily="18" charset="0"/>
                <a:cs typeface="Times New Roman" pitchFamily="18" charset="0"/>
              </a:rPr>
              <a:t>                                            Cánh cò bay là, bay la</a:t>
            </a:r>
          </a:p>
          <a:p>
            <a:r>
              <a:rPr lang="en-US" sz="2400">
                <a:latin typeface="Times New Roman" pitchFamily="18" charset="0"/>
                <a:cs typeface="Times New Roman" pitchFamily="18" charset="0"/>
              </a:rPr>
              <a:t>                                      Lũy tre </a:t>
            </a:r>
            <a:r>
              <a:rPr lang="vi-VN" sz="2400">
                <a:latin typeface="Times New Roman" pitchFamily="18" charset="0"/>
                <a:cs typeface="Times New Roman" pitchFamily="18" charset="0"/>
              </a:rPr>
              <a:t>đầu</a:t>
            </a:r>
            <a:r>
              <a:rPr lang="en-US" sz="2400">
                <a:latin typeface="Times New Roman" pitchFamily="18" charset="0"/>
                <a:cs typeface="Times New Roman" pitchFamily="18" charset="0"/>
              </a:rPr>
              <a:t> xóm, cây </a:t>
            </a:r>
            <a:r>
              <a:rPr lang="vi-VN" sz="2400">
                <a:latin typeface="Times New Roman" pitchFamily="18" charset="0"/>
                <a:cs typeface="Times New Roman" pitchFamily="18" charset="0"/>
              </a:rPr>
              <a:t>đ</a:t>
            </a:r>
            <a:r>
              <a:rPr lang="en-US" sz="2400">
                <a:latin typeface="Times New Roman" pitchFamily="18" charset="0"/>
                <a:cs typeface="Times New Roman" pitchFamily="18" charset="0"/>
              </a:rPr>
              <a:t>a giữa </a:t>
            </a:r>
            <a:r>
              <a:rPr lang="vi-VN" sz="2400">
                <a:latin typeface="Times New Roman" pitchFamily="18" charset="0"/>
                <a:cs typeface="Times New Roman" pitchFamily="18" charset="0"/>
              </a:rPr>
              <a:t>đồng</a:t>
            </a:r>
            <a:endParaRPr lang="en-US" sz="2400">
              <a:latin typeface="Times New Roman" pitchFamily="18" charset="0"/>
              <a:cs typeface="Times New Roman" pitchFamily="18" charset="0"/>
            </a:endParaRPr>
          </a:p>
          <a:p>
            <a:r>
              <a:rPr lang="en-US" sz="2400">
                <a:latin typeface="Times New Roman" pitchFamily="18" charset="0"/>
                <a:cs typeface="Times New Roman" pitchFamily="18" charset="0"/>
              </a:rPr>
              <a:t>                                           Con </a:t>
            </a:r>
            <a:r>
              <a:rPr lang="vi-VN" sz="2400">
                <a:latin typeface="Times New Roman" pitchFamily="18" charset="0"/>
                <a:cs typeface="Times New Roman" pitchFamily="18" charset="0"/>
              </a:rPr>
              <a:t>đò</a:t>
            </a:r>
            <a:r>
              <a:rPr lang="en-US" sz="2400">
                <a:latin typeface="Times New Roman" pitchFamily="18" charset="0"/>
                <a:cs typeface="Times New Roman" pitchFamily="18" charset="0"/>
              </a:rPr>
              <a:t> lá trúc qua sông</a:t>
            </a:r>
          </a:p>
          <a:p>
            <a:r>
              <a:rPr lang="en-US" sz="2400">
                <a:latin typeface="Times New Roman" pitchFamily="18" charset="0"/>
                <a:cs typeface="Times New Roman" pitchFamily="18" charset="0"/>
              </a:rPr>
              <a:t>                                      Trái m</a:t>
            </a:r>
            <a:r>
              <a:rPr lang="vi-VN" sz="2400">
                <a:latin typeface="Times New Roman" pitchFamily="18" charset="0"/>
                <a:cs typeface="Times New Roman" pitchFamily="18" charset="0"/>
              </a:rPr>
              <a:t>ơ</a:t>
            </a:r>
            <a:r>
              <a:rPr lang="en-US" sz="2400">
                <a:latin typeface="Times New Roman" pitchFamily="18" charset="0"/>
                <a:cs typeface="Times New Roman" pitchFamily="18" charset="0"/>
              </a:rPr>
              <a:t> tròn trĩnh, quả bòng </a:t>
            </a:r>
            <a:r>
              <a:rPr lang="vi-VN" sz="2400">
                <a:latin typeface="Times New Roman" pitchFamily="18" charset="0"/>
                <a:cs typeface="Times New Roman" pitchFamily="18" charset="0"/>
              </a:rPr>
              <a:t>đ</a:t>
            </a:r>
            <a:r>
              <a:rPr lang="en-US" sz="2400">
                <a:latin typeface="Times New Roman" pitchFamily="18" charset="0"/>
                <a:cs typeface="Times New Roman" pitchFamily="18" charset="0"/>
              </a:rPr>
              <a:t>ung </a:t>
            </a:r>
            <a:r>
              <a:rPr lang="vi-VN" sz="2400">
                <a:latin typeface="Times New Roman" pitchFamily="18" charset="0"/>
                <a:cs typeface="Times New Roman" pitchFamily="18" charset="0"/>
              </a:rPr>
              <a:t>đưa</a:t>
            </a:r>
            <a:endParaRPr lang="en-US" sz="2400">
              <a:latin typeface="Times New Roman" pitchFamily="18" charset="0"/>
              <a:cs typeface="Times New Roman" pitchFamily="18" charset="0"/>
            </a:endParaRPr>
          </a:p>
          <a:p>
            <a:r>
              <a:rPr lang="en-US" sz="2400">
                <a:latin typeface="Times New Roman" pitchFamily="18" charset="0"/>
                <a:cs typeface="Times New Roman" pitchFamily="18" charset="0"/>
              </a:rPr>
              <a:t>                                           Bút nghiêng lất phất hạt m</a:t>
            </a:r>
            <a:r>
              <a:rPr lang="vi-VN" sz="2400">
                <a:latin typeface="Times New Roman" pitchFamily="18" charset="0"/>
                <a:cs typeface="Times New Roman" pitchFamily="18" charset="0"/>
              </a:rPr>
              <a:t>ư</a:t>
            </a:r>
            <a:r>
              <a:rPr lang="en-US" sz="2400">
                <a:latin typeface="Times New Roman" pitchFamily="18" charset="0"/>
                <a:cs typeface="Times New Roman" pitchFamily="18" charset="0"/>
              </a:rPr>
              <a:t>a</a:t>
            </a:r>
          </a:p>
          <a:p>
            <a:r>
              <a:rPr lang="en-US" sz="2400">
                <a:latin typeface="Times New Roman" pitchFamily="18" charset="0"/>
                <a:cs typeface="Times New Roman" pitchFamily="18" charset="0"/>
              </a:rPr>
              <a:t>                                       Bút chao g</a:t>
            </a:r>
            <a:r>
              <a:rPr lang="vi-VN" sz="2400">
                <a:latin typeface="Times New Roman" pitchFamily="18" charset="0"/>
                <a:cs typeface="Times New Roman" pitchFamily="18" charset="0"/>
              </a:rPr>
              <a:t>ơ</a:t>
            </a:r>
            <a:r>
              <a:rPr lang="en-US" sz="2400">
                <a:latin typeface="Times New Roman" pitchFamily="18" charset="0"/>
                <a:cs typeface="Times New Roman" pitchFamily="18" charset="0"/>
              </a:rPr>
              <a:t>n n</a:t>
            </a:r>
            <a:r>
              <a:rPr lang="vi-VN" sz="2400">
                <a:latin typeface="Times New Roman" pitchFamily="18" charset="0"/>
                <a:cs typeface="Times New Roman" pitchFamily="18" charset="0"/>
              </a:rPr>
              <a:t>ước</a:t>
            </a:r>
            <a:r>
              <a:rPr lang="en-US" sz="2400">
                <a:latin typeface="Times New Roman" pitchFamily="18" charset="0"/>
                <a:cs typeface="Times New Roman" pitchFamily="18" charset="0"/>
              </a:rPr>
              <a:t> Tây Hồ l</a:t>
            </a:r>
            <a:r>
              <a:rPr lang="vi-VN" sz="2400">
                <a:latin typeface="Times New Roman" pitchFamily="18" charset="0"/>
                <a:cs typeface="Times New Roman" pitchFamily="18" charset="0"/>
              </a:rPr>
              <a:t>ă</a:t>
            </a:r>
            <a:r>
              <a:rPr lang="en-US" sz="2400">
                <a:latin typeface="Times New Roman" pitchFamily="18" charset="0"/>
                <a:cs typeface="Times New Roman" pitchFamily="18" charset="0"/>
              </a:rPr>
              <a:t>n t</a:t>
            </a:r>
            <a:r>
              <a:rPr lang="vi-VN" sz="2400">
                <a:latin typeface="Times New Roman" pitchFamily="18" charset="0"/>
                <a:cs typeface="Times New Roman" pitchFamily="18" charset="0"/>
              </a:rPr>
              <a:t>ă</a:t>
            </a:r>
            <a:r>
              <a:rPr lang="en-US" sz="2400">
                <a:latin typeface="Times New Roman" pitchFamily="18" charset="0"/>
                <a:cs typeface="Times New Roman" pitchFamily="18" charset="0"/>
              </a:rPr>
              <a:t>n</a:t>
            </a:r>
          </a:p>
          <a:p>
            <a:r>
              <a:rPr lang="en-US" sz="2400">
                <a:latin typeface="Times New Roman" pitchFamily="18" charset="0"/>
                <a:cs typeface="Times New Roman" pitchFamily="18" charset="0"/>
              </a:rPr>
              <a:t>                                           Hài hòa </a:t>
            </a:r>
            <a:r>
              <a:rPr lang="vi-VN" sz="2400">
                <a:latin typeface="Times New Roman" pitchFamily="18" charset="0"/>
                <a:cs typeface="Times New Roman" pitchFamily="18" charset="0"/>
              </a:rPr>
              <a:t>đường</a:t>
            </a:r>
            <a:r>
              <a:rPr lang="en-US" sz="2400">
                <a:latin typeface="Times New Roman" pitchFamily="18" charset="0"/>
                <a:cs typeface="Times New Roman" pitchFamily="18" charset="0"/>
              </a:rPr>
              <a:t> nét hoa v</a:t>
            </a:r>
            <a:r>
              <a:rPr lang="vi-VN" sz="2400">
                <a:latin typeface="Times New Roman" pitchFamily="18" charset="0"/>
                <a:cs typeface="Times New Roman" pitchFamily="18" charset="0"/>
              </a:rPr>
              <a:t>ă</a:t>
            </a:r>
            <a:r>
              <a:rPr lang="en-US" sz="2400">
                <a:latin typeface="Times New Roman" pitchFamily="18" charset="0"/>
                <a:cs typeface="Times New Roman" pitchFamily="18" charset="0"/>
              </a:rPr>
              <a:t>n</a:t>
            </a:r>
          </a:p>
          <a:p>
            <a:r>
              <a:rPr lang="en-US" sz="2400">
                <a:latin typeface="Times New Roman" pitchFamily="18" charset="0"/>
                <a:cs typeface="Times New Roman" pitchFamily="18" charset="0"/>
              </a:rPr>
              <a:t>                                       Dáng em, dáng của nghệ nhân Bát Tràng.</a:t>
            </a:r>
          </a:p>
          <a:p>
            <a:r>
              <a:rPr lang="en-US" sz="2000">
                <a:latin typeface="Times New Roman" pitchFamily="18" charset="0"/>
                <a:cs typeface="Times New Roman" pitchFamily="18" charset="0"/>
              </a:rPr>
              <a:t>                                                                                             HỒ MINH HÀ</a:t>
            </a:r>
          </a:p>
          <a:p>
            <a:r>
              <a:rPr lang="en-US" sz="2000">
                <a:latin typeface="Times New Roman" pitchFamily="18" charset="0"/>
                <a:cs typeface="Times New Roman" pitchFamily="18" charset="0"/>
              </a:rPr>
              <a:t>                    - Bát Tràng: xã thuộc huyện Gia Lâm, Hà Nội, chuyên làm </a:t>
            </a:r>
            <a:r>
              <a:rPr lang="vi-VN" sz="2000">
                <a:latin typeface="Times New Roman" pitchFamily="18" charset="0"/>
                <a:cs typeface="Times New Roman" pitchFamily="18" charset="0"/>
              </a:rPr>
              <a:t>đồ</a:t>
            </a:r>
            <a:r>
              <a:rPr lang="en-US" sz="2000">
                <a:latin typeface="Times New Roman" pitchFamily="18" charset="0"/>
                <a:cs typeface="Times New Roman" pitchFamily="18" charset="0"/>
              </a:rPr>
              <a:t> gốm, sứ.</a:t>
            </a:r>
          </a:p>
          <a:p>
            <a:r>
              <a:rPr lang="en-US" sz="2000">
                <a:latin typeface="Times New Roman" pitchFamily="18" charset="0"/>
                <a:cs typeface="Times New Roman" pitchFamily="18" charset="0"/>
              </a:rPr>
              <a:t>                    - Cao lanh: </a:t>
            </a:r>
            <a:r>
              <a:rPr lang="vi-VN" sz="2000">
                <a:latin typeface="Times New Roman" pitchFamily="18" charset="0"/>
                <a:cs typeface="Times New Roman" pitchFamily="18" charset="0"/>
              </a:rPr>
              <a:t>đất</a:t>
            </a:r>
            <a:r>
              <a:rPr lang="en-US" sz="2000">
                <a:latin typeface="Times New Roman" pitchFamily="18" charset="0"/>
                <a:cs typeface="Times New Roman" pitchFamily="18" charset="0"/>
              </a:rPr>
              <a:t> sét mịn, màu trắng hoặc vàng, dùng làm </a:t>
            </a:r>
            <a:r>
              <a:rPr lang="vi-VN" sz="2000">
                <a:latin typeface="Times New Roman" pitchFamily="18" charset="0"/>
                <a:cs typeface="Times New Roman" pitchFamily="18" charset="0"/>
              </a:rPr>
              <a:t>đồ</a:t>
            </a:r>
            <a:r>
              <a:rPr lang="en-US" sz="2000">
                <a:latin typeface="Times New Roman" pitchFamily="18" charset="0"/>
                <a:cs typeface="Times New Roman" pitchFamily="18" charset="0"/>
              </a:rPr>
              <a:t> sứ, gạch chịu lửa,...</a:t>
            </a:r>
          </a:p>
          <a:p>
            <a:endParaRPr lang="en-US" sz="2400">
              <a:latin typeface="Times New Roman" pitchFamily="18" charset="0"/>
              <a:cs typeface="Times New Roman" pitchFamily="18" charset="0"/>
            </a:endParaRPr>
          </a:p>
          <a:p>
            <a:endParaRPr lang="en-US" sz="2400">
              <a:latin typeface="Times New Roman" pitchFamily="18" charset="0"/>
              <a:cs typeface="Times New Roman" pitchFamily="18" charset="0"/>
            </a:endParaRPr>
          </a:p>
          <a:p>
            <a:endParaRPr lang="en-US" sz="2400">
              <a:latin typeface="Times New Roman" pitchFamily="18" charset="0"/>
              <a:cs typeface="Times New Roman" pitchFamily="18" charset="0"/>
            </a:endParaRPr>
          </a:p>
        </p:txBody>
      </p:sp>
      <p:sp>
        <p:nvSpPr>
          <p:cNvPr id="2" name="Rounded Rectangle 1"/>
          <p:cNvSpPr/>
          <p:nvPr/>
        </p:nvSpPr>
        <p:spPr>
          <a:xfrm>
            <a:off x="430213" y="6096000"/>
            <a:ext cx="331787" cy="4572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solidFill>
                  <a:srgbClr val="C0000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3"/>
          <p:cNvSpPr txBox="1">
            <a:spLocks noChangeArrowheads="1"/>
          </p:cNvSpPr>
          <p:nvPr/>
        </p:nvSpPr>
        <p:spPr bwMode="auto">
          <a:xfrm>
            <a:off x="3505200" y="381000"/>
            <a:ext cx="1600200" cy="523875"/>
          </a:xfrm>
          <a:prstGeom prst="rect">
            <a:avLst/>
          </a:prstGeom>
          <a:noFill/>
          <a:ln w="9525">
            <a:noFill/>
            <a:miter lim="800000"/>
            <a:headEnd/>
            <a:tailEnd/>
          </a:ln>
        </p:spPr>
        <p:txBody>
          <a:bodyPr>
            <a:spAutoFit/>
          </a:bodyPr>
          <a:lstStyle/>
          <a:p>
            <a:r>
              <a:rPr lang="en-US" sz="2800">
                <a:latin typeface="Times New Roman" pitchFamily="18" charset="0"/>
                <a:cs typeface="Times New Roman" pitchFamily="18" charset="0"/>
              </a:rPr>
              <a:t>Tiết 4</a:t>
            </a:r>
          </a:p>
        </p:txBody>
      </p:sp>
      <p:sp>
        <p:nvSpPr>
          <p:cNvPr id="6" name="TextBox 5"/>
          <p:cNvSpPr txBox="1">
            <a:spLocks noChangeArrowheads="1"/>
          </p:cNvSpPr>
          <p:nvPr/>
        </p:nvSpPr>
        <p:spPr bwMode="auto">
          <a:xfrm>
            <a:off x="304800" y="1077913"/>
            <a:ext cx="7086600" cy="400050"/>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1. Ôn luyện tập </a:t>
            </a:r>
            <a:r>
              <a:rPr lang="vi-VN" sz="2000">
                <a:latin typeface="Times New Roman" pitchFamily="18" charset="0"/>
                <a:cs typeface="Times New Roman" pitchFamily="18" charset="0"/>
              </a:rPr>
              <a:t>đọc</a:t>
            </a:r>
            <a:r>
              <a:rPr lang="en-US" sz="2000">
                <a:latin typeface="Times New Roman" pitchFamily="18" charset="0"/>
                <a:cs typeface="Times New Roman" pitchFamily="18" charset="0"/>
              </a:rPr>
              <a:t> và học thuộc lòng.</a:t>
            </a:r>
          </a:p>
        </p:txBody>
      </p:sp>
      <p:sp>
        <p:nvSpPr>
          <p:cNvPr id="7" name="TextBox 6"/>
          <p:cNvSpPr txBox="1">
            <a:spLocks noChangeArrowheads="1"/>
          </p:cNvSpPr>
          <p:nvPr/>
        </p:nvSpPr>
        <p:spPr bwMode="auto">
          <a:xfrm>
            <a:off x="228600" y="1600200"/>
            <a:ext cx="8610600" cy="4340225"/>
          </a:xfrm>
          <a:prstGeom prst="rect">
            <a:avLst/>
          </a:prstGeom>
          <a:noFill/>
          <a:ln w="9525">
            <a:noFill/>
            <a:miter lim="800000"/>
            <a:headEnd/>
            <a:tailEnd/>
          </a:ln>
        </p:spPr>
        <p:txBody>
          <a:bodyPr>
            <a:spAutoFit/>
          </a:bodyPr>
          <a:lstStyle/>
          <a:p>
            <a:r>
              <a:rPr lang="en-US" sz="2000">
                <a:latin typeface="Times New Roman" pitchFamily="18" charset="0"/>
                <a:cs typeface="Times New Roman" pitchFamily="18" charset="0"/>
              </a:rPr>
              <a:t>2. Đọc bài th</a:t>
            </a:r>
            <a:r>
              <a:rPr lang="vi-VN" sz="2000">
                <a:latin typeface="Times New Roman" pitchFamily="18" charset="0"/>
                <a:cs typeface="Times New Roman" pitchFamily="18" charset="0"/>
              </a:rPr>
              <a:t>ơ</a:t>
            </a:r>
            <a:r>
              <a:rPr lang="en-US" sz="2000">
                <a:latin typeface="Times New Roman" pitchFamily="18" charset="0"/>
                <a:cs typeface="Times New Roman" pitchFamily="18" charset="0"/>
              </a:rPr>
              <a:t> sau và trả lời câu hỏi:</a:t>
            </a:r>
          </a:p>
          <a:p>
            <a:endParaRPr lang="en-US" sz="2000">
              <a:latin typeface="Times New Roman" pitchFamily="18" charset="0"/>
              <a:cs typeface="Times New Roman" pitchFamily="18" charset="0"/>
            </a:endParaRPr>
          </a:p>
          <a:p>
            <a:r>
              <a:rPr lang="en-US" b="1">
                <a:latin typeface="Times New Roman" pitchFamily="18" charset="0"/>
                <a:cs typeface="Times New Roman" pitchFamily="18" charset="0"/>
              </a:rPr>
              <a:t>                                                       </a:t>
            </a:r>
            <a:r>
              <a:rPr lang="en-US" sz="2000" b="1">
                <a:latin typeface="Times New Roman" pitchFamily="18" charset="0"/>
                <a:cs typeface="Times New Roman" pitchFamily="18" charset="0"/>
              </a:rPr>
              <a:t>Cua Càng thổi xôi</a:t>
            </a:r>
            <a:endParaRPr lang="en-US" sz="2000">
              <a:latin typeface="Times New Roman" pitchFamily="18" charset="0"/>
              <a:cs typeface="Times New Roman" pitchFamily="18" charset="0"/>
            </a:endParaRPr>
          </a:p>
          <a:p>
            <a:r>
              <a:rPr lang="en-US">
                <a:latin typeface="Times New Roman" pitchFamily="18" charset="0"/>
                <a:cs typeface="Times New Roman" pitchFamily="18" charset="0"/>
              </a:rPr>
              <a:t> </a:t>
            </a:r>
          </a:p>
          <a:p>
            <a:r>
              <a:rPr lang="en-US">
                <a:latin typeface="Times New Roman" pitchFamily="18" charset="0"/>
                <a:cs typeface="Times New Roman" pitchFamily="18" charset="0"/>
              </a:rPr>
              <a:t>Cua Càng đi hội		Tép chuyên nhóm lửa		Hong xôi vừa chín</a:t>
            </a:r>
          </a:p>
          <a:p>
            <a:r>
              <a:rPr lang="en-US">
                <a:latin typeface="Times New Roman" pitchFamily="18" charset="0"/>
                <a:cs typeface="Times New Roman" pitchFamily="18" charset="0"/>
              </a:rPr>
              <a:t>Cõng nồi trên lưng		Bà Sam dựng nhà			Nhà đổ mái bằng</a:t>
            </a:r>
          </a:p>
          <a:p>
            <a:r>
              <a:rPr lang="en-US">
                <a:latin typeface="Times New Roman" pitchFamily="18" charset="0"/>
                <a:cs typeface="Times New Roman" pitchFamily="18" charset="0"/>
              </a:rPr>
              <a:t>Vừa đi vừa thổi		Tôm đi chợ cá			Trà pha thơm ngát</a:t>
            </a:r>
          </a:p>
          <a:p>
            <a:r>
              <a:rPr lang="en-US">
                <a:latin typeface="Times New Roman" pitchFamily="18" charset="0"/>
                <a:cs typeface="Times New Roman" pitchFamily="18" charset="0"/>
              </a:rPr>
              <a:t>Mùi xôi thơm lừng.	                 Cậu Ốc pha trà.			Mời ông Dã Tràng.</a:t>
            </a:r>
          </a:p>
          <a:p>
            <a:r>
              <a:rPr lang="en-US">
                <a:latin typeface="Times New Roman" pitchFamily="18" charset="0"/>
                <a:cs typeface="Times New Roman" pitchFamily="18" charset="0"/>
              </a:rPr>
              <a:t> </a:t>
            </a:r>
          </a:p>
          <a:p>
            <a:r>
              <a:rPr lang="en-US">
                <a:latin typeface="Times New Roman" pitchFamily="18" charset="0"/>
                <a:cs typeface="Times New Roman" pitchFamily="18" charset="0"/>
              </a:rPr>
              <a:t>Cái Tép đỏ mắt		Hai tay dụi mắt			Dã Tràng móm mém</a:t>
            </a:r>
          </a:p>
          <a:p>
            <a:r>
              <a:rPr lang="en-US">
                <a:latin typeface="Times New Roman" pitchFamily="18" charset="0"/>
                <a:cs typeface="Times New Roman" pitchFamily="18" charset="0"/>
              </a:rPr>
              <a:t>Cậu Ốc vặn mình		Tép chép miệng: Xong!		Rụng hai chiếc răng</a:t>
            </a:r>
          </a:p>
          <a:p>
            <a:r>
              <a:rPr lang="en-US">
                <a:latin typeface="Times New Roman" pitchFamily="18" charset="0"/>
                <a:cs typeface="Times New Roman" pitchFamily="18" charset="0"/>
              </a:rPr>
              <a:t>Chú Tôm lật đật		Chú Tôm về chậm			Khen xôi nấu dẻo</a:t>
            </a:r>
          </a:p>
          <a:p>
            <a:r>
              <a:rPr lang="en-US">
                <a:latin typeface="Times New Roman" pitchFamily="18" charset="0"/>
                <a:cs typeface="Times New Roman" pitchFamily="18" charset="0"/>
              </a:rPr>
              <a:t>Bà Sam cồng kềnh.	                  Dắt tay bà Còng.			Có công Cua Càng.</a:t>
            </a:r>
          </a:p>
          <a:p>
            <a:r>
              <a:rPr lang="en-US">
                <a:latin typeface="Times New Roman" pitchFamily="18" charset="0"/>
                <a:cs typeface="Times New Roman" pitchFamily="18" charset="0"/>
              </a:rPr>
              <a:t>                                                                                                           </a:t>
            </a:r>
          </a:p>
          <a:p>
            <a:r>
              <a:rPr lang="en-US">
                <a:latin typeface="Times New Roman" pitchFamily="18" charset="0"/>
                <a:cs typeface="Times New Roman" pitchFamily="18" charset="0"/>
              </a:rPr>
              <a:t>                                                                                                                     Nguyễn Ngọc Phú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557213"/>
            <a:ext cx="8839200" cy="3416300"/>
          </a:xfrm>
          <a:prstGeom prst="rect">
            <a:avLst/>
          </a:prstGeom>
          <a:noFill/>
        </p:spPr>
        <p:txBody>
          <a:bodyPr>
            <a:spAutoFit/>
          </a:bodyPr>
          <a:lstStyle/>
          <a:p>
            <a:pPr fontAlgn="auto">
              <a:spcBef>
                <a:spcPts val="0"/>
              </a:spcBef>
              <a:spcAft>
                <a:spcPts val="0"/>
              </a:spcAft>
              <a:defRPr/>
            </a:pPr>
            <a:r>
              <a:rPr lang="vi-VN" sz="2400">
                <a:latin typeface="+mj-lt"/>
              </a:rPr>
              <a:t>Trong bài thơ đó, mỗi con vật được dùng các từ ngữ sau để nhân hoá :</a:t>
            </a:r>
          </a:p>
          <a:p>
            <a:pPr fontAlgn="auto">
              <a:spcBef>
                <a:spcPts val="0"/>
              </a:spcBef>
              <a:spcAft>
                <a:spcPts val="0"/>
              </a:spcAft>
              <a:defRPr/>
            </a:pPr>
            <a:r>
              <a:rPr lang="en-US" sz="2400">
                <a:latin typeface="+mj-lt"/>
              </a:rPr>
              <a:t>- </a:t>
            </a:r>
            <a:r>
              <a:rPr lang="vi-VN" sz="2400">
                <a:latin typeface="+mj-lt"/>
              </a:rPr>
              <a:t>Cua Càng : thổi xôi, đi hội, cõng nồi</a:t>
            </a:r>
          </a:p>
          <a:p>
            <a:pPr fontAlgn="auto">
              <a:spcBef>
                <a:spcPts val="0"/>
              </a:spcBef>
              <a:spcAft>
                <a:spcPts val="0"/>
              </a:spcAft>
              <a:defRPr/>
            </a:pPr>
            <a:r>
              <a:rPr lang="en-US" sz="2400">
                <a:latin typeface="+mj-lt"/>
              </a:rPr>
              <a:t>- </a:t>
            </a:r>
            <a:r>
              <a:rPr lang="vi-VN" sz="2400">
                <a:latin typeface="+mj-lt"/>
              </a:rPr>
              <a:t>Tép : được gọi là cái tép, đỏ mắt, nhóm lửa, chép miệng : xong!</a:t>
            </a:r>
          </a:p>
          <a:p>
            <a:pPr fontAlgn="auto">
              <a:spcBef>
                <a:spcPts val="0"/>
              </a:spcBef>
              <a:spcAft>
                <a:spcPts val="0"/>
              </a:spcAft>
              <a:defRPr/>
            </a:pPr>
            <a:r>
              <a:rPr lang="en-US" sz="2400">
                <a:latin typeface="+mj-lt"/>
              </a:rPr>
              <a:t>- </a:t>
            </a:r>
            <a:r>
              <a:rPr lang="vi-VN" sz="2400">
                <a:latin typeface="+mj-lt"/>
              </a:rPr>
              <a:t>Ốc : được gọi là cậu ốc, vặn mình, pha trà</a:t>
            </a:r>
          </a:p>
          <a:p>
            <a:pPr fontAlgn="auto">
              <a:spcBef>
                <a:spcPts val="0"/>
              </a:spcBef>
              <a:spcAft>
                <a:spcPts val="0"/>
              </a:spcAft>
              <a:defRPr/>
            </a:pPr>
            <a:r>
              <a:rPr lang="en-US" sz="2400">
                <a:latin typeface="+mj-lt"/>
              </a:rPr>
              <a:t>- </a:t>
            </a:r>
            <a:r>
              <a:rPr lang="vi-VN" sz="2400">
                <a:latin typeface="+mj-lt"/>
              </a:rPr>
              <a:t>Tôm : chú tôm, lật đật, đi chợ, dắt tay bà Còng</a:t>
            </a:r>
          </a:p>
          <a:p>
            <a:pPr fontAlgn="auto">
              <a:spcBef>
                <a:spcPts val="0"/>
              </a:spcBef>
              <a:spcAft>
                <a:spcPts val="0"/>
              </a:spcAft>
              <a:defRPr/>
            </a:pPr>
            <a:r>
              <a:rPr lang="en-US" sz="2400">
                <a:latin typeface="+mj-lt"/>
              </a:rPr>
              <a:t>- </a:t>
            </a:r>
            <a:r>
              <a:rPr lang="vi-VN" sz="2400">
                <a:latin typeface="+mj-lt"/>
              </a:rPr>
              <a:t>Sam : bà Sam, dựng nhà</a:t>
            </a:r>
          </a:p>
          <a:p>
            <a:pPr fontAlgn="auto">
              <a:spcBef>
                <a:spcPts val="0"/>
              </a:spcBef>
              <a:spcAft>
                <a:spcPts val="0"/>
              </a:spcAft>
              <a:defRPr/>
            </a:pPr>
            <a:r>
              <a:rPr lang="en-US" sz="2400">
                <a:latin typeface="+mj-lt"/>
              </a:rPr>
              <a:t>- </a:t>
            </a:r>
            <a:r>
              <a:rPr lang="vi-VN" sz="2400">
                <a:latin typeface="+mj-lt"/>
              </a:rPr>
              <a:t>Còng : bà Còng</a:t>
            </a:r>
          </a:p>
          <a:p>
            <a:pPr fontAlgn="auto">
              <a:spcBef>
                <a:spcPts val="0"/>
              </a:spcBef>
              <a:spcAft>
                <a:spcPts val="0"/>
              </a:spcAft>
              <a:defRPr/>
            </a:pPr>
            <a:r>
              <a:rPr lang="en-US" sz="2400">
                <a:latin typeface="+mj-lt"/>
              </a:rPr>
              <a:t>- </a:t>
            </a:r>
            <a:r>
              <a:rPr lang="vi-VN" sz="2400">
                <a:latin typeface="+mj-lt"/>
              </a:rPr>
              <a:t>Dã tràng : ông dã tràng, rụng hai răng, khen xôi dẻo</a:t>
            </a:r>
          </a:p>
          <a:p>
            <a:pPr fontAlgn="auto">
              <a:spcBef>
                <a:spcPts val="0"/>
              </a:spcBef>
              <a:spcAft>
                <a:spcPts val="0"/>
              </a:spcAft>
              <a:defRPr/>
            </a:pPr>
            <a:endParaRPr lang="en-US" sz="2400">
              <a:latin typeface="+mj-lt"/>
            </a:endParaRPr>
          </a:p>
        </p:txBody>
      </p:sp>
      <p:sp>
        <p:nvSpPr>
          <p:cNvPr id="7" name="TextBox 6"/>
          <p:cNvSpPr txBox="1"/>
          <p:nvPr/>
        </p:nvSpPr>
        <p:spPr>
          <a:xfrm>
            <a:off x="0" y="76200"/>
            <a:ext cx="8991600" cy="461963"/>
          </a:xfrm>
          <a:prstGeom prst="rect">
            <a:avLst/>
          </a:prstGeom>
          <a:noFill/>
        </p:spPr>
        <p:txBody>
          <a:bodyPr>
            <a:spAutoFit/>
          </a:bodyPr>
          <a:lstStyle/>
          <a:p>
            <a:pPr fontAlgn="auto">
              <a:spcBef>
                <a:spcPts val="0"/>
              </a:spcBef>
              <a:spcAft>
                <a:spcPts val="0"/>
              </a:spcAft>
              <a:defRPr/>
            </a:pPr>
            <a:r>
              <a:rPr lang="vi-VN" sz="2400">
                <a:latin typeface="+mj-lt"/>
              </a:rPr>
              <a:t>a) Trong bài thơ </a:t>
            </a:r>
            <a:r>
              <a:rPr lang="en-US" sz="2400">
                <a:latin typeface="Times New Roman" pitchFamily="18" charset="0"/>
                <a:cs typeface="Times New Roman" pitchFamily="18" charset="0"/>
              </a:rPr>
              <a:t>trên</a:t>
            </a:r>
            <a:r>
              <a:rPr lang="vi-VN" sz="2400">
                <a:latin typeface="+mj-lt"/>
              </a:rPr>
              <a:t>, mỗi con vật được nhân hoá nhờ các từ ngữ nào ?</a:t>
            </a:r>
            <a:endParaRPr lang="en-US" sz="2400">
              <a:latin typeface="+mj-lt"/>
            </a:endParaRPr>
          </a:p>
        </p:txBody>
      </p:sp>
      <p:sp>
        <p:nvSpPr>
          <p:cNvPr id="8" name="TextBox 7"/>
          <p:cNvSpPr txBox="1"/>
          <p:nvPr/>
        </p:nvSpPr>
        <p:spPr>
          <a:xfrm>
            <a:off x="76200" y="3576638"/>
            <a:ext cx="6477000" cy="461962"/>
          </a:xfrm>
          <a:prstGeom prst="rect">
            <a:avLst/>
          </a:prstGeom>
          <a:noFill/>
        </p:spPr>
        <p:txBody>
          <a:bodyPr>
            <a:spAutoFit/>
          </a:bodyPr>
          <a:lstStyle/>
          <a:p>
            <a:pPr fontAlgn="auto">
              <a:spcBef>
                <a:spcPts val="0"/>
              </a:spcBef>
              <a:spcAft>
                <a:spcPts val="0"/>
              </a:spcAft>
              <a:defRPr/>
            </a:pPr>
            <a:r>
              <a:rPr lang="vi-VN" sz="2400">
                <a:latin typeface="+mj-lt"/>
              </a:rPr>
              <a:t>b) Em thích hình ảnh nào ?</a:t>
            </a:r>
          </a:p>
        </p:txBody>
      </p:sp>
      <p:sp>
        <p:nvSpPr>
          <p:cNvPr id="9" name="TextBox 8"/>
          <p:cNvSpPr txBox="1"/>
          <p:nvPr/>
        </p:nvSpPr>
        <p:spPr>
          <a:xfrm>
            <a:off x="152400" y="4027488"/>
            <a:ext cx="8991600" cy="2678112"/>
          </a:xfrm>
          <a:prstGeom prst="rect">
            <a:avLst/>
          </a:prstGeom>
          <a:noFill/>
        </p:spPr>
        <p:txBody>
          <a:bodyPr>
            <a:spAutoFit/>
          </a:bodyPr>
          <a:lstStyle/>
          <a:p>
            <a:pPr fontAlgn="auto">
              <a:spcBef>
                <a:spcPts val="0"/>
              </a:spcBef>
              <a:spcAft>
                <a:spcPts val="0"/>
              </a:spcAft>
              <a:defRPr/>
            </a:pPr>
            <a:r>
              <a:rPr lang="vi-VN" sz="2400">
                <a:latin typeface="+mj-lt"/>
              </a:rPr>
              <a:t>Ví dụ : Em thích hình ảnh :</a:t>
            </a:r>
          </a:p>
          <a:p>
            <a:pPr fontAlgn="auto">
              <a:spcBef>
                <a:spcPts val="0"/>
              </a:spcBef>
              <a:spcAft>
                <a:spcPts val="0"/>
              </a:spcAft>
              <a:defRPr/>
            </a:pPr>
            <a:r>
              <a:rPr lang="vi-VN" sz="2400">
                <a:latin typeface="+mj-lt"/>
              </a:rPr>
              <a:t>Cua Càng đi hội Cõng nồi trên lưng Vừa đi vừa thổi Mùi xôi thơm lừng</a:t>
            </a:r>
          </a:p>
          <a:p>
            <a:pPr fontAlgn="auto">
              <a:spcBef>
                <a:spcPts val="0"/>
              </a:spcBef>
              <a:spcAft>
                <a:spcPts val="0"/>
              </a:spcAft>
              <a:defRPr/>
            </a:pPr>
            <a:r>
              <a:rPr lang="vi-VN" sz="2400">
                <a:latin typeface="+mj-lt"/>
              </a:rPr>
              <a:t>Vì hình ảnh này tả được con cua có cái mai trên lưng (giống như cái nồi) và vừa đi vừa làm những bong bóng nước sủi ra (giống nhu một nồi cơm đang sôi). Tác giả đã dùng trí sáng tạo để viết ru một hình ảnh thật ngộ nghĩnh và lí thú.</a:t>
            </a:r>
          </a:p>
          <a:p>
            <a:pPr fontAlgn="auto">
              <a:spcBef>
                <a:spcPts val="0"/>
              </a:spcBef>
              <a:spcAft>
                <a:spcPts val="0"/>
              </a:spcAft>
              <a:defRPr/>
            </a:pPr>
            <a:endParaRPr lang="en-US" sz="240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1000"/>
                                        <p:tgtEl>
                                          <p:spTgt spid="8"/>
                                        </p:tgtEl>
                                      </p:cBhvr>
                                    </p:animEffect>
                                    <p:anim calcmode="lin" valueType="num">
                                      <p:cBhvr>
                                        <p:cTn id="14" dur="1000" fill="hold"/>
                                        <p:tgtEl>
                                          <p:spTgt spid="8"/>
                                        </p:tgtEl>
                                        <p:attrNameLst>
                                          <p:attrName>ppt_x</p:attrName>
                                        </p:attrNameLst>
                                      </p:cBhvr>
                                      <p:tavLst>
                                        <p:tav tm="0">
                                          <p:val>
                                            <p:strVal val="#ppt_x"/>
                                          </p:val>
                                        </p:tav>
                                        <p:tav tm="100000">
                                          <p:val>
                                            <p:strVal val="#ppt_x"/>
                                          </p:val>
                                        </p:tav>
                                      </p:tavLst>
                                    </p:anim>
                                    <p:anim calcmode="lin" valueType="num">
                                      <p:cBhvr>
                                        <p:cTn id="1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arn(inVertical)">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3"/>
          <p:cNvSpPr txBox="1">
            <a:spLocks noChangeArrowheads="1"/>
          </p:cNvSpPr>
          <p:nvPr/>
        </p:nvSpPr>
        <p:spPr bwMode="auto">
          <a:xfrm>
            <a:off x="3378200" y="147638"/>
            <a:ext cx="1422400"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Tiết 5</a:t>
            </a:r>
          </a:p>
        </p:txBody>
      </p:sp>
      <p:sp>
        <p:nvSpPr>
          <p:cNvPr id="6" name="TextBox 5"/>
          <p:cNvSpPr txBox="1">
            <a:spLocks noChangeArrowheads="1"/>
          </p:cNvSpPr>
          <p:nvPr/>
        </p:nvSpPr>
        <p:spPr bwMode="auto">
          <a:xfrm>
            <a:off x="228600" y="833438"/>
            <a:ext cx="5856288"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1. Ôn luyện tập </a:t>
            </a:r>
            <a:r>
              <a:rPr lang="vi-VN" sz="2400">
                <a:latin typeface="Times New Roman" pitchFamily="18" charset="0"/>
                <a:cs typeface="Times New Roman" pitchFamily="18" charset="0"/>
              </a:rPr>
              <a:t>đọc</a:t>
            </a:r>
            <a:r>
              <a:rPr lang="en-US" sz="2400">
                <a:latin typeface="Times New Roman" pitchFamily="18" charset="0"/>
                <a:cs typeface="Times New Roman" pitchFamily="18" charset="0"/>
              </a:rPr>
              <a:t> và học thuộc lòng.</a:t>
            </a:r>
          </a:p>
        </p:txBody>
      </p:sp>
      <p:sp>
        <p:nvSpPr>
          <p:cNvPr id="7" name="TextBox 6"/>
          <p:cNvSpPr txBox="1">
            <a:spLocks noChangeArrowheads="1"/>
          </p:cNvSpPr>
          <p:nvPr/>
        </p:nvSpPr>
        <p:spPr bwMode="auto">
          <a:xfrm>
            <a:off x="163513" y="1443038"/>
            <a:ext cx="9285287"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2. Nghe và kể lại câu chuyện Bốn cẳng và sáu cẳng.</a:t>
            </a:r>
          </a:p>
        </p:txBody>
      </p:sp>
      <p:sp>
        <p:nvSpPr>
          <p:cNvPr id="9" name="TextBox 8"/>
          <p:cNvSpPr txBox="1">
            <a:spLocks noChangeArrowheads="1"/>
          </p:cNvSpPr>
          <p:nvPr/>
        </p:nvSpPr>
        <p:spPr bwMode="auto">
          <a:xfrm>
            <a:off x="150813" y="1976438"/>
            <a:ext cx="6859587" cy="461962"/>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a. Chú lính </a:t>
            </a:r>
            <a:r>
              <a:rPr lang="vi-VN" sz="2400">
                <a:latin typeface="Times New Roman" pitchFamily="18" charset="0"/>
                <a:cs typeface="Times New Roman" pitchFamily="18" charset="0"/>
              </a:rPr>
              <a:t>được</a:t>
            </a:r>
            <a:r>
              <a:rPr lang="en-US" sz="2400">
                <a:latin typeface="Times New Roman" pitchFamily="18" charset="0"/>
                <a:cs typeface="Times New Roman" pitchFamily="18" charset="0"/>
              </a:rPr>
              <a:t> cấp ngựa </a:t>
            </a:r>
            <a:r>
              <a:rPr lang="vi-VN" sz="2400">
                <a:latin typeface="Times New Roman" pitchFamily="18" charset="0"/>
                <a:cs typeface="Times New Roman" pitchFamily="18" charset="0"/>
              </a:rPr>
              <a:t>để</a:t>
            </a:r>
            <a:r>
              <a:rPr lang="en-US" sz="2400">
                <a:latin typeface="Times New Roman" pitchFamily="18" charset="0"/>
                <a:cs typeface="Times New Roman" pitchFamily="18" charset="0"/>
              </a:rPr>
              <a:t> làm gì?</a:t>
            </a:r>
          </a:p>
        </p:txBody>
      </p:sp>
      <p:sp>
        <p:nvSpPr>
          <p:cNvPr id="10" name="TextBox 9"/>
          <p:cNvSpPr txBox="1">
            <a:spLocks noChangeArrowheads="1"/>
          </p:cNvSpPr>
          <p:nvPr/>
        </p:nvSpPr>
        <p:spPr bwMode="auto">
          <a:xfrm>
            <a:off x="381000" y="3448050"/>
            <a:ext cx="8532813" cy="1200150"/>
          </a:xfrm>
          <a:prstGeom prst="rect">
            <a:avLst/>
          </a:prstGeom>
          <a:noFill/>
          <a:ln w="9525">
            <a:noFill/>
            <a:miter lim="800000"/>
            <a:headEnd/>
            <a:tailEnd/>
          </a:ln>
        </p:spPr>
        <p:txBody>
          <a:bodyPr>
            <a:spAutoFit/>
          </a:bodyPr>
          <a:lstStyle/>
          <a:p>
            <a:endParaRPr lang="en-US" sz="2400" b="1">
              <a:latin typeface="Times New Roman" pitchFamily="18" charset="0"/>
              <a:cs typeface="Times New Roman" pitchFamily="18" charset="0"/>
            </a:endParaRPr>
          </a:p>
          <a:p>
            <a:r>
              <a:rPr lang="en-US" sz="2400">
                <a:solidFill>
                  <a:srgbClr val="FF0000"/>
                </a:solidFill>
                <a:latin typeface="Times New Roman" pitchFamily="18" charset="0"/>
                <a:cs typeface="Times New Roman" pitchFamily="18" charset="0"/>
              </a:rPr>
              <a:t>C</a:t>
            </a:r>
            <a:r>
              <a:rPr lang="vi-VN" sz="2400">
                <a:solidFill>
                  <a:srgbClr val="FF0000"/>
                </a:solidFill>
                <a:latin typeface="Times New Roman" pitchFamily="18" charset="0"/>
                <a:cs typeface="Times New Roman" pitchFamily="18" charset="0"/>
              </a:rPr>
              <a:t>hú </a:t>
            </a:r>
            <a:r>
              <a:rPr lang="en-US" sz="2400">
                <a:solidFill>
                  <a:srgbClr val="FF0000"/>
                </a:solidFill>
                <a:latin typeface="Times New Roman" pitchFamily="18" charset="0"/>
                <a:cs typeface="Times New Roman" pitchFamily="18" charset="0"/>
              </a:rPr>
              <a:t>dắt ngựa ra </a:t>
            </a:r>
            <a:r>
              <a:rPr lang="vi-VN" sz="2400">
                <a:solidFill>
                  <a:srgbClr val="FF0000"/>
                </a:solidFill>
                <a:latin typeface="Times New Roman" pitchFamily="18" charset="0"/>
                <a:cs typeface="Times New Roman" pitchFamily="18" charset="0"/>
              </a:rPr>
              <a:t>đường</a:t>
            </a:r>
            <a:r>
              <a:rPr lang="en-US" sz="2400">
                <a:solidFill>
                  <a:srgbClr val="FF0000"/>
                </a:solidFill>
                <a:latin typeface="Times New Roman" pitchFamily="18" charset="0"/>
                <a:cs typeface="Times New Roman" pitchFamily="18" charset="0"/>
              </a:rPr>
              <a:t> nh</a:t>
            </a:r>
            <a:r>
              <a:rPr lang="vi-VN" sz="2400">
                <a:solidFill>
                  <a:srgbClr val="FF0000"/>
                </a:solidFill>
                <a:latin typeface="Times New Roman" pitchFamily="18" charset="0"/>
                <a:cs typeface="Times New Roman" pitchFamily="18" charset="0"/>
              </a:rPr>
              <a:t>ư</a:t>
            </a:r>
            <a:r>
              <a:rPr lang="en-US" sz="2400">
                <a:solidFill>
                  <a:srgbClr val="FF0000"/>
                </a:solidFill>
                <a:latin typeface="Times New Roman" pitchFamily="18" charset="0"/>
                <a:cs typeface="Times New Roman" pitchFamily="18" charset="0"/>
              </a:rPr>
              <a:t>ng </a:t>
            </a:r>
            <a:r>
              <a:rPr lang="vi-VN" sz="2400">
                <a:solidFill>
                  <a:srgbClr val="FF0000"/>
                </a:solidFill>
                <a:latin typeface="Times New Roman" pitchFamily="18" charset="0"/>
                <a:cs typeface="Times New Roman" pitchFamily="18" charset="0"/>
              </a:rPr>
              <a:t>không cưỡi mà cứ đánh ngựa </a:t>
            </a:r>
            <a:r>
              <a:rPr lang="en-US" sz="2400">
                <a:solidFill>
                  <a:srgbClr val="FF0000"/>
                </a:solidFill>
                <a:latin typeface="Times New Roman" pitchFamily="18" charset="0"/>
                <a:cs typeface="Times New Roman" pitchFamily="18" charset="0"/>
              </a:rPr>
              <a:t>rồi cắm cổ </a:t>
            </a:r>
            <a:r>
              <a:rPr lang="vi-VN" sz="2400">
                <a:solidFill>
                  <a:srgbClr val="FF0000"/>
                </a:solidFill>
                <a:latin typeface="Times New Roman" pitchFamily="18" charset="0"/>
                <a:cs typeface="Times New Roman" pitchFamily="18" charset="0"/>
              </a:rPr>
              <a:t>chạy chạy theo.</a:t>
            </a:r>
          </a:p>
        </p:txBody>
      </p:sp>
      <p:sp>
        <p:nvSpPr>
          <p:cNvPr id="13" name="TextBox 12"/>
          <p:cNvSpPr txBox="1">
            <a:spLocks noChangeArrowheads="1"/>
          </p:cNvSpPr>
          <p:nvPr/>
        </p:nvSpPr>
        <p:spPr bwMode="auto">
          <a:xfrm>
            <a:off x="304800" y="2590800"/>
            <a:ext cx="7924800" cy="461963"/>
          </a:xfrm>
          <a:prstGeom prst="rect">
            <a:avLst/>
          </a:prstGeom>
          <a:noFill/>
          <a:ln w="9525">
            <a:noFill/>
            <a:miter lim="800000"/>
            <a:headEnd/>
            <a:tailEnd/>
          </a:ln>
        </p:spPr>
        <p:txBody>
          <a:bodyPr>
            <a:spAutoFit/>
          </a:bodyPr>
          <a:lstStyle/>
          <a:p>
            <a:r>
              <a:rPr lang="vi-VN" sz="2400">
                <a:latin typeface="Times New Roman" pitchFamily="18" charset="0"/>
                <a:cs typeface="Times New Roman" pitchFamily="18" charset="0"/>
              </a:rPr>
              <a:t> </a:t>
            </a:r>
            <a:r>
              <a:rPr lang="vi-VN" sz="2400">
                <a:solidFill>
                  <a:srgbClr val="FF0000"/>
                </a:solidFill>
                <a:latin typeface="Times New Roman" pitchFamily="18" charset="0"/>
                <a:cs typeface="Times New Roman" pitchFamily="18" charset="0"/>
              </a:rPr>
              <a:t>Chú lính được cấp ngựa đế đi làm một công việc gấp.</a:t>
            </a:r>
          </a:p>
        </p:txBody>
      </p:sp>
      <p:sp>
        <p:nvSpPr>
          <p:cNvPr id="14" name="TextBox 13"/>
          <p:cNvSpPr txBox="1">
            <a:spLocks noChangeArrowheads="1"/>
          </p:cNvSpPr>
          <p:nvPr/>
        </p:nvSpPr>
        <p:spPr bwMode="auto">
          <a:xfrm>
            <a:off x="111125" y="3195638"/>
            <a:ext cx="6442075" cy="461962"/>
          </a:xfrm>
          <a:prstGeom prst="rect">
            <a:avLst/>
          </a:prstGeom>
          <a:noFill/>
          <a:ln w="9525">
            <a:noFill/>
            <a:miter lim="800000"/>
            <a:headEnd/>
            <a:tailEnd/>
          </a:ln>
        </p:spPr>
        <p:txBody>
          <a:bodyPr>
            <a:spAutoFit/>
          </a:bodyPr>
          <a:lstStyle/>
          <a:p>
            <a:r>
              <a:rPr lang="vi-VN" sz="2400">
                <a:latin typeface="Times New Roman" pitchFamily="18" charset="0"/>
                <a:cs typeface="Times New Roman" pitchFamily="18" charset="0"/>
              </a:rPr>
              <a:t>b) Chú sử dụng con ngựa như thế nào ?</a:t>
            </a:r>
          </a:p>
        </p:txBody>
      </p:sp>
      <p:sp>
        <p:nvSpPr>
          <p:cNvPr id="15" name="TextBox 14"/>
          <p:cNvSpPr txBox="1">
            <a:spLocks noChangeArrowheads="1"/>
          </p:cNvSpPr>
          <p:nvPr/>
        </p:nvSpPr>
        <p:spPr bwMode="auto">
          <a:xfrm>
            <a:off x="152400" y="4724400"/>
            <a:ext cx="8153400" cy="461963"/>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c</a:t>
            </a:r>
            <a:r>
              <a:rPr lang="vi-VN" sz="2400">
                <a:latin typeface="Times New Roman" pitchFamily="18" charset="0"/>
                <a:cs typeface="Times New Roman" pitchFamily="18" charset="0"/>
              </a:rPr>
              <a:t>) Vì sao chú cho rằng chạy </a:t>
            </a:r>
            <a:r>
              <a:rPr lang="en-US" sz="2400">
                <a:latin typeface="Times New Roman" pitchFamily="18" charset="0"/>
                <a:cs typeface="Times New Roman" pitchFamily="18" charset="0"/>
              </a:rPr>
              <a:t>bộ</a:t>
            </a:r>
            <a:r>
              <a:rPr lang="vi-VN" sz="2400">
                <a:latin typeface="Times New Roman" pitchFamily="18" charset="0"/>
                <a:cs typeface="Times New Roman" pitchFamily="18" charset="0"/>
              </a:rPr>
              <a:t> nhanh hơn cưỡi ngựa ?</a:t>
            </a:r>
          </a:p>
        </p:txBody>
      </p:sp>
      <p:sp>
        <p:nvSpPr>
          <p:cNvPr id="16" name="TextBox 15"/>
          <p:cNvSpPr txBox="1">
            <a:spLocks noChangeArrowheads="1"/>
          </p:cNvSpPr>
          <p:nvPr/>
        </p:nvSpPr>
        <p:spPr bwMode="auto">
          <a:xfrm>
            <a:off x="304800" y="5276850"/>
            <a:ext cx="9034463" cy="830263"/>
          </a:xfrm>
          <a:prstGeom prst="rect">
            <a:avLst/>
          </a:prstGeom>
          <a:noFill/>
          <a:ln w="9525">
            <a:noFill/>
            <a:miter lim="800000"/>
            <a:headEnd/>
            <a:tailEnd/>
          </a:ln>
        </p:spPr>
        <p:txBody>
          <a:bodyPr>
            <a:spAutoFit/>
          </a:bodyPr>
          <a:lstStyle/>
          <a:p>
            <a:r>
              <a:rPr lang="en-US" sz="2400">
                <a:solidFill>
                  <a:srgbClr val="FF0000"/>
                </a:solidFill>
                <a:latin typeface="Times New Roman" pitchFamily="18" charset="0"/>
                <a:cs typeface="Times New Roman" pitchFamily="18" charset="0"/>
              </a:rPr>
              <a:t>Vì chú nghĩ là ngựa có 4 cẳng, nếu chú cùng chạy bộ với ngựa thì sẽ thêm </a:t>
            </a:r>
            <a:r>
              <a:rPr lang="vi-VN" sz="2400">
                <a:solidFill>
                  <a:srgbClr val="FF0000"/>
                </a:solidFill>
                <a:latin typeface="Times New Roman" pitchFamily="18" charset="0"/>
                <a:cs typeface="Times New Roman" pitchFamily="18" charset="0"/>
              </a:rPr>
              <a:t>được</a:t>
            </a:r>
            <a:r>
              <a:rPr lang="en-US" sz="2400">
                <a:solidFill>
                  <a:srgbClr val="FF0000"/>
                </a:solidFill>
                <a:latin typeface="Times New Roman" pitchFamily="18" charset="0"/>
                <a:cs typeface="Times New Roman" pitchFamily="18" charset="0"/>
              </a:rPr>
              <a:t> hai cẳng nữa thành 6 cẳng, tốc </a:t>
            </a:r>
            <a:r>
              <a:rPr lang="vi-VN" sz="2400">
                <a:solidFill>
                  <a:srgbClr val="FF0000"/>
                </a:solidFill>
                <a:latin typeface="Times New Roman" pitchFamily="18" charset="0"/>
                <a:cs typeface="Times New Roman" pitchFamily="18" charset="0"/>
              </a:rPr>
              <a:t>độ</a:t>
            </a:r>
            <a:r>
              <a:rPr lang="en-US" sz="2400">
                <a:solidFill>
                  <a:srgbClr val="FF0000"/>
                </a:solidFill>
                <a:latin typeface="Times New Roman" pitchFamily="18" charset="0"/>
                <a:cs typeface="Times New Roman" pitchFamily="18" charset="0"/>
              </a:rPr>
              <a:t> chạy do vậy sẽ nhanh h</a:t>
            </a:r>
            <a:r>
              <a:rPr lang="vi-VN" sz="2400">
                <a:solidFill>
                  <a:srgbClr val="FF0000"/>
                </a:solidFill>
                <a:latin typeface="Times New Roman" pitchFamily="18" charset="0"/>
                <a:cs typeface="Times New Roman" pitchFamily="18" charset="0"/>
              </a:rPr>
              <a:t>ơ</a:t>
            </a:r>
            <a:r>
              <a:rPr lang="en-US" sz="2400">
                <a:solidFill>
                  <a:srgbClr val="FF0000"/>
                </a:solidFill>
                <a:latin typeface="Times New Roman" pitchFamily="18" charset="0"/>
                <a:cs typeface="Times New Roman" pitchFamily="18" charset="0"/>
              </a:rPr>
              <a:t>n.</a:t>
            </a:r>
            <a:endParaRPr lang="vi-VN" sz="24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barn(inVertical)">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wipe(down)">
                                      <p:cBhvr>
                                        <p:cTn id="3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3" grpId="0"/>
      <p:bldP spid="14" grpId="0"/>
      <p:bldP spid="15" grpId="0"/>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Box 4"/>
          <p:cNvSpPr txBox="1">
            <a:spLocks noChangeArrowheads="1"/>
          </p:cNvSpPr>
          <p:nvPr/>
        </p:nvSpPr>
        <p:spPr bwMode="auto">
          <a:xfrm>
            <a:off x="228600" y="1071563"/>
            <a:ext cx="8686800" cy="3416300"/>
          </a:xfrm>
          <a:prstGeom prst="rect">
            <a:avLst/>
          </a:prstGeom>
          <a:noFill/>
          <a:ln w="9525">
            <a:noFill/>
            <a:miter lim="800000"/>
            <a:headEnd/>
            <a:tailEnd/>
          </a:ln>
        </p:spPr>
        <p:txBody>
          <a:bodyPr>
            <a:spAutoFit/>
          </a:bodyPr>
          <a:lstStyle/>
          <a:p>
            <a:r>
              <a:rPr lang="en-US" sz="2400">
                <a:latin typeface="Times New Roman" pitchFamily="18" charset="0"/>
                <a:cs typeface="Times New Roman" pitchFamily="18" charset="0"/>
              </a:rPr>
              <a:t>                               </a:t>
            </a:r>
            <a:r>
              <a:rPr lang="en-US" sz="2400" b="1">
                <a:latin typeface="Times New Roman" pitchFamily="18" charset="0"/>
                <a:cs typeface="Times New Roman" pitchFamily="18" charset="0"/>
              </a:rPr>
              <a:t>Bốn cẳng, sáu cẳng</a:t>
            </a:r>
          </a:p>
          <a:p>
            <a:r>
              <a:rPr lang="en-US" sz="2400">
                <a:latin typeface="Times New Roman" pitchFamily="18" charset="0"/>
                <a:cs typeface="Times New Roman" pitchFamily="18" charset="0"/>
              </a:rPr>
              <a:t>     Có chú lính </a:t>
            </a:r>
            <a:r>
              <a:rPr lang="vi-VN" sz="2400">
                <a:latin typeface="Times New Roman" pitchFamily="18" charset="0"/>
                <a:cs typeface="Times New Roman" pitchFamily="18" charset="0"/>
              </a:rPr>
              <a:t>được</a:t>
            </a:r>
            <a:r>
              <a:rPr lang="en-US" sz="2400">
                <a:latin typeface="Times New Roman" pitchFamily="18" charset="0"/>
                <a:cs typeface="Times New Roman" pitchFamily="18" charset="0"/>
              </a:rPr>
              <a:t> quan sai </a:t>
            </a:r>
            <a:r>
              <a:rPr lang="vi-VN" sz="2400">
                <a:latin typeface="Times New Roman" pitchFamily="18" charset="0"/>
                <a:cs typeface="Times New Roman" pitchFamily="18" charset="0"/>
              </a:rPr>
              <a:t>đ</a:t>
            </a:r>
            <a:r>
              <a:rPr lang="en-US" sz="2400">
                <a:latin typeface="Times New Roman" pitchFamily="18" charset="0"/>
                <a:cs typeface="Times New Roman" pitchFamily="18" charset="0"/>
              </a:rPr>
              <a:t>i công việc gấp. Thấy cai cấp ngựa cho chú  </a:t>
            </a:r>
            <a:r>
              <a:rPr lang="vi-VN" sz="2400">
                <a:latin typeface="Times New Roman" pitchFamily="18" charset="0"/>
                <a:cs typeface="Times New Roman" pitchFamily="18" charset="0"/>
              </a:rPr>
              <a:t>để</a:t>
            </a:r>
            <a:r>
              <a:rPr lang="en-US" sz="2400">
                <a:latin typeface="Times New Roman" pitchFamily="18" charset="0"/>
                <a:cs typeface="Times New Roman" pitchFamily="18" charset="0"/>
              </a:rPr>
              <a:t> </a:t>
            </a:r>
            <a:r>
              <a:rPr lang="vi-VN" sz="2400">
                <a:latin typeface="Times New Roman" pitchFamily="18" charset="0"/>
                <a:cs typeface="Times New Roman" pitchFamily="18" charset="0"/>
              </a:rPr>
              <a:t>đ</a:t>
            </a:r>
            <a:r>
              <a:rPr lang="en-US" sz="2400">
                <a:latin typeface="Times New Roman" pitchFamily="18" charset="0"/>
                <a:cs typeface="Times New Roman" pitchFamily="18" charset="0"/>
              </a:rPr>
              <a:t>i cho nhanh.</a:t>
            </a:r>
          </a:p>
          <a:p>
            <a:r>
              <a:rPr lang="en-US" sz="2400">
                <a:latin typeface="Times New Roman" pitchFamily="18" charset="0"/>
                <a:cs typeface="Times New Roman" pitchFamily="18" charset="0"/>
              </a:rPr>
              <a:t>     Chú lính dắt ngựa ra </a:t>
            </a:r>
            <a:r>
              <a:rPr lang="vi-VN" sz="2400">
                <a:latin typeface="Times New Roman" pitchFamily="18" charset="0"/>
                <a:cs typeface="Times New Roman" pitchFamily="18" charset="0"/>
              </a:rPr>
              <a:t>đường</a:t>
            </a:r>
            <a:r>
              <a:rPr lang="en-US" sz="2400">
                <a:latin typeface="Times New Roman" pitchFamily="18" charset="0"/>
                <a:cs typeface="Times New Roman" pitchFamily="18" charset="0"/>
              </a:rPr>
              <a:t> nh</a:t>
            </a:r>
            <a:r>
              <a:rPr lang="vi-VN" sz="2400">
                <a:latin typeface="Times New Roman" pitchFamily="18" charset="0"/>
                <a:cs typeface="Times New Roman" pitchFamily="18" charset="0"/>
              </a:rPr>
              <a:t>ưn</a:t>
            </a:r>
            <a:r>
              <a:rPr lang="en-US" sz="2400">
                <a:latin typeface="Times New Roman" pitchFamily="18" charset="0"/>
                <a:cs typeface="Times New Roman" pitchFamily="18" charset="0"/>
              </a:rPr>
              <a:t>g không c</a:t>
            </a:r>
            <a:r>
              <a:rPr lang="vi-VN" sz="2400">
                <a:latin typeface="Times New Roman" pitchFamily="18" charset="0"/>
                <a:cs typeface="Times New Roman" pitchFamily="18" charset="0"/>
              </a:rPr>
              <a:t>ưỡi</a:t>
            </a:r>
            <a:r>
              <a:rPr lang="en-US" sz="2400">
                <a:latin typeface="Times New Roman" pitchFamily="18" charset="0"/>
                <a:cs typeface="Times New Roman" pitchFamily="18" charset="0"/>
              </a:rPr>
              <a:t> mà cứ </a:t>
            </a:r>
            <a:r>
              <a:rPr lang="vi-VN" sz="2400">
                <a:latin typeface="Times New Roman" pitchFamily="18" charset="0"/>
                <a:cs typeface="Times New Roman" pitchFamily="18" charset="0"/>
              </a:rPr>
              <a:t>đánh</a:t>
            </a:r>
            <a:r>
              <a:rPr lang="en-US" sz="2400">
                <a:latin typeface="Times New Roman" pitchFamily="18" charset="0"/>
                <a:cs typeface="Times New Roman" pitchFamily="18" charset="0"/>
              </a:rPr>
              <a:t> ngựa rồi cắm cổ chạy theo. Ng</a:t>
            </a:r>
            <a:r>
              <a:rPr lang="vi-VN" sz="2400">
                <a:latin typeface="Times New Roman" pitchFamily="18" charset="0"/>
                <a:cs typeface="Times New Roman" pitchFamily="18" charset="0"/>
              </a:rPr>
              <a:t>ười</a:t>
            </a:r>
            <a:r>
              <a:rPr lang="en-US" sz="2400">
                <a:latin typeface="Times New Roman" pitchFamily="18" charset="0"/>
                <a:cs typeface="Times New Roman" pitchFamily="18" charset="0"/>
              </a:rPr>
              <a:t> </a:t>
            </a:r>
            <a:r>
              <a:rPr lang="vi-VN" sz="2400">
                <a:latin typeface="Times New Roman" pitchFamily="18" charset="0"/>
                <a:cs typeface="Times New Roman" pitchFamily="18" charset="0"/>
              </a:rPr>
              <a:t>đ</a:t>
            </a:r>
            <a:r>
              <a:rPr lang="en-US" sz="2400">
                <a:latin typeface="Times New Roman" pitchFamily="18" charset="0"/>
                <a:cs typeface="Times New Roman" pitchFamily="18" charset="0"/>
              </a:rPr>
              <a:t>i </a:t>
            </a:r>
            <a:r>
              <a:rPr lang="vi-VN" sz="2400">
                <a:latin typeface="Times New Roman" pitchFamily="18" charset="0"/>
                <a:cs typeface="Times New Roman" pitchFamily="18" charset="0"/>
              </a:rPr>
              <a:t>đường</a:t>
            </a:r>
            <a:r>
              <a:rPr lang="en-US" sz="2400">
                <a:latin typeface="Times New Roman" pitchFamily="18" charset="0"/>
                <a:cs typeface="Times New Roman" pitchFamily="18" charset="0"/>
              </a:rPr>
              <a:t> lấy làm lạ bèn hỏi:</a:t>
            </a:r>
          </a:p>
          <a:p>
            <a:r>
              <a:rPr lang="en-US" sz="2400">
                <a:latin typeface="Times New Roman" pitchFamily="18" charset="0"/>
                <a:cs typeface="Times New Roman" pitchFamily="18" charset="0"/>
              </a:rPr>
              <a:t>     - Sao chú không c</a:t>
            </a:r>
            <a:r>
              <a:rPr lang="vi-VN" sz="2400">
                <a:latin typeface="Times New Roman" pitchFamily="18" charset="0"/>
                <a:cs typeface="Times New Roman" pitchFamily="18" charset="0"/>
              </a:rPr>
              <a:t>ưỡi</a:t>
            </a:r>
            <a:r>
              <a:rPr lang="en-US" sz="2400">
                <a:latin typeface="Times New Roman" pitchFamily="18" charset="0"/>
                <a:cs typeface="Times New Roman" pitchFamily="18" charset="0"/>
              </a:rPr>
              <a:t> ngựa </a:t>
            </a:r>
            <a:r>
              <a:rPr lang="vi-VN" sz="2400">
                <a:latin typeface="Times New Roman" pitchFamily="18" charset="0"/>
                <a:cs typeface="Times New Roman" pitchFamily="18" charset="0"/>
              </a:rPr>
              <a:t>để</a:t>
            </a:r>
            <a:r>
              <a:rPr lang="en-US" sz="2400">
                <a:latin typeface="Times New Roman" pitchFamily="18" charset="0"/>
                <a:cs typeface="Times New Roman" pitchFamily="18" charset="0"/>
              </a:rPr>
              <a:t> chạy cho mau?</a:t>
            </a:r>
          </a:p>
          <a:p>
            <a:r>
              <a:rPr lang="en-US" sz="2400">
                <a:latin typeface="Times New Roman" pitchFamily="18" charset="0"/>
                <a:cs typeface="Times New Roman" pitchFamily="18" charset="0"/>
              </a:rPr>
              <a:t>     Chú lính vừa thở hổn hển vừa trả lời:</a:t>
            </a:r>
          </a:p>
          <a:p>
            <a:r>
              <a:rPr lang="en-US" sz="2400">
                <a:latin typeface="Times New Roman" pitchFamily="18" charset="0"/>
                <a:cs typeface="Times New Roman" pitchFamily="18" charset="0"/>
              </a:rPr>
              <a:t>     - Anh hỏi hay thật! Bốn cẳng lại chạy nhanh h</a:t>
            </a:r>
            <a:r>
              <a:rPr lang="vi-VN" sz="2400">
                <a:latin typeface="Times New Roman" pitchFamily="18" charset="0"/>
                <a:cs typeface="Times New Roman" pitchFamily="18" charset="0"/>
              </a:rPr>
              <a:t>ơ</a:t>
            </a:r>
            <a:r>
              <a:rPr lang="en-US" sz="2400">
                <a:latin typeface="Times New Roman" pitchFamily="18" charset="0"/>
                <a:cs typeface="Times New Roman" pitchFamily="18" charset="0"/>
              </a:rPr>
              <a:t>n sáu cẳng </a:t>
            </a:r>
            <a:r>
              <a:rPr lang="vi-VN" sz="2400">
                <a:latin typeface="Times New Roman" pitchFamily="18" charset="0"/>
                <a:cs typeface="Times New Roman" pitchFamily="18" charset="0"/>
              </a:rPr>
              <a:t>được</a:t>
            </a:r>
            <a:r>
              <a:rPr lang="en-US" sz="2400">
                <a:latin typeface="Times New Roman" pitchFamily="18" charset="0"/>
                <a:cs typeface="Times New Roman" pitchFamily="18" charset="0"/>
              </a:rPr>
              <a:t> à!</a:t>
            </a:r>
          </a:p>
          <a:p>
            <a:r>
              <a:rPr lang="en-US" sz="2400">
                <a:latin typeface="Times New Roman" pitchFamily="18" charset="0"/>
                <a:cs typeface="Times New Roman" pitchFamily="18" charset="0"/>
              </a:rPr>
              <a:t>                                                         </a:t>
            </a:r>
            <a:r>
              <a:rPr lang="en-US" sz="2000">
                <a:latin typeface="Times New Roman" pitchFamily="18" charset="0"/>
                <a:cs typeface="Times New Roman" pitchFamily="18" charset="0"/>
              </a:rPr>
              <a:t>Theo Truyện c</a:t>
            </a:r>
            <a:r>
              <a:rPr lang="vi-VN" sz="2000">
                <a:latin typeface="Times New Roman" pitchFamily="18" charset="0"/>
                <a:cs typeface="Times New Roman" pitchFamily="18" charset="0"/>
              </a:rPr>
              <a:t>ười</a:t>
            </a:r>
            <a:r>
              <a:rPr lang="en-US" sz="2000">
                <a:latin typeface="Times New Roman" pitchFamily="18" charset="0"/>
                <a:cs typeface="Times New Roman" pitchFamily="18" charset="0"/>
              </a:rPr>
              <a:t> dân gian Việt Nam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1821</Words>
  <Application>Microsoft Office PowerPoint</Application>
  <PresentationFormat>On-screen Show (4:3)</PresentationFormat>
  <Paragraphs>167</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Office Theme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SKY</cp:lastModifiedBy>
  <cp:revision>16</cp:revision>
  <dcterms:created xsi:type="dcterms:W3CDTF">2016-08-15T12:55:44Z</dcterms:created>
  <dcterms:modified xsi:type="dcterms:W3CDTF">2021-03-03T05:17:49Z</dcterms:modified>
</cp:coreProperties>
</file>