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72" r:id="rId4"/>
    <p:sldId id="258" r:id="rId5"/>
    <p:sldId id="259" r:id="rId6"/>
    <p:sldId id="264" r:id="rId7"/>
    <p:sldId id="269" r:id="rId8"/>
    <p:sldId id="266" r:id="rId9"/>
    <p:sldId id="268" r:id="rId10"/>
    <p:sldId id="260" r:id="rId11"/>
    <p:sldId id="261" r:id="rId12"/>
    <p:sldId id="263" r:id="rId13"/>
    <p:sldId id="271" r:id="rId14"/>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46B9F-269F-4C18-8042-398F698BDD5A}" type="datetimeFigureOut">
              <a:rPr lang="vi-VN" smtClean="0"/>
              <a:pPr/>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48B4904-8BD0-4266-A3C9-6BAAB052693A}"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6B9F-269F-4C18-8042-398F698BDD5A}" type="datetimeFigureOut">
              <a:rPr lang="vi-VN" smtClean="0"/>
              <a:pPr/>
              <a:t>02/03/2021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B4904-8BD0-4266-A3C9-6BAAB052693A}"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DUONG%20HOA/Local%20Settings/Temp/Rar$DI03.255/trang5.ppt"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vi-VN" altLang="en-US" smtClean="0"/>
          </a:p>
        </p:txBody>
      </p:sp>
      <p:sp>
        <p:nvSpPr>
          <p:cNvPr id="2051" name="Rectangle 3"/>
          <p:cNvSpPr>
            <a:spLocks noGrp="1" noChangeArrowheads="1"/>
          </p:cNvSpPr>
          <p:nvPr>
            <p:ph sz="quarter" idx="1"/>
          </p:nvPr>
        </p:nvSpPr>
        <p:spPr/>
        <p:txBody>
          <a:bodyPr/>
          <a:lstStyle/>
          <a:p>
            <a:pPr eaLnBrk="1" hangingPunct="1"/>
            <a:endParaRPr lang="vi-VN" altLang="en-US" smtClean="0"/>
          </a:p>
        </p:txBody>
      </p:sp>
      <p:pic>
        <p:nvPicPr>
          <p:cNvPr id="2052" name="Picture 4" descr="SLGG_2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90500"/>
            <a:ext cx="92964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WordArt 5"/>
          <p:cNvSpPr>
            <a:spLocks noChangeArrowheads="1" noChangeShapeType="1" noTextEdit="1"/>
          </p:cNvSpPr>
          <p:nvPr/>
        </p:nvSpPr>
        <p:spPr bwMode="auto">
          <a:xfrm>
            <a:off x="685800" y="2057400"/>
            <a:ext cx="7772400" cy="2590800"/>
          </a:xfrm>
          <a:prstGeom prst="rect">
            <a:avLst/>
          </a:prstGeom>
        </p:spPr>
        <p:txBody>
          <a:bodyPr wrap="none" fromWordArt="1">
            <a:prstTxWarp prst="textWave1">
              <a:avLst>
                <a:gd name="adj1" fmla="val 13005"/>
                <a:gd name="adj2" fmla="val -222"/>
              </a:avLst>
            </a:prstTxWarp>
          </a:bodyPr>
          <a:lstStyle/>
          <a:p>
            <a:pPr algn="ctr"/>
            <a:r>
              <a:rPr lang="en-US" sz="3200" b="1" kern="10">
                <a:ln w="9525">
                  <a:solidFill>
                    <a:srgbClr val="6600FF">
                      <a:alpha val="96077"/>
                    </a:srgbClr>
                  </a:solidFill>
                  <a:round/>
                  <a:headEnd/>
                  <a:tailEnd/>
                </a:ln>
                <a:solidFill>
                  <a:srgbClr val="CC00FF"/>
                </a:solidFill>
                <a:effectLst>
                  <a:outerShdw dist="53882" dir="2700000" algn="ctr" rotWithShape="0">
                    <a:srgbClr val="C0C0C0">
                      <a:alpha val="79999"/>
                    </a:srgbClr>
                  </a:outerShdw>
                </a:effectLst>
                <a:latin typeface="Times New Roman"/>
                <a:cs typeface="Times New Roman"/>
              </a:rPr>
              <a:t>CHÀO MỪNG THẦY CÔ GIÁO, CÁC EM HỌC SINH</a:t>
            </a:r>
          </a:p>
        </p:txBody>
      </p:sp>
      <p:sp>
        <p:nvSpPr>
          <p:cNvPr id="2054" name="Text Box 6"/>
          <p:cNvSpPr txBox="1">
            <a:spLocks noChangeArrowheads="1"/>
          </p:cNvSpPr>
          <p:nvPr/>
        </p:nvSpPr>
        <p:spPr bwMode="auto">
          <a:xfrm>
            <a:off x="1184463" y="863600"/>
            <a:ext cx="643535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1" hangingPunct="1"/>
            <a:r>
              <a:rPr lang="en-US" altLang="en-US" b="1" dirty="0">
                <a:solidFill>
                  <a:srgbClr val="FF0000"/>
                </a:solidFill>
                <a:latin typeface="Times New Roman" pitchFamily="18" charset="0"/>
              </a:rPr>
              <a:t>TRƯỜNG TIỂU HỌC </a:t>
            </a:r>
            <a:r>
              <a:rPr lang="en-US" altLang="en-US" b="1" dirty="0" smtClean="0">
                <a:solidFill>
                  <a:srgbClr val="FF0000"/>
                </a:solidFill>
                <a:latin typeface="Times New Roman" pitchFamily="18" charset="0"/>
              </a:rPr>
              <a:t>ĐOÀN KẾT</a:t>
            </a:r>
            <a:endParaRPr lang="en-US" altLang="en-US" sz="2400" b="1" dirty="0">
              <a:solidFill>
                <a:srgbClr val="FF0000"/>
              </a:solidFill>
              <a:latin typeface="Times New Roman" pitchFamily="18" charset="0"/>
            </a:endParaRPr>
          </a:p>
        </p:txBody>
      </p:sp>
      <p:sp>
        <p:nvSpPr>
          <p:cNvPr id="2055" name="Text Box 8"/>
          <p:cNvSpPr txBox="1">
            <a:spLocks noChangeArrowheads="1"/>
          </p:cNvSpPr>
          <p:nvPr/>
        </p:nvSpPr>
        <p:spPr bwMode="auto">
          <a:xfrm>
            <a:off x="655320" y="4785519"/>
            <a:ext cx="7543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ctr" eaLnBrk="1" hangingPunct="1"/>
            <a:r>
              <a:rPr lang="en-US" altLang="en-US" b="1" i="1" dirty="0" smtClean="0">
                <a:latin typeface="Times New Roman" pitchFamily="18" charset="0"/>
              </a:rPr>
              <a:t>CHÍNH TẢ - LỚP 3</a:t>
            </a:r>
            <a:endParaRPr lang="en-US" altLang="en-US" b="1" i="1" dirty="0">
              <a:latin typeface="Times New Roman" pitchFamily="18" charset="0"/>
            </a:endParaRPr>
          </a:p>
        </p:txBody>
      </p:sp>
      <p:pic>
        <p:nvPicPr>
          <p:cNvPr id="2056" name="Picture 9" descr="Not 7">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04800"/>
            <a:ext cx="914400" cy="1447800"/>
          </a:xfrm>
          <a:prstGeom prst="rect">
            <a:avLst/>
          </a:prstGeom>
          <a:noFill/>
          <a:ln>
            <a:noFill/>
          </a:ln>
          <a:effectLst>
            <a:outerShdw dist="107763" dir="13500000" algn="ctr" rotWithShape="0">
              <a:srgbClr val="808080">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0" descr="20"/>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533400" y="4572000"/>
            <a:ext cx="4572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1231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withEffect">
                                  <p:stCondLst>
                                    <p:cond delay="0"/>
                                  </p:stCondLst>
                                  <p:childTnLst>
                                    <p:set>
                                      <p:cBhvr>
                                        <p:cTn id="6" dur="1" fill="hold">
                                          <p:stCondLst>
                                            <p:cond delay="0"/>
                                          </p:stCondLst>
                                        </p:cTn>
                                        <p:tgtEl>
                                          <p:spTgt spid="32773"/>
                                        </p:tgtEl>
                                        <p:attrNameLst>
                                          <p:attrName>style.visibility</p:attrName>
                                        </p:attrNameLst>
                                      </p:cBhvr>
                                      <p:to>
                                        <p:strVal val="visible"/>
                                      </p:to>
                                    </p:set>
                                    <p:anim calcmode="lin" valueType="num">
                                      <p:cBhvr additive="base">
                                        <p:cTn id="7" dur="2000" fill="hold"/>
                                        <p:tgtEl>
                                          <p:spTgt spid="32773"/>
                                        </p:tgtEl>
                                        <p:attrNameLst>
                                          <p:attrName>ppt_x</p:attrName>
                                        </p:attrNameLst>
                                      </p:cBhvr>
                                      <p:tavLst>
                                        <p:tav tm="0">
                                          <p:val>
                                            <p:strVal val="#ppt_x"/>
                                          </p:val>
                                        </p:tav>
                                        <p:tav tm="100000">
                                          <p:val>
                                            <p:strVal val="#ppt_x"/>
                                          </p:val>
                                        </p:tav>
                                      </p:tavLst>
                                    </p:anim>
                                    <p:anim calcmode="lin" valueType="num">
                                      <p:cBhvr additive="base">
                                        <p:cTn id="8" dur="2000" fill="hold"/>
                                        <p:tgtEl>
                                          <p:spTgt spid="327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571744"/>
            <a:ext cx="9144000" cy="3000396"/>
          </a:xfrm>
        </p:spPr>
        <p:txBody>
          <a:bodyPr>
            <a:normAutofit/>
          </a:bodyPr>
          <a:lstStyle/>
          <a:p>
            <a:pPr marL="514350" indent="-514350" algn="l">
              <a:buAutoNum type="arabicParenBoth"/>
            </a:pPr>
            <a:r>
              <a:rPr lang="vi-VN" sz="3000" dirty="0" smtClean="0">
                <a:solidFill>
                  <a:srgbClr val="00B050"/>
                </a:solidFill>
                <a:latin typeface="+mj-lt"/>
              </a:rPr>
              <a:t>Tìm các từ:</a:t>
            </a:r>
          </a:p>
          <a:p>
            <a:pPr marL="514350" indent="-514350" algn="l"/>
            <a:r>
              <a:rPr lang="vi-VN" sz="2800" dirty="0" smtClean="0">
                <a:solidFill>
                  <a:schemeClr val="tx1">
                    <a:lumMod val="95000"/>
                    <a:lumOff val="5000"/>
                  </a:schemeClr>
                </a:solidFill>
                <a:latin typeface="+mj-lt"/>
              </a:rPr>
              <a:t>b)Chứa tiếng có </a:t>
            </a:r>
            <a:r>
              <a:rPr lang="vi-VN" sz="2800" b="1" dirty="0" smtClean="0">
                <a:solidFill>
                  <a:srgbClr val="D60093"/>
                </a:solidFill>
                <a:latin typeface="+mj-lt"/>
              </a:rPr>
              <a:t>thanh hỏi </a:t>
            </a:r>
            <a:r>
              <a:rPr lang="vi-VN" sz="2800" dirty="0" smtClean="0">
                <a:solidFill>
                  <a:schemeClr val="tx1">
                    <a:lumMod val="95000"/>
                    <a:lumOff val="5000"/>
                  </a:schemeClr>
                </a:solidFill>
                <a:latin typeface="+mj-lt"/>
              </a:rPr>
              <a:t>hoặc </a:t>
            </a:r>
            <a:r>
              <a:rPr lang="vi-VN" sz="2800" b="1" dirty="0" smtClean="0">
                <a:solidFill>
                  <a:srgbClr val="D60093"/>
                </a:solidFill>
                <a:latin typeface="+mj-lt"/>
              </a:rPr>
              <a:t>thanh ngã</a:t>
            </a:r>
            <a:r>
              <a:rPr lang="vi-VN" sz="2800" dirty="0" smtClean="0">
                <a:solidFill>
                  <a:schemeClr val="tx1">
                    <a:lumMod val="95000"/>
                    <a:lumOff val="5000"/>
                  </a:schemeClr>
                </a:solidFill>
                <a:latin typeface="+mj-lt"/>
              </a:rPr>
              <a:t>, có nghĩa như sau:</a:t>
            </a:r>
          </a:p>
          <a:p>
            <a:pPr marL="514350" indent="-514350" algn="l"/>
            <a:r>
              <a:rPr lang="vi-VN" sz="3000" dirty="0" smtClean="0">
                <a:solidFill>
                  <a:schemeClr val="tx1">
                    <a:lumMod val="95000"/>
                    <a:lumOff val="5000"/>
                  </a:schemeClr>
                </a:solidFill>
                <a:latin typeface="+mj-lt"/>
              </a:rPr>
              <a:t>-</a:t>
            </a:r>
            <a:r>
              <a:rPr lang="vi-VN" sz="2800" dirty="0" smtClean="0">
                <a:solidFill>
                  <a:schemeClr val="tx1">
                    <a:lumMod val="95000"/>
                    <a:lumOff val="5000"/>
                  </a:schemeClr>
                </a:solidFill>
                <a:latin typeface="+mj-lt"/>
              </a:rPr>
              <a:t>Nhạc cụ bằng tre hoặc gỗ,lòng rỗng, gõ thành tiếng hay dùng trong dàn nhạc tộc, trong chùa.</a:t>
            </a:r>
            <a:r>
              <a:rPr lang="vi-VN" sz="2800" dirty="0" smtClean="0">
                <a:solidFill>
                  <a:schemeClr val="tx1">
                    <a:lumMod val="95000"/>
                    <a:lumOff val="5000"/>
                  </a:schemeClr>
                </a:solidFill>
              </a:rPr>
              <a:t> </a:t>
            </a:r>
            <a:endParaRPr lang="vi-VN" sz="2800" dirty="0" smtClean="0">
              <a:solidFill>
                <a:schemeClr val="tx1">
                  <a:lumMod val="95000"/>
                  <a:lumOff val="5000"/>
                </a:schemeClr>
              </a:solidFill>
              <a:latin typeface="+mj-lt"/>
            </a:endParaRPr>
          </a:p>
          <a:p>
            <a:pPr marL="514350" indent="-514350" algn="l"/>
            <a:r>
              <a:rPr lang="vi-VN" sz="2800" dirty="0" smtClean="0">
                <a:solidFill>
                  <a:schemeClr val="tx1">
                    <a:lumMod val="95000"/>
                    <a:lumOff val="5000"/>
                  </a:schemeClr>
                </a:solidFill>
                <a:latin typeface="+mj-lt"/>
              </a:rPr>
              <a:t>-Tạo ra hình ảnh trên giấy, vải, tường,...bằng đường nét, màu sắc.</a:t>
            </a:r>
          </a:p>
        </p:txBody>
      </p:sp>
      <p:pic>
        <p:nvPicPr>
          <p:cNvPr id="4" name="Picture 7" descr="POINSET3"/>
          <p:cNvPicPr>
            <a:picLocks noChangeAspect="1" noChangeArrowheads="1"/>
          </p:cNvPicPr>
          <p:nvPr/>
        </p:nvPicPr>
        <p:blipFill>
          <a:blip r:embed="rId2"/>
          <a:srcRect/>
          <a:stretch>
            <a:fillRect/>
          </a:stretch>
        </p:blipFill>
        <p:spPr bwMode="auto">
          <a:xfrm>
            <a:off x="6929454" y="5500702"/>
            <a:ext cx="2214546" cy="135729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7" name="Flowchart: Alternate Process 6"/>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
        <p:nvSpPr>
          <p:cNvPr id="8" name="Rectangle 7"/>
          <p:cNvSpPr/>
          <p:nvPr/>
        </p:nvSpPr>
        <p:spPr>
          <a:xfrm>
            <a:off x="5143504" y="4071942"/>
            <a:ext cx="753732" cy="523220"/>
          </a:xfrm>
          <a:prstGeom prst="rect">
            <a:avLst/>
          </a:prstGeom>
        </p:spPr>
        <p:txBody>
          <a:bodyPr wrap="none">
            <a:spAutoFit/>
          </a:bodyPr>
          <a:lstStyle/>
          <a:p>
            <a:r>
              <a:rPr lang="vi-VN" sz="2800" b="1" dirty="0" smtClean="0">
                <a:solidFill>
                  <a:srgbClr val="D60093"/>
                </a:solidFill>
                <a:latin typeface="+mj-lt"/>
              </a:rPr>
              <a:t>mõ </a:t>
            </a:r>
            <a:endParaRPr lang="vi-VN" sz="2800" b="1" dirty="0">
              <a:solidFill>
                <a:srgbClr val="D60093"/>
              </a:solidFill>
              <a:latin typeface="+mj-lt"/>
            </a:endParaRPr>
          </a:p>
        </p:txBody>
      </p:sp>
      <p:sp>
        <p:nvSpPr>
          <p:cNvPr id="9" name="Rectangle 8"/>
          <p:cNvSpPr/>
          <p:nvPr/>
        </p:nvSpPr>
        <p:spPr>
          <a:xfrm>
            <a:off x="1428728" y="5072074"/>
            <a:ext cx="667170" cy="523220"/>
          </a:xfrm>
          <a:prstGeom prst="rect">
            <a:avLst/>
          </a:prstGeom>
        </p:spPr>
        <p:txBody>
          <a:bodyPr wrap="none">
            <a:spAutoFit/>
          </a:bodyPr>
          <a:lstStyle/>
          <a:p>
            <a:r>
              <a:rPr lang="vi-VN" sz="2800" b="1" dirty="0" smtClean="0">
                <a:solidFill>
                  <a:srgbClr val="D60093"/>
                </a:solidFill>
                <a:latin typeface="+mj-lt"/>
              </a:rPr>
              <a:t>Vẽ</a:t>
            </a:r>
            <a:r>
              <a:rPr lang="vi-VN" dirty="0" smtClean="0">
                <a:solidFill>
                  <a:srgbClr val="00B050"/>
                </a:solidFill>
              </a:rPr>
              <a:t> </a:t>
            </a: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ox(i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786058"/>
            <a:ext cx="9144000" cy="2214578"/>
          </a:xfrm>
        </p:spPr>
        <p:txBody>
          <a:bodyPr>
            <a:normAutofit/>
          </a:bodyPr>
          <a:lstStyle/>
          <a:p>
            <a:pPr algn="l"/>
            <a:r>
              <a:rPr lang="vi-VN" sz="2800" dirty="0" smtClean="0">
                <a:latin typeface="+mj-lt"/>
              </a:rPr>
              <a:t>(</a:t>
            </a:r>
            <a:r>
              <a:rPr lang="vi-VN" sz="2800" dirty="0" smtClean="0">
                <a:solidFill>
                  <a:srgbClr val="00B050"/>
                </a:solidFill>
                <a:latin typeface="+mj-lt"/>
              </a:rPr>
              <a:t>2) Thi tìm những từ ngữ chỉ hoạt động:(làm việc nhóm 3 phút)</a:t>
            </a:r>
          </a:p>
          <a:p>
            <a:pPr algn="l">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hỏi</a:t>
            </a:r>
            <a:r>
              <a:rPr lang="vi-VN" sz="2800" b="1" dirty="0" smtClean="0">
                <a:solidFill>
                  <a:schemeClr val="tx1">
                    <a:lumMod val="95000"/>
                    <a:lumOff val="5000"/>
                  </a:schemeClr>
                </a:solidFill>
                <a:latin typeface="+mj-lt"/>
              </a:rPr>
              <a:t>.</a:t>
            </a:r>
          </a:p>
          <a:p>
            <a:pPr algn="l">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ngã</a:t>
            </a:r>
            <a:r>
              <a:rPr lang="vi-VN" sz="2800" b="1" dirty="0" smtClean="0">
                <a:solidFill>
                  <a:schemeClr val="tx1">
                    <a:lumMod val="95000"/>
                    <a:lumOff val="5000"/>
                  </a:schemeClr>
                </a:solidFill>
                <a:latin typeface="+mj-lt"/>
              </a:rPr>
              <a:t>.</a:t>
            </a:r>
            <a:endParaRPr lang="vi-VN" sz="2800" b="1" dirty="0">
              <a:solidFill>
                <a:schemeClr val="tx1">
                  <a:lumMod val="95000"/>
                  <a:lumOff val="5000"/>
                </a:schemeClr>
              </a:solidFill>
              <a:latin typeface="+mj-lt"/>
            </a:endParaRPr>
          </a:p>
        </p:txBody>
      </p:sp>
      <p:pic>
        <p:nvPicPr>
          <p:cNvPr id="4" name="Picture 7" descr="POINSET3"/>
          <p:cNvPicPr>
            <a:picLocks noChangeAspect="1" noChangeArrowheads="1"/>
          </p:cNvPicPr>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Flowchart: Alternate Process 5"/>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
        <p:nvSpPr>
          <p:cNvPr id="8" name="Rectangle 7"/>
          <p:cNvSpPr/>
          <p:nvPr/>
        </p:nvSpPr>
        <p:spPr>
          <a:xfrm>
            <a:off x="5000628" y="3786190"/>
            <a:ext cx="1741182" cy="523220"/>
          </a:xfrm>
          <a:prstGeom prst="rect">
            <a:avLst/>
          </a:prstGeom>
        </p:spPr>
        <p:txBody>
          <a:bodyPr wrap="none">
            <a:spAutoFit/>
          </a:bodyPr>
          <a:lstStyle/>
          <a:p>
            <a:r>
              <a:rPr lang="vi-VN" sz="2800" b="1" dirty="0" smtClean="0">
                <a:solidFill>
                  <a:srgbClr val="D60093"/>
                </a:solidFill>
                <a:latin typeface="+mj-lt"/>
              </a:rPr>
              <a:t>M: </a:t>
            </a:r>
            <a:r>
              <a:rPr lang="vi-VN" sz="2800" b="1" dirty="0" smtClean="0">
                <a:solidFill>
                  <a:schemeClr val="accent4">
                    <a:lumMod val="75000"/>
                  </a:schemeClr>
                </a:solidFill>
                <a:latin typeface="+mj-lt"/>
              </a:rPr>
              <a:t>nhổ cỏ</a:t>
            </a:r>
            <a:endParaRPr lang="vi-VN" sz="2800" dirty="0">
              <a:solidFill>
                <a:schemeClr val="accent4">
                  <a:lumMod val="75000"/>
                </a:schemeClr>
              </a:solidFill>
              <a:latin typeface="+mj-lt"/>
            </a:endParaRPr>
          </a:p>
        </p:txBody>
      </p:sp>
      <p:sp>
        <p:nvSpPr>
          <p:cNvPr id="9" name="Rectangle 8"/>
          <p:cNvSpPr/>
          <p:nvPr/>
        </p:nvSpPr>
        <p:spPr>
          <a:xfrm>
            <a:off x="5000628" y="4429132"/>
            <a:ext cx="1645002" cy="523220"/>
          </a:xfrm>
          <a:prstGeom prst="rect">
            <a:avLst/>
          </a:prstGeom>
        </p:spPr>
        <p:txBody>
          <a:bodyPr wrap="none">
            <a:spAutoFit/>
          </a:bodyPr>
          <a:lstStyle/>
          <a:p>
            <a:r>
              <a:rPr lang="vi-VN" sz="2800" b="1" dirty="0" smtClean="0">
                <a:solidFill>
                  <a:srgbClr val="D60093"/>
                </a:solidFill>
                <a:latin typeface="+mj-lt"/>
              </a:rPr>
              <a:t>M</a:t>
            </a:r>
            <a:r>
              <a:rPr lang="vi-VN" sz="2800" b="1" dirty="0" smtClean="0">
                <a:solidFill>
                  <a:schemeClr val="accent4">
                    <a:lumMod val="75000"/>
                  </a:schemeClr>
                </a:solidFill>
                <a:latin typeface="+mj-lt"/>
              </a:rPr>
              <a:t>:gõ cửa</a:t>
            </a:r>
            <a:endParaRPr lang="vi-VN" sz="2800" dirty="0">
              <a:solidFill>
                <a:schemeClr val="accent4">
                  <a:lumMod val="75000"/>
                </a:schemeClr>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blinds(horizontal)">
                                      <p:cBhvr>
                                        <p:cTn id="24" dur="500"/>
                                        <p:tgtEl>
                                          <p:spTgt spid="8">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diamond(in)">
                                      <p:cBhvr>
                                        <p:cTn id="3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pic>
        <p:nvPicPr>
          <p:cNvPr id="5" name="Picture 7" descr="POINSET3"/>
          <p:cNvPicPr>
            <a:picLocks noGrp="1" noChangeAspect="1" noChangeArrowheads="1"/>
          </p:cNvPicPr>
          <p:nvPr>
            <p:ph idx="1"/>
          </p:nvPr>
        </p:nvPicPr>
        <p:blipFill>
          <a:blip r:embed="rId2"/>
          <a:srcRect/>
          <a:stretch>
            <a:fillRect/>
          </a:stretch>
        </p:blipFill>
        <p:spPr bwMode="auto">
          <a:xfrm>
            <a:off x="7144207" y="5929330"/>
            <a:ext cx="1999793" cy="928670"/>
          </a:xfrm>
          <a:prstGeom prst="rect">
            <a:avLst/>
          </a:prstGeom>
          <a:noFill/>
          <a:ln w="9525">
            <a:noFill/>
            <a:miter lim="800000"/>
            <a:headEnd/>
            <a:tailEnd/>
          </a:ln>
        </p:spPr>
      </p:pic>
      <p:sp>
        <p:nvSpPr>
          <p:cNvPr id="6" name="Rectangle 5"/>
          <p:cNvSpPr/>
          <p:nvPr/>
        </p:nvSpPr>
        <p:spPr>
          <a:xfrm>
            <a:off x="0" y="2828836"/>
            <a:ext cx="9358346" cy="2246769"/>
          </a:xfrm>
          <a:prstGeom prst="rect">
            <a:avLst/>
          </a:prstGeom>
        </p:spPr>
        <p:txBody>
          <a:bodyPr wrap="square">
            <a:spAutoFit/>
          </a:bodyPr>
          <a:lstStyle/>
          <a:p>
            <a:r>
              <a:rPr lang="vi-VN" sz="2800" dirty="0" smtClean="0">
                <a:solidFill>
                  <a:srgbClr val="00B050"/>
                </a:solidFill>
                <a:latin typeface="+mj-lt"/>
              </a:rPr>
              <a:t>(2) Những từ ngữ chỉ hoạt động:</a:t>
            </a:r>
          </a:p>
          <a:p>
            <a:pPr>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hỏi</a:t>
            </a:r>
            <a:r>
              <a:rPr lang="vi-VN" sz="2800" b="1" dirty="0" smtClean="0">
                <a:solidFill>
                  <a:schemeClr val="tx1">
                    <a:lumMod val="95000"/>
                    <a:lumOff val="5000"/>
                  </a:schemeClr>
                </a:solidFill>
                <a:latin typeface="+mj-lt"/>
              </a:rPr>
              <a:t>: </a:t>
            </a:r>
            <a:r>
              <a:rPr lang="vi-VN" sz="2800" dirty="0" smtClean="0">
                <a:solidFill>
                  <a:schemeClr val="tx1">
                    <a:lumMod val="95000"/>
                    <a:lumOff val="5000"/>
                  </a:schemeClr>
                </a:solidFill>
                <a:latin typeface="+mj-lt"/>
              </a:rPr>
              <a:t>cởi mở, giải tỏa, đuổi nhau, cởi trói,ngủ dậy,,rả rích,kiêng nể,nhận thưởng, giảng dạy,.</a:t>
            </a:r>
          </a:p>
          <a:p>
            <a:pPr>
              <a:buFontTx/>
              <a:buChar char="-"/>
            </a:pPr>
            <a:r>
              <a:rPr lang="vi-VN" sz="2800" dirty="0" smtClean="0">
                <a:solidFill>
                  <a:schemeClr val="tx1">
                    <a:lumMod val="95000"/>
                    <a:lumOff val="5000"/>
                  </a:schemeClr>
                </a:solidFill>
                <a:latin typeface="+mj-lt"/>
              </a:rPr>
              <a:t>Chứa tiếng có </a:t>
            </a:r>
            <a:r>
              <a:rPr lang="vi-VN" sz="2800" b="1" dirty="0" smtClean="0">
                <a:solidFill>
                  <a:schemeClr val="accent4">
                    <a:lumMod val="75000"/>
                  </a:schemeClr>
                </a:solidFill>
                <a:latin typeface="+mj-lt"/>
              </a:rPr>
              <a:t>thanh ngã</a:t>
            </a:r>
            <a:r>
              <a:rPr lang="vi-VN" sz="2800" b="1" dirty="0" smtClean="0">
                <a:solidFill>
                  <a:schemeClr val="tx1">
                    <a:lumMod val="95000"/>
                    <a:lumOff val="5000"/>
                  </a:schemeClr>
                </a:solidFill>
                <a:latin typeface="+mj-lt"/>
              </a:rPr>
              <a:t>. </a:t>
            </a:r>
            <a:r>
              <a:rPr lang="vi-VN" sz="2800" dirty="0" smtClean="0">
                <a:solidFill>
                  <a:schemeClr val="tx1">
                    <a:lumMod val="95000"/>
                    <a:lumOff val="5000"/>
                  </a:schemeClr>
                </a:solidFill>
                <a:latin typeface="+mj-lt"/>
              </a:rPr>
              <a:t>Suy nghĩ, nghĩ ngợi,rũ rượi, chống đỡ, vững vàng, vẽ tranh,...</a:t>
            </a:r>
            <a:endParaRPr lang="vi-VN" sz="2800" dirty="0">
              <a:solidFill>
                <a:schemeClr val="tx1">
                  <a:lumMod val="95000"/>
                  <a:lumOff val="5000"/>
                </a:schemeClr>
              </a:solidFill>
              <a:latin typeface="+mj-lt"/>
            </a:endParaRPr>
          </a:p>
        </p:txBody>
      </p:sp>
      <p:sp>
        <p:nvSpPr>
          <p:cNvPr id="7" name="Flowchart: Alternate Process 6"/>
          <p:cNvSpPr/>
          <p:nvPr/>
        </p:nvSpPr>
        <p:spPr>
          <a:xfrm>
            <a:off x="285720" y="1928802"/>
            <a:ext cx="2643206" cy="571504"/>
          </a:xfrm>
          <a:prstGeom prst="flowChartAlternateProcess">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600" dirty="0" smtClean="0">
                <a:latin typeface="+mj-lt"/>
              </a:rPr>
              <a:t>Luyện tập</a:t>
            </a:r>
            <a:endParaRPr lang="vi-VN" sz="36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additive="base">
                                        <p:cTn id="2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748" name="Picture 4" descr="kidsoftheworl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863" y="3681413"/>
            <a:ext cx="6121400"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AutoShape 7">
            <a:hlinkClick r:id="" action="ppaction://hlinkshowjump?jump=firstslide" highlightClick="1"/>
          </p:cNvPr>
          <p:cNvSpPr>
            <a:spLocks noChangeArrowheads="1"/>
          </p:cNvSpPr>
          <p:nvPr/>
        </p:nvSpPr>
        <p:spPr bwMode="auto">
          <a:xfrm>
            <a:off x="0" y="6165850"/>
            <a:ext cx="503238" cy="431800"/>
          </a:xfrm>
          <a:prstGeom prst="actionButtonBackPrevious">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WordArt 4"/>
          <p:cNvSpPr>
            <a:spLocks noChangeArrowheads="1" noChangeShapeType="1" noTextEdit="1"/>
          </p:cNvSpPr>
          <p:nvPr/>
        </p:nvSpPr>
        <p:spPr bwMode="auto">
          <a:xfrm>
            <a:off x="1371600" y="533400"/>
            <a:ext cx="6553200" cy="1295400"/>
          </a:xfrm>
          <a:prstGeom prst="rect">
            <a:avLst/>
          </a:prstGeom>
        </p:spPr>
        <p:txBody>
          <a:bodyPr wrap="none" fromWordArt="1">
            <a:prstTxWarp prst="textDeflate">
              <a:avLst>
                <a:gd name="adj" fmla="val 17542"/>
              </a:avLst>
            </a:prstTxWarp>
          </a:bodyPr>
          <a:lstStyle/>
          <a:p>
            <a:pPr algn="ctr"/>
            <a:r>
              <a:rPr lang="en-US" sz="3600" b="1" kern="10">
                <a:ln w="9525">
                  <a:solidFill>
                    <a:srgbClr val="000000"/>
                  </a:solidFill>
                  <a:round/>
                  <a:headEnd/>
                  <a:tailEnd/>
                </a:ln>
                <a:solidFill>
                  <a:srgbClr val="FF0000"/>
                </a:solidFill>
                <a:latin typeface="Times New Roman"/>
                <a:cs typeface="Times New Roman"/>
              </a:rPr>
              <a:t>GIỜ HỌC KẾT THÚC</a:t>
            </a:r>
          </a:p>
        </p:txBody>
      </p:sp>
      <p:sp>
        <p:nvSpPr>
          <p:cNvPr id="8" name="WordArt 6"/>
          <p:cNvSpPr>
            <a:spLocks noChangeArrowheads="1" noChangeShapeType="1" noTextEdit="1"/>
          </p:cNvSpPr>
          <p:nvPr/>
        </p:nvSpPr>
        <p:spPr bwMode="auto">
          <a:xfrm>
            <a:off x="228600" y="2286000"/>
            <a:ext cx="8753475" cy="1047750"/>
          </a:xfrm>
          <a:prstGeom prst="rect">
            <a:avLst/>
          </a:prstGeom>
        </p:spPr>
        <p:txBody>
          <a:bodyPr wrap="none" fromWordArt="1">
            <a:prstTxWarp prst="textPlain">
              <a:avLst>
                <a:gd name="adj" fmla="val 50000"/>
              </a:avLst>
            </a:prstTxWarp>
          </a:bodyPr>
          <a:lstStyle/>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KÍNH CHÚC CÁC THẦY CÔ MẠNH KHỎE,</a:t>
            </a:r>
          </a:p>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 CHÚC CÁC EM CHĂM NGOAN</a:t>
            </a:r>
          </a:p>
        </p:txBody>
      </p:sp>
    </p:spTree>
    <p:extLst>
      <p:ext uri="{BB962C8B-B14F-4D97-AF65-F5344CB8AC3E}">
        <p14:creationId xmlns:p14="http://schemas.microsoft.com/office/powerpoint/2010/main" val="1810107927"/>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87748"/>
                                        </p:tgtEl>
                                        <p:attrNameLst>
                                          <p:attrName>style.visibility</p:attrName>
                                        </p:attrNameLst>
                                      </p:cBhvr>
                                      <p:to>
                                        <p:strVal val="visible"/>
                                      </p:to>
                                    </p:set>
                                    <p:anim calcmode="lin" valueType="num">
                                      <p:cBhvr>
                                        <p:cTn id="7" dur="2000" fill="hold"/>
                                        <p:tgtEl>
                                          <p:spTgt spid="287748"/>
                                        </p:tgtEl>
                                        <p:attrNameLst>
                                          <p:attrName>ppt_w</p:attrName>
                                        </p:attrNameLst>
                                      </p:cBhvr>
                                      <p:tavLst>
                                        <p:tav tm="0">
                                          <p:val>
                                            <p:fltVal val="0"/>
                                          </p:val>
                                        </p:tav>
                                        <p:tav tm="100000">
                                          <p:val>
                                            <p:strVal val="#ppt_w"/>
                                          </p:val>
                                        </p:tav>
                                      </p:tavLst>
                                    </p:anim>
                                    <p:anim calcmode="lin" valueType="num">
                                      <p:cBhvr>
                                        <p:cTn id="8" dur="2000" fill="hold"/>
                                        <p:tgtEl>
                                          <p:spTgt spid="287748"/>
                                        </p:tgtEl>
                                        <p:attrNameLst>
                                          <p:attrName>ppt_h</p:attrName>
                                        </p:attrNameLst>
                                      </p:cBhvr>
                                      <p:tavLst>
                                        <p:tav tm="0">
                                          <p:val>
                                            <p:fltVal val="0"/>
                                          </p:val>
                                        </p:tav>
                                        <p:tav tm="100000">
                                          <p:val>
                                            <p:strVal val="#ppt_h"/>
                                          </p:val>
                                        </p:tav>
                                      </p:tavLst>
                                    </p:anim>
                                  </p:childTnLst>
                                </p:cTn>
                              </p:par>
                              <p:par>
                                <p:cTn id="9" presetID="53"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2000" fill="hold"/>
                                        <p:tgtEl>
                                          <p:spTgt spid="7"/>
                                        </p:tgtEl>
                                        <p:attrNameLst>
                                          <p:attrName>ppt_w</p:attrName>
                                        </p:attrNameLst>
                                      </p:cBhvr>
                                      <p:tavLst>
                                        <p:tav tm="0">
                                          <p:val>
                                            <p:fltVal val="0"/>
                                          </p:val>
                                        </p:tav>
                                        <p:tav tm="100000">
                                          <p:val>
                                            <p:strVal val="#ppt_w"/>
                                          </p:val>
                                        </p:tav>
                                      </p:tavLst>
                                    </p:anim>
                                    <p:anim calcmode="lin" valueType="num">
                                      <p:cBhvr>
                                        <p:cTn id="12" dur="2000" fill="hold"/>
                                        <p:tgtEl>
                                          <p:spTgt spid="7"/>
                                        </p:tgtEl>
                                        <p:attrNameLst>
                                          <p:attrName>ppt_h</p:attrName>
                                        </p:attrNameLst>
                                      </p:cBhvr>
                                      <p:tavLst>
                                        <p:tav tm="0">
                                          <p:val>
                                            <p:fltVal val="0"/>
                                          </p:val>
                                        </p:tav>
                                        <p:tav tm="100000">
                                          <p:val>
                                            <p:strVal val="#ppt_h"/>
                                          </p:val>
                                        </p:tav>
                                      </p:tavLst>
                                    </p:anim>
                                    <p:animEffect transition="in" filter="fade">
                                      <p:cBhvr>
                                        <p:cTn id="13" dur="2000"/>
                                        <p:tgtEl>
                                          <p:spTgt spid="7"/>
                                        </p:tgtEl>
                                      </p:cBhvr>
                                    </p:animEffect>
                                  </p:childTnLst>
                                </p:cTn>
                              </p:par>
                              <p:par>
                                <p:cTn id="14" presetID="53"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2000" fill="hold"/>
                                        <p:tgtEl>
                                          <p:spTgt spid="8"/>
                                        </p:tgtEl>
                                        <p:attrNameLst>
                                          <p:attrName>ppt_w</p:attrName>
                                        </p:attrNameLst>
                                      </p:cBhvr>
                                      <p:tavLst>
                                        <p:tav tm="0">
                                          <p:val>
                                            <p:fltVal val="0"/>
                                          </p:val>
                                        </p:tav>
                                        <p:tav tm="100000">
                                          <p:val>
                                            <p:strVal val="#ppt_w"/>
                                          </p:val>
                                        </p:tav>
                                      </p:tavLst>
                                    </p:anim>
                                    <p:anim calcmode="lin" valueType="num">
                                      <p:cBhvr>
                                        <p:cTn id="17" dur="2000" fill="hold"/>
                                        <p:tgtEl>
                                          <p:spTgt spid="8"/>
                                        </p:tgtEl>
                                        <p:attrNameLst>
                                          <p:attrName>ppt_h</p:attrName>
                                        </p:attrNameLst>
                                      </p:cBhvr>
                                      <p:tavLst>
                                        <p:tav tm="0">
                                          <p:val>
                                            <p:fltVal val="0"/>
                                          </p:val>
                                        </p:tav>
                                        <p:tav tm="100000">
                                          <p:val>
                                            <p:strVal val="#ppt_h"/>
                                          </p:val>
                                        </p:tav>
                                      </p:tavLst>
                                    </p:anim>
                                    <p:animEffect transition="in" filter="fade">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14348" y="1214422"/>
            <a:ext cx="8429652" cy="1857388"/>
          </a:xfrm>
        </p:spPr>
        <p:txBody>
          <a:bodyPr>
            <a:normAutofit/>
          </a:bodyPr>
          <a:lstStyle/>
          <a:p>
            <a:pPr algn="l"/>
            <a:r>
              <a:rPr lang="en-US" dirty="0" err="1" smtClean="0">
                <a:solidFill>
                  <a:srgbClr val="92D050"/>
                </a:solidFill>
                <a:latin typeface="Times New Roman" pitchFamily="18" charset="0"/>
                <a:cs typeface="Times New Roman" pitchFamily="18" charset="0"/>
              </a:rPr>
              <a:t>Ôn</a:t>
            </a:r>
            <a:r>
              <a:rPr lang="en-US" dirty="0" smtClean="0">
                <a:solidFill>
                  <a:srgbClr val="92D050"/>
                </a:solidFill>
                <a:latin typeface="Times New Roman" pitchFamily="18" charset="0"/>
                <a:cs typeface="Times New Roman" pitchFamily="18" charset="0"/>
              </a:rPr>
              <a:t> </a:t>
            </a:r>
            <a:r>
              <a:rPr lang="vi-VN" dirty="0" smtClean="0">
                <a:solidFill>
                  <a:srgbClr val="92D050"/>
                </a:solidFill>
                <a:latin typeface="Times New Roman" pitchFamily="18" charset="0"/>
                <a:cs typeface="Times New Roman" pitchFamily="18" charset="0"/>
              </a:rPr>
              <a:t>bài </a:t>
            </a:r>
            <a:r>
              <a:rPr lang="vi-VN" dirty="0" smtClean="0">
                <a:solidFill>
                  <a:srgbClr val="92D050"/>
                </a:solidFill>
                <a:latin typeface="Times New Roman" pitchFamily="18" charset="0"/>
                <a:cs typeface="Times New Roman" pitchFamily="18" charset="0"/>
              </a:rPr>
              <a:t>cũ</a:t>
            </a:r>
          </a:p>
          <a:p>
            <a:r>
              <a:rPr lang="vi-VN" dirty="0" smtClean="0">
                <a:solidFill>
                  <a:srgbClr val="00B050"/>
                </a:solidFill>
                <a:latin typeface="+mj-lt"/>
              </a:rPr>
              <a:t>Người sáng tác Quốc ca Việt Nam</a:t>
            </a:r>
            <a:endParaRPr lang="vi-VN" dirty="0">
              <a:solidFill>
                <a:srgbClr val="00B050"/>
              </a:solidFill>
              <a:latin typeface="+mj-lt"/>
            </a:endParaRPr>
          </a:p>
        </p:txBody>
      </p:sp>
      <p:pic>
        <p:nvPicPr>
          <p:cNvPr id="4" name="Picture 7" descr="POINSET3"/>
          <p:cNvPicPr>
            <a:picLocks noChangeAspect="1" noChangeArrowheads="1"/>
          </p:cNvPicPr>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8" name="Rectangle 7"/>
          <p:cNvSpPr/>
          <p:nvPr/>
        </p:nvSpPr>
        <p:spPr>
          <a:xfrm>
            <a:off x="3403250" y="3298195"/>
            <a:ext cx="1609736" cy="1569660"/>
          </a:xfrm>
          <a:prstGeom prst="rect">
            <a:avLst/>
          </a:prstGeom>
        </p:spPr>
        <p:txBody>
          <a:bodyPr wrap="none">
            <a:spAutoFit/>
          </a:bodyPr>
          <a:lstStyle/>
          <a:p>
            <a:r>
              <a:rPr lang="vi-VN" sz="3200" dirty="0" smtClean="0">
                <a:solidFill>
                  <a:schemeClr val="tx1">
                    <a:lumMod val="95000"/>
                    <a:lumOff val="5000"/>
                  </a:schemeClr>
                </a:solidFill>
                <a:latin typeface="+mj-lt"/>
              </a:rPr>
              <a:t>chuẩn bị</a:t>
            </a:r>
          </a:p>
          <a:p>
            <a:r>
              <a:rPr lang="vi-VN" sz="3200" dirty="0" smtClean="0">
                <a:solidFill>
                  <a:schemeClr val="tx1">
                    <a:lumMod val="95000"/>
                    <a:lumOff val="5000"/>
                  </a:schemeClr>
                </a:solidFill>
                <a:latin typeface="+mj-lt"/>
              </a:rPr>
              <a:t>phổ biến</a:t>
            </a:r>
          </a:p>
          <a:p>
            <a:r>
              <a:rPr lang="vi-VN" sz="3200" dirty="0" smtClean="0">
                <a:solidFill>
                  <a:schemeClr val="tx1">
                    <a:lumMod val="95000"/>
                    <a:lumOff val="5000"/>
                  </a:schemeClr>
                </a:solidFill>
                <a:latin typeface="+mj-lt"/>
              </a:rPr>
              <a:t>vẽ tranh</a:t>
            </a:r>
            <a:endParaRPr lang="vi-VN" sz="3200" dirty="0">
              <a:solidFill>
                <a:schemeClr val="tx1">
                  <a:lumMod val="95000"/>
                  <a:lumOff val="5000"/>
                </a:schemeClr>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blinds(horizontal)">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blinds(horizontal)">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blinds(horizontal)">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8770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84315"/>
          </a:xfrm>
        </p:spPr>
        <p:txBody>
          <a:bodyPr>
            <a:noAutofit/>
          </a:bodyPr>
          <a:lstStyle/>
          <a:p>
            <a:r>
              <a:rPr lang="vi-VN" sz="3600" dirty="0" smtClean="0"/>
              <a:t/>
            </a:r>
            <a:br>
              <a:rPr lang="vi-VN" sz="3600" dirty="0" smtClean="0"/>
            </a:br>
            <a:r>
              <a:rPr lang="vi-VN" sz="3600" dirty="0" smtClean="0"/>
              <a:t/>
            </a:r>
            <a:br>
              <a:rPr lang="vi-VN" sz="3600" dirty="0" smtClean="0"/>
            </a:br>
            <a:r>
              <a:rPr lang="vi-VN" sz="3600" dirty="0" smtClean="0">
                <a:solidFill>
                  <a:srgbClr val="7030A0"/>
                </a:solidFill>
              </a:rPr>
              <a:t/>
            </a:r>
            <a:br>
              <a:rPr lang="vi-VN" sz="3600" dirty="0" smtClean="0">
                <a:solidFill>
                  <a:srgbClr val="7030A0"/>
                </a:solidFill>
              </a:rPr>
            </a:br>
            <a:r>
              <a:rPr lang="vi-VN" sz="3600" dirty="0" smtClean="0">
                <a:solidFill>
                  <a:srgbClr val="C00000"/>
                </a:solidFill>
              </a:rPr>
              <a:t>Đối đáp với vua</a:t>
            </a:r>
            <a:br>
              <a:rPr lang="vi-VN" sz="3600" dirty="0" smtClean="0">
                <a:solidFill>
                  <a:srgbClr val="C00000"/>
                </a:solidFill>
              </a:rPr>
            </a:br>
            <a:r>
              <a:rPr lang="vi-VN" sz="3600" dirty="0" smtClean="0"/>
              <a:t/>
            </a:r>
            <a:br>
              <a:rPr lang="vi-VN" sz="3600" dirty="0" smtClean="0"/>
            </a:br>
            <a:endParaRPr lang="vi-VN" sz="3600" dirty="0"/>
          </a:p>
        </p:txBody>
      </p:sp>
      <p:sp>
        <p:nvSpPr>
          <p:cNvPr id="3" name="Subtitle 2"/>
          <p:cNvSpPr>
            <a:spLocks noGrp="1"/>
          </p:cNvSpPr>
          <p:nvPr>
            <p:ph type="subTitle" idx="1"/>
          </p:nvPr>
        </p:nvSpPr>
        <p:spPr>
          <a:xfrm>
            <a:off x="0" y="2071678"/>
            <a:ext cx="9144000" cy="4786322"/>
          </a:xfrm>
        </p:spPr>
        <p:txBody>
          <a:bodyPr>
            <a:normAutofit fontScale="92500" lnSpcReduction="20000"/>
          </a:bodyPr>
          <a:lstStyle/>
          <a:p>
            <a:pPr algn="l"/>
            <a:r>
              <a:rPr lang="vi-VN" sz="2800" dirty="0" smtClean="0">
                <a:solidFill>
                  <a:schemeClr val="tx1">
                    <a:lumMod val="95000"/>
                    <a:lumOff val="5000"/>
                  </a:schemeClr>
                </a:solidFill>
                <a:latin typeface="+mj-lt"/>
              </a:rPr>
              <a:t>    </a:t>
            </a:r>
            <a:r>
              <a:rPr lang="vi-VN" sz="3000" dirty="0" smtClean="0">
                <a:solidFill>
                  <a:schemeClr val="tx1">
                    <a:lumMod val="95000"/>
                    <a:lumOff val="5000"/>
                  </a:schemeClr>
                </a:solidFill>
                <a:latin typeface="+mj-lt"/>
              </a:rPr>
              <a:t>Thấy nói là học trò,vua lệnh cho cậu phải đối được một vế đối thì mới tha. Nhìn thấy trên mặt hồ lúc đó có đàn cá đang đuổi nhau, vua tức cảnh đọc vế đối` như sau:   </a:t>
            </a:r>
          </a:p>
          <a:p>
            <a:r>
              <a:rPr lang="vi-VN" sz="3000" dirty="0" smtClean="0">
                <a:solidFill>
                  <a:schemeClr val="tx1">
                    <a:lumMod val="95000"/>
                    <a:lumOff val="5000"/>
                  </a:schemeClr>
                </a:solidFill>
                <a:latin typeface="+mj-lt"/>
              </a:rPr>
              <a:t>    </a:t>
            </a:r>
            <a:r>
              <a:rPr lang="vi-VN" sz="3000" i="1" dirty="0" smtClean="0">
                <a:solidFill>
                  <a:schemeClr val="tx1">
                    <a:lumMod val="95000"/>
                    <a:lumOff val="5000"/>
                  </a:schemeClr>
                </a:solidFill>
                <a:latin typeface="+mj-lt"/>
              </a:rPr>
              <a:t>Nước trong leo lẻo cá đớp cá.</a:t>
            </a:r>
          </a:p>
          <a:p>
            <a:pPr algn="l"/>
            <a:r>
              <a:rPr lang="vi-VN" sz="3000" dirty="0" smtClean="0">
                <a:solidFill>
                  <a:schemeClr val="tx1">
                    <a:lumMod val="95000"/>
                    <a:lumOff val="5000"/>
                  </a:schemeClr>
                </a:solidFill>
                <a:latin typeface="+mj-lt"/>
              </a:rPr>
              <a:t>    Chẳng cần nghĩ ngợi lâu la gì, Cao Bá Quát lấy cảnh mình đang bị trói, đối lại luôn:</a:t>
            </a:r>
          </a:p>
          <a:p>
            <a:pPr algn="l"/>
            <a:r>
              <a:rPr lang="vi-VN" sz="3000" dirty="0" smtClean="0">
                <a:solidFill>
                  <a:schemeClr val="tx1">
                    <a:lumMod val="95000"/>
                    <a:lumOff val="5000"/>
                  </a:schemeClr>
                </a:solidFill>
                <a:latin typeface="+mj-lt"/>
              </a:rPr>
              <a:t>                           </a:t>
            </a:r>
            <a:r>
              <a:rPr lang="vi-VN" sz="3000" i="1" dirty="0" smtClean="0">
                <a:solidFill>
                  <a:schemeClr val="tx1">
                    <a:lumMod val="95000"/>
                    <a:lumOff val="5000"/>
                  </a:schemeClr>
                </a:solidFill>
                <a:latin typeface="+mj-lt"/>
              </a:rPr>
              <a:t>Trời nắng chang chang người trói người.</a:t>
            </a:r>
          </a:p>
          <a:p>
            <a:pPr algn="l"/>
            <a:r>
              <a:rPr lang="vi-VN" sz="30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pPr algn="l"/>
            <a:r>
              <a:rPr lang="vi-VN" sz="3000" dirty="0" smtClean="0">
                <a:solidFill>
                  <a:schemeClr val="tx1">
                    <a:lumMod val="95000"/>
                    <a:lumOff val="5000"/>
                  </a:schemeClr>
                </a:solidFill>
                <a:latin typeface="+mj-lt"/>
              </a:rPr>
              <a:t>                                                                       Quốc Chấn</a:t>
            </a:r>
          </a:p>
          <a:p>
            <a:pPr algn="l"/>
            <a:r>
              <a:rPr lang="vi-VN" sz="2800" dirty="0" smtClean="0">
                <a:latin typeface="+mj-lt"/>
              </a:rPr>
              <a:t>                                                                                              </a:t>
            </a:r>
          </a:p>
          <a:p>
            <a:pPr algn="l"/>
            <a:endParaRPr lang="vi-VN" dirty="0"/>
          </a:p>
        </p:txBody>
      </p:sp>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ox(in)">
                                      <p:cBhvr>
                                        <p:cTn id="16" dur="500"/>
                                        <p:tgtEl>
                                          <p:spTgt spid="3">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500"/>
                                        <p:tgtEl>
                                          <p:spTgt spid="3">
                                            <p:txEl>
                                              <p:pRg st="4" end="4"/>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ox(i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071678"/>
          </a:xfrm>
        </p:spPr>
        <p:txBody>
          <a:bodyPr>
            <a:normAutofit/>
          </a:bodyPr>
          <a:lstStyle/>
          <a:p>
            <a:r>
              <a:rPr lang="vi-VN" sz="4000" dirty="0" smtClean="0">
                <a:solidFill>
                  <a:srgbClr val="7030A0"/>
                </a:solidFill>
              </a:rPr>
              <a:t/>
            </a:r>
            <a:br>
              <a:rPr lang="vi-VN" sz="4000" dirty="0" smtClean="0">
                <a:solidFill>
                  <a:srgbClr val="7030A0"/>
                </a:solidFill>
              </a:rPr>
            </a:br>
            <a:r>
              <a:rPr lang="vi-VN" sz="4000" dirty="0" smtClean="0">
                <a:solidFill>
                  <a:srgbClr val="C00000"/>
                </a:solidFill>
              </a:rPr>
              <a:t>Đối đáp với vua</a:t>
            </a:r>
            <a:r>
              <a:rPr lang="vi-VN" sz="3600" dirty="0" smtClean="0">
                <a:solidFill>
                  <a:srgbClr val="C00000"/>
                </a:solidFill>
              </a:rPr>
              <a:t/>
            </a:r>
            <a:br>
              <a:rPr lang="vi-VN" sz="3600" dirty="0" smtClean="0">
                <a:solidFill>
                  <a:srgbClr val="C00000"/>
                </a:solidFill>
              </a:rPr>
            </a:br>
            <a:endParaRPr lang="vi-VN" sz="3600" dirty="0"/>
          </a:p>
        </p:txBody>
      </p:sp>
      <p:pic>
        <p:nvPicPr>
          <p:cNvPr id="4" name="Picture 7" descr="POINSET3"/>
          <p:cNvPicPr>
            <a:picLocks noGrp="1" noChangeAspect="1" noChangeArrowheads="1"/>
          </p:cNvPicPr>
          <p:nvPr>
            <p:ph idx="1"/>
          </p:nvPr>
        </p:nvPicPr>
        <p:blipFill>
          <a:blip r:embed="rId2"/>
          <a:srcRect/>
          <a:stretch>
            <a:fillRect/>
          </a:stretch>
        </p:blipFill>
        <p:spPr bwMode="auto">
          <a:xfrm>
            <a:off x="6929454" y="4538882"/>
            <a:ext cx="2214546" cy="2319118"/>
          </a:xfrm>
          <a:prstGeom prst="rect">
            <a:avLst/>
          </a:prstGeom>
          <a:noFill/>
          <a:ln w="9525">
            <a:noFill/>
            <a:miter lim="800000"/>
            <a:headEnd/>
            <a:tailEnd/>
          </a:ln>
        </p:spPr>
      </p:pic>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Rectangle 5"/>
          <p:cNvSpPr/>
          <p:nvPr/>
        </p:nvSpPr>
        <p:spPr>
          <a:xfrm>
            <a:off x="0" y="2071678"/>
            <a:ext cx="9144000" cy="3631763"/>
          </a:xfrm>
          <a:prstGeom prst="rect">
            <a:avLst/>
          </a:prstGeom>
        </p:spPr>
        <p:txBody>
          <a:bodyPr wrap="square">
            <a:spAutoFit/>
          </a:bodyPr>
          <a:lstStyle/>
          <a:p>
            <a:r>
              <a:rPr lang="vi-VN" sz="2800" dirty="0" smtClean="0">
                <a:solidFill>
                  <a:schemeClr val="tx1">
                    <a:lumMod val="95000"/>
                    <a:lumOff val="5000"/>
                  </a:schemeClr>
                </a:solidFill>
                <a:latin typeface="+mj-lt"/>
              </a:rPr>
              <a:t>1/ Đoạn văn có mấy câu?</a:t>
            </a:r>
          </a:p>
          <a:p>
            <a:r>
              <a:rPr lang="vi-VN" sz="2800" dirty="0" smtClean="0">
                <a:solidFill>
                  <a:srgbClr val="00B050"/>
                </a:solidFill>
                <a:latin typeface="+mj-lt"/>
              </a:rPr>
              <a:t>Đoạn văn có 5 câu.</a:t>
            </a:r>
          </a:p>
          <a:p>
            <a:r>
              <a:rPr lang="vi-VN" sz="2800" dirty="0" smtClean="0">
                <a:solidFill>
                  <a:schemeClr val="tx1">
                    <a:lumMod val="95000"/>
                    <a:lumOff val="5000"/>
                  </a:schemeClr>
                </a:solidFill>
                <a:latin typeface="+mj-lt"/>
              </a:rPr>
              <a:t>2/Trong đoạn văn chữ nào phải viết hoa? Vì sao?</a:t>
            </a:r>
          </a:p>
          <a:p>
            <a:r>
              <a:rPr lang="vi-VN" sz="2800" dirty="0" smtClean="0">
                <a:solidFill>
                  <a:srgbClr val="00B050"/>
                </a:solidFill>
                <a:latin typeface="+mj-lt"/>
              </a:rPr>
              <a:t>Những chữ đầu câu: Thấy, Nhìn, Nước,Chẳng, Trời và tên riêng Cao Bá Quát.</a:t>
            </a:r>
          </a:p>
          <a:p>
            <a:r>
              <a:rPr lang="vi-VN" sz="2800" dirty="0" smtClean="0">
                <a:solidFill>
                  <a:schemeClr val="tx1">
                    <a:lumMod val="95000"/>
                    <a:lumOff val="5000"/>
                  </a:schemeClr>
                </a:solidFill>
                <a:latin typeface="+mj-lt"/>
              </a:rPr>
              <a:t>3/Hai vế đối trong đoạn cần viết như thế nào?</a:t>
            </a:r>
          </a:p>
          <a:p>
            <a:r>
              <a:rPr lang="vi-VN" sz="2800" dirty="0" smtClean="0">
                <a:solidFill>
                  <a:srgbClr val="00B050"/>
                </a:solidFill>
                <a:latin typeface="+mj-lt"/>
              </a:rPr>
              <a:t>Cách lề 2 ô</a:t>
            </a:r>
          </a:p>
          <a:p>
            <a:endParaRPr lang="vi-VN" sz="1600" dirty="0" smtClean="0">
              <a:solidFill>
                <a:srgbClr val="C00000"/>
              </a:solidFill>
              <a:latin typeface="+mj-lt"/>
            </a:endParaRPr>
          </a:p>
          <a:p>
            <a:endParaRPr lang="vi-VN"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linds(horizont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linds(horizont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linds(horizont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linds(horizontal)">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714488"/>
          </a:xfrm>
        </p:spPr>
        <p:txBody>
          <a:bodyPr>
            <a:noAutofit/>
          </a:bodyPr>
          <a:lstStyle/>
          <a:p>
            <a:r>
              <a:rPr lang="vi-VN" sz="3600" dirty="0" smtClean="0">
                <a:solidFill>
                  <a:srgbClr val="7030A0"/>
                </a:solidFill>
              </a:rPr>
              <a:t/>
            </a:r>
            <a:br>
              <a:rPr lang="vi-VN" sz="3600" dirty="0" smtClean="0">
                <a:solidFill>
                  <a:srgbClr val="7030A0"/>
                </a:solidFill>
              </a:rPr>
            </a:br>
            <a:r>
              <a:rPr lang="vi-VN" sz="3600" dirty="0" smtClean="0">
                <a:solidFill>
                  <a:srgbClr val="C00000"/>
                </a:solidFill>
              </a:rPr>
              <a:t>Đối đáp với vua</a:t>
            </a:r>
            <a:endParaRPr lang="vi-VN" sz="3600" dirty="0"/>
          </a:p>
        </p:txBody>
      </p:sp>
      <p:sp>
        <p:nvSpPr>
          <p:cNvPr id="3" name="Content Placeholder 2"/>
          <p:cNvSpPr>
            <a:spLocks noGrp="1"/>
          </p:cNvSpPr>
          <p:nvPr>
            <p:ph idx="1"/>
          </p:nvPr>
        </p:nvSpPr>
        <p:spPr>
          <a:xfrm>
            <a:off x="0" y="1600200"/>
            <a:ext cx="9144000" cy="5257800"/>
          </a:xfrm>
        </p:spPr>
        <p:txBody>
          <a:bodyPr>
            <a:noAutofit/>
          </a:bodyPr>
          <a:lstStyle/>
          <a:p>
            <a:pPr>
              <a:buNone/>
            </a:pPr>
            <a:r>
              <a:rPr lang="vi-VN" sz="2800" dirty="0" smtClean="0">
                <a:solidFill>
                  <a:schemeClr val="tx1">
                    <a:lumMod val="95000"/>
                    <a:lumOff val="5000"/>
                  </a:schemeClr>
                </a:solidFill>
                <a:latin typeface="+mj-lt"/>
              </a:rPr>
              <a:t>        Thấy nói là học trò,vua lệnh cho cậu phải đối được một vế đối thì mới tha. Nhìn thấy trên mặt hồ lúc đó có đàn cá đang đuổi nhau, vua tức cảnh đọc vế đối` như sau:   </a:t>
            </a:r>
          </a:p>
          <a:p>
            <a:pPr>
              <a:buNone/>
            </a:pPr>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Nước trong leo lẻo cá đớp cá.</a:t>
            </a:r>
          </a:p>
          <a:p>
            <a:pPr>
              <a:buNone/>
            </a:pPr>
            <a:r>
              <a:rPr lang="vi-VN" sz="2800" dirty="0" smtClean="0">
                <a:solidFill>
                  <a:schemeClr val="tx1">
                    <a:lumMod val="95000"/>
                    <a:lumOff val="5000"/>
                  </a:schemeClr>
                </a:solidFill>
                <a:latin typeface="+mj-lt"/>
              </a:rPr>
              <a:t>    Chẳng cần nghĩ ngợi lâu la gì, Cao Bá Quát lấy cảnh mình đang bị trói, đối lại luôn:                         </a:t>
            </a:r>
          </a:p>
          <a:p>
            <a:pPr>
              <a:buNone/>
            </a:pPr>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Trời nắng chang chang người trói người.</a:t>
            </a:r>
          </a:p>
          <a:p>
            <a:pPr>
              <a:buNone/>
            </a:pPr>
            <a:r>
              <a:rPr lang="vi-VN" sz="28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pPr>
              <a:buNone/>
            </a:pPr>
            <a:r>
              <a:rPr lang="vi-VN" sz="2800" dirty="0" smtClean="0">
                <a:solidFill>
                  <a:schemeClr val="tx1">
                    <a:lumMod val="95000"/>
                    <a:lumOff val="5000"/>
                  </a:schemeClr>
                </a:solidFill>
                <a:latin typeface="+mj-lt"/>
              </a:rPr>
              <a:t>                                                                       Quốc Chấn</a:t>
            </a:r>
            <a:endParaRPr lang="vi-VN" sz="2800" dirty="0">
              <a:latin typeface="+mj-lt"/>
            </a:endParaRPr>
          </a:p>
        </p:txBody>
      </p:sp>
      <p:cxnSp>
        <p:nvCxnSpPr>
          <p:cNvPr id="5" name="Straight Connector 4"/>
          <p:cNvCxnSpPr/>
          <p:nvPr/>
        </p:nvCxnSpPr>
        <p:spPr>
          <a:xfrm>
            <a:off x="1214414" y="2857496"/>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000232" y="3857628"/>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571736" y="5357826"/>
            <a:ext cx="1000132"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cxnSp>
        <p:nvCxnSpPr>
          <p:cNvPr id="10" name="Straight Connector 9"/>
          <p:cNvCxnSpPr/>
          <p:nvPr/>
        </p:nvCxnSpPr>
        <p:spPr>
          <a:xfrm>
            <a:off x="6286512" y="5715016"/>
            <a:ext cx="107157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additive="base">
                                        <p:cTn id="51" dur="500" fill="hold"/>
                                        <p:tgtEl>
                                          <p:spTgt spid="10"/>
                                        </p:tgtEl>
                                        <p:attrNameLst>
                                          <p:attrName>ppt_x</p:attrName>
                                        </p:attrNameLst>
                                      </p:cBhvr>
                                      <p:tavLst>
                                        <p:tav tm="0">
                                          <p:val>
                                            <p:strVal val="#ppt_x"/>
                                          </p:val>
                                        </p:tav>
                                        <p:tav tm="100000">
                                          <p:val>
                                            <p:strVal val="#ppt_x"/>
                                          </p:val>
                                        </p:tav>
                                      </p:tavLst>
                                    </p:anim>
                                    <p:anim calcmode="lin" valueType="num">
                                      <p:cBhvr additive="base">
                                        <p:cTn id="5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7290" y="2071678"/>
            <a:ext cx="3143272" cy="714380"/>
          </a:xfrm>
        </p:spPr>
        <p:txBody>
          <a:bodyPr/>
          <a:lstStyle/>
          <a:p>
            <a:r>
              <a:rPr lang="vi-VN" u="sng" dirty="0" smtClean="0">
                <a:solidFill>
                  <a:srgbClr val="00B050"/>
                </a:solidFill>
                <a:latin typeface="+mj-lt"/>
              </a:rPr>
              <a:t>Từ khó</a:t>
            </a:r>
            <a:endParaRPr lang="vi-VN" u="sng" dirty="0">
              <a:solidFill>
                <a:srgbClr val="00B050"/>
              </a:solidFill>
              <a:latin typeface="+mj-lt"/>
            </a:endParaRPr>
          </a:p>
        </p:txBody>
      </p:sp>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pic>
        <p:nvPicPr>
          <p:cNvPr id="6" name="Picture 7" descr="POINSET3"/>
          <p:cNvPicPr>
            <a:picLocks noChangeAspect="1" noChangeArrowheads="1"/>
          </p:cNvPicPr>
          <p:nvPr/>
        </p:nvPicPr>
        <p:blipFill>
          <a:blip r:embed="rId2"/>
          <a:srcRect/>
          <a:stretch>
            <a:fillRect/>
          </a:stretch>
        </p:blipFill>
        <p:spPr bwMode="auto">
          <a:xfrm>
            <a:off x="6929454" y="5500702"/>
            <a:ext cx="2214546" cy="1357298"/>
          </a:xfrm>
          <a:prstGeom prst="rect">
            <a:avLst/>
          </a:prstGeom>
          <a:noFill/>
          <a:ln w="9525">
            <a:noFill/>
            <a:miter lim="800000"/>
            <a:headEnd/>
            <a:tailEnd/>
          </a:ln>
        </p:spPr>
      </p:pic>
      <p:sp>
        <p:nvSpPr>
          <p:cNvPr id="7" name="Rectangle 6"/>
          <p:cNvSpPr/>
          <p:nvPr/>
        </p:nvSpPr>
        <p:spPr>
          <a:xfrm>
            <a:off x="4256048" y="3298195"/>
            <a:ext cx="1814920" cy="2062103"/>
          </a:xfrm>
          <a:prstGeom prst="rect">
            <a:avLst/>
          </a:prstGeom>
        </p:spPr>
        <p:txBody>
          <a:bodyPr wrap="none">
            <a:spAutoFit/>
          </a:bodyPr>
          <a:lstStyle/>
          <a:p>
            <a:r>
              <a:rPr lang="vi-VN" sz="3200" dirty="0" smtClean="0">
                <a:latin typeface="+mj-lt"/>
              </a:rPr>
              <a:t>đuổi nhau</a:t>
            </a:r>
          </a:p>
          <a:p>
            <a:r>
              <a:rPr lang="vi-VN" sz="3200" dirty="0" smtClean="0">
                <a:latin typeface="+mj-lt"/>
              </a:rPr>
              <a:t>nghĩ ngợi</a:t>
            </a:r>
          </a:p>
          <a:p>
            <a:r>
              <a:rPr lang="vi-VN" sz="3200" dirty="0" smtClean="0">
                <a:latin typeface="+mj-lt"/>
              </a:rPr>
              <a:t>cứng cỏi</a:t>
            </a:r>
          </a:p>
          <a:p>
            <a:r>
              <a:rPr lang="vi-VN" sz="3200" dirty="0" smtClean="0">
                <a:latin typeface="+mj-lt"/>
              </a:rPr>
              <a:t>cởi trói</a:t>
            </a:r>
            <a:endParaRPr lang="vi-VN" sz="3200" dirty="0">
              <a:latin typeface="+mj-lt"/>
            </a:endParaRPr>
          </a:p>
        </p:txBody>
      </p:sp>
      <p:sp>
        <p:nvSpPr>
          <p:cNvPr id="4" name="Title 3"/>
          <p:cNvSpPr>
            <a:spLocks noGrp="1"/>
          </p:cNvSpPr>
          <p:nvPr>
            <p:ph type="ctrTitle"/>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giáo an\HINH NEN CUC DEP\HOA LAN\HoaLanVN_D2_64_1[1].jpg"/>
          <p:cNvPicPr>
            <a:picLocks noChangeAspect="1" noChangeArrowheads="1"/>
          </p:cNvPicPr>
          <p:nvPr/>
        </p:nvPicPr>
        <p:blipFill>
          <a:blip r:embed="rId2"/>
          <a:srcRect/>
          <a:stretch>
            <a:fillRect/>
          </a:stretch>
        </p:blipFill>
        <p:spPr bwMode="auto">
          <a:xfrm>
            <a:off x="1" y="1857364"/>
            <a:ext cx="9143999" cy="5000636"/>
          </a:xfrm>
          <a:prstGeom prst="rect">
            <a:avLst/>
          </a:prstGeom>
          <a:noFill/>
        </p:spPr>
      </p:pic>
      <p:pic>
        <p:nvPicPr>
          <p:cNvPr id="6" name="Picture 6" descr="POINSET3"/>
          <p:cNvPicPr>
            <a:picLocks noChangeAspect="1" noChangeArrowheads="1"/>
          </p:cNvPicPr>
          <p:nvPr/>
        </p:nvPicPr>
        <p:blipFill>
          <a:blip r:embed="rId3"/>
          <a:srcRect/>
          <a:stretch>
            <a:fillRect/>
          </a:stretch>
        </p:blipFill>
        <p:spPr bwMode="auto">
          <a:xfrm rot="10800000">
            <a:off x="0" y="0"/>
            <a:ext cx="1371600" cy="1831975"/>
          </a:xfrm>
          <a:prstGeom prst="rect">
            <a:avLst/>
          </a:prstGeom>
          <a:noFill/>
          <a:ln w="9525">
            <a:noFill/>
            <a:miter lim="800000"/>
            <a:headEnd/>
            <a:tailEnd/>
          </a:ln>
        </p:spPr>
      </p:pic>
      <p:pic>
        <p:nvPicPr>
          <p:cNvPr id="7" name="Picture 7" descr="POINSET3"/>
          <p:cNvPicPr>
            <a:picLocks noChangeAspect="1" noChangeArrowheads="1"/>
          </p:cNvPicPr>
          <p:nvPr/>
        </p:nvPicPr>
        <p:blipFill>
          <a:blip r:embed="rId3"/>
          <a:srcRect/>
          <a:stretch>
            <a:fillRect/>
          </a:stretch>
        </p:blipFill>
        <p:spPr bwMode="auto">
          <a:xfrm>
            <a:off x="6929454" y="5500702"/>
            <a:ext cx="2214546" cy="1357298"/>
          </a:xfrm>
          <a:prstGeom prst="rect">
            <a:avLst/>
          </a:prstGeom>
          <a:noFill/>
          <a:ln w="9525">
            <a:noFill/>
            <a:miter lim="800000"/>
            <a:headEnd/>
            <a:tailEnd/>
          </a:ln>
        </p:spPr>
      </p:pic>
      <p:pic>
        <p:nvPicPr>
          <p:cNvPr id="8" name="Picture 7" descr="POINSET3"/>
          <p:cNvPicPr>
            <a:picLocks noChangeAspect="1" noChangeArrowheads="1"/>
          </p:cNvPicPr>
          <p:nvPr/>
        </p:nvPicPr>
        <p:blipFill>
          <a:blip r:embed="rId3"/>
          <a:srcRect/>
          <a:stretch>
            <a:fillRect/>
          </a:stretch>
        </p:blipFill>
        <p:spPr bwMode="auto">
          <a:xfrm rot="5589520">
            <a:off x="-368643" y="5250658"/>
            <a:ext cx="2214546" cy="1357298"/>
          </a:xfrm>
          <a:prstGeom prst="rect">
            <a:avLst/>
          </a:prstGeom>
          <a:noFill/>
          <a:ln w="9525">
            <a:noFill/>
            <a:miter lim="800000"/>
            <a:headEnd/>
            <a:tailEnd/>
          </a:ln>
        </p:spPr>
      </p:pic>
      <p:sp>
        <p:nvSpPr>
          <p:cNvPr id="9" name="Rectangle 8"/>
          <p:cNvSpPr/>
          <p:nvPr/>
        </p:nvSpPr>
        <p:spPr>
          <a:xfrm>
            <a:off x="1357290" y="3429000"/>
            <a:ext cx="4643470" cy="1446550"/>
          </a:xfrm>
          <a:prstGeom prst="rect">
            <a:avLst/>
          </a:prstGeom>
          <a:noFill/>
        </p:spPr>
        <p:txBody>
          <a:bodyPr wrap="square" lIns="91440" tIns="45720" rIns="91440" bIns="45720">
            <a:spAutoFit/>
          </a:bodyPr>
          <a:lstStyle/>
          <a:p>
            <a:pPr algn="ct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Học</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sinh</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viết</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bài</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vào</a:t>
            </a:r>
            <a:r>
              <a:rPr lang="en-US" sz="4400" b="1" cap="none" spc="0" dirty="0"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 </a:t>
            </a:r>
            <a:r>
              <a:rPr lang="en-US" sz="4400" b="1" cap="none" spc="0" dirty="0" err="1" smtClean="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rPr>
              <a:t>vở</a:t>
            </a:r>
            <a:endParaRPr lang="en-US" sz="4400" b="1" cap="none" spc="0" dirty="0">
              <a:ln w="24500" cmpd="dbl">
                <a:solidFill>
                  <a:schemeClr val="accent2">
                    <a:shade val="85000"/>
                    <a:satMod val="155000"/>
                  </a:schemeClr>
                </a:solidFill>
                <a:prstDash val="solid"/>
                <a:miter lim="800000"/>
              </a:ln>
              <a:solidFill>
                <a:schemeClr val="bg1"/>
              </a:solidFill>
              <a:effectLst>
                <a:outerShdw blurRad="38100" dist="38100" dir="7020000" algn="tl">
                  <a:srgbClr val="000000">
                    <a:alpha val="35000"/>
                  </a:srgbClr>
                </a:outerShdw>
              </a:effectLst>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071678"/>
          </a:xfrm>
        </p:spPr>
        <p:txBody>
          <a:bodyPr>
            <a:normAutofit/>
          </a:bodyPr>
          <a:lstStyle/>
          <a:p>
            <a:r>
              <a:rPr lang="vi-VN" sz="4000" dirty="0" smtClean="0">
                <a:solidFill>
                  <a:srgbClr val="7030A0"/>
                </a:solidFill>
              </a:rPr>
              <a:t/>
            </a:r>
            <a:br>
              <a:rPr lang="vi-VN" sz="4000" dirty="0" smtClean="0">
                <a:solidFill>
                  <a:srgbClr val="7030A0"/>
                </a:solidFill>
              </a:rPr>
            </a:br>
            <a:r>
              <a:rPr lang="vi-VN" sz="4000" dirty="0" smtClean="0">
                <a:solidFill>
                  <a:srgbClr val="C00000"/>
                </a:solidFill>
              </a:rPr>
              <a:t>Đối đáp với vua</a:t>
            </a:r>
            <a:r>
              <a:rPr lang="vi-VN" sz="3600" dirty="0" smtClean="0">
                <a:solidFill>
                  <a:srgbClr val="C00000"/>
                </a:solidFill>
              </a:rPr>
              <a:t/>
            </a:r>
            <a:br>
              <a:rPr lang="vi-VN" sz="3600" dirty="0" smtClean="0">
                <a:solidFill>
                  <a:srgbClr val="C00000"/>
                </a:solidFill>
              </a:rPr>
            </a:br>
            <a:endParaRPr lang="vi-VN" sz="3600" dirty="0"/>
          </a:p>
        </p:txBody>
      </p:sp>
      <p:pic>
        <p:nvPicPr>
          <p:cNvPr id="5" name="Picture 6" descr="POINSET3"/>
          <p:cNvPicPr>
            <a:picLocks noChangeAspect="1" noChangeArrowheads="1"/>
          </p:cNvPicPr>
          <p:nvPr/>
        </p:nvPicPr>
        <p:blipFill>
          <a:blip r:embed="rId2"/>
          <a:srcRect/>
          <a:stretch>
            <a:fillRect/>
          </a:stretch>
        </p:blipFill>
        <p:spPr bwMode="auto">
          <a:xfrm rot="10800000">
            <a:off x="0" y="0"/>
            <a:ext cx="1371600" cy="1831975"/>
          </a:xfrm>
          <a:prstGeom prst="rect">
            <a:avLst/>
          </a:prstGeom>
          <a:noFill/>
          <a:ln w="9525">
            <a:noFill/>
            <a:miter lim="800000"/>
            <a:headEnd/>
            <a:tailEnd/>
          </a:ln>
        </p:spPr>
      </p:pic>
      <p:sp>
        <p:nvSpPr>
          <p:cNvPr id="6" name="Rectangle 5"/>
          <p:cNvSpPr/>
          <p:nvPr/>
        </p:nvSpPr>
        <p:spPr>
          <a:xfrm>
            <a:off x="2286000" y="3105835"/>
            <a:ext cx="4572000" cy="584775"/>
          </a:xfrm>
          <a:prstGeom prst="rect">
            <a:avLst/>
          </a:prstGeom>
        </p:spPr>
        <p:txBody>
          <a:bodyPr>
            <a:spAutoFit/>
          </a:bodyPr>
          <a:lstStyle/>
          <a:p>
            <a:endParaRPr lang="vi-VN" sz="1600" dirty="0" smtClean="0">
              <a:solidFill>
                <a:srgbClr val="C00000"/>
              </a:solidFill>
              <a:latin typeface="+mj-lt"/>
            </a:endParaRPr>
          </a:p>
          <a:p>
            <a:r>
              <a:rPr lang="vi-VN" sz="1600" dirty="0" smtClean="0">
                <a:solidFill>
                  <a:srgbClr val="C00000"/>
                </a:solidFill>
                <a:latin typeface="+mj-lt"/>
              </a:rPr>
              <a:t> </a:t>
            </a:r>
            <a:endParaRPr lang="vi-VN" dirty="0">
              <a:latin typeface="+mj-lt"/>
            </a:endParaRPr>
          </a:p>
        </p:txBody>
      </p:sp>
      <p:sp>
        <p:nvSpPr>
          <p:cNvPr id="7" name="Rectangle 6"/>
          <p:cNvSpPr/>
          <p:nvPr/>
        </p:nvSpPr>
        <p:spPr>
          <a:xfrm>
            <a:off x="0" y="1857364"/>
            <a:ext cx="9144000" cy="4832092"/>
          </a:xfrm>
          <a:prstGeom prst="rect">
            <a:avLst/>
          </a:prstGeom>
        </p:spPr>
        <p:txBody>
          <a:bodyPr wrap="square">
            <a:spAutoFit/>
          </a:bodyPr>
          <a:lstStyle/>
          <a:p>
            <a:r>
              <a:rPr lang="vi-VN" sz="1600" dirty="0" smtClean="0">
                <a:solidFill>
                  <a:schemeClr val="tx1">
                    <a:lumMod val="95000"/>
                    <a:lumOff val="5000"/>
                  </a:schemeClr>
                </a:solidFill>
              </a:rPr>
              <a:t>        </a:t>
            </a:r>
            <a:r>
              <a:rPr lang="vi-VN" sz="2800" dirty="0" smtClean="0">
                <a:solidFill>
                  <a:schemeClr val="tx1">
                    <a:lumMod val="95000"/>
                    <a:lumOff val="5000"/>
                  </a:schemeClr>
                </a:solidFill>
                <a:latin typeface="+mj-lt"/>
              </a:rPr>
              <a:t>Thấy nói là học trò,vua lệnh cho cậu phải đối được một vế đối thì mới tha. Nhìn thấy trên mặt hồ lúc đó có đàn cá đang đuổi nhau, vua tức cảnh đọc vế đối` như sau:   </a:t>
            </a:r>
          </a:p>
          <a:p>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Nước trong leo lẻo cá đớp cá.</a:t>
            </a:r>
          </a:p>
          <a:p>
            <a:r>
              <a:rPr lang="vi-VN" sz="2800" dirty="0" smtClean="0">
                <a:solidFill>
                  <a:schemeClr val="tx1">
                    <a:lumMod val="95000"/>
                    <a:lumOff val="5000"/>
                  </a:schemeClr>
                </a:solidFill>
                <a:latin typeface="+mj-lt"/>
              </a:rPr>
              <a:t>    Chẳng cần nghĩ ngợi lâu la gì, Cao Bá Quát lấy cảnh mình đang bị trói, đối lại luôn:</a:t>
            </a:r>
          </a:p>
          <a:p>
            <a:r>
              <a:rPr lang="vi-VN" sz="2800" dirty="0" smtClean="0">
                <a:solidFill>
                  <a:schemeClr val="tx1">
                    <a:lumMod val="95000"/>
                    <a:lumOff val="5000"/>
                  </a:schemeClr>
                </a:solidFill>
                <a:latin typeface="+mj-lt"/>
              </a:rPr>
              <a:t>              </a:t>
            </a:r>
            <a:r>
              <a:rPr lang="vi-VN" sz="2800" i="1" dirty="0" smtClean="0">
                <a:solidFill>
                  <a:schemeClr val="tx1">
                    <a:lumMod val="95000"/>
                    <a:lumOff val="5000"/>
                  </a:schemeClr>
                </a:solidFill>
                <a:latin typeface="+mj-lt"/>
              </a:rPr>
              <a:t>Trời nắng chang chang người trói người.</a:t>
            </a:r>
          </a:p>
          <a:p>
            <a:r>
              <a:rPr lang="vi-VN" sz="2800" dirty="0" smtClean="0">
                <a:solidFill>
                  <a:schemeClr val="tx1">
                    <a:lumMod val="95000"/>
                    <a:lumOff val="5000"/>
                  </a:schemeClr>
                </a:solidFill>
                <a:latin typeface="+mj-lt"/>
              </a:rPr>
              <a:t>    Vế đối vừa cứng cỏi vừa rất chỉnh, biểu lộ sự nhanh trí, thông minh. Vua nguôi giận, truyền lệnh cởi trói, tha cho cậu bé.</a:t>
            </a:r>
          </a:p>
          <a:p>
            <a:r>
              <a:rPr lang="vi-VN" sz="2800" dirty="0" smtClean="0">
                <a:solidFill>
                  <a:schemeClr val="tx1">
                    <a:lumMod val="95000"/>
                    <a:lumOff val="5000"/>
                  </a:schemeClr>
                </a:solidFill>
                <a:latin typeface="+mj-lt"/>
              </a:rPr>
              <a:t>                                                                       Quốc Chấn</a:t>
            </a:r>
            <a:endParaRPr lang="vi-VN" sz="28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654</Words>
  <Application>Microsoft Office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   Đối đáp với vua  </vt:lpstr>
      <vt:lpstr> Đối đáp với vua </vt:lpstr>
      <vt:lpstr> Đối đáp với vua</vt:lpstr>
      <vt:lpstr>PowerPoint Presentation</vt:lpstr>
      <vt:lpstr>PowerPoint Presentation</vt:lpstr>
      <vt:lpstr> Đối đáp với vua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PHUONG THAO</dc:creator>
  <cp:lastModifiedBy>SKY</cp:lastModifiedBy>
  <cp:revision>22</cp:revision>
  <dcterms:created xsi:type="dcterms:W3CDTF">2012-04-11T12:43:08Z</dcterms:created>
  <dcterms:modified xsi:type="dcterms:W3CDTF">2021-03-02T11:36:49Z</dcterms:modified>
</cp:coreProperties>
</file>