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58" r:id="rId4"/>
    <p:sldId id="259" r:id="rId5"/>
    <p:sldId id="261" r:id="rId6"/>
    <p:sldId id="265" r:id="rId7"/>
    <p:sldId id="260" r:id="rId8"/>
    <p:sldId id="262" r:id="rId9"/>
    <p:sldId id="263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FBE6-394F-45A7-8227-C6195A5E265E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10E7-11F8-4B37-83ED-117260C85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77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FBE6-394F-45A7-8227-C6195A5E265E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10E7-11F8-4B37-83ED-117260C85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25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FBE6-394F-45A7-8227-C6195A5E265E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10E7-11F8-4B37-83ED-117260C85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1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FBE6-394F-45A7-8227-C6195A5E265E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10E7-11F8-4B37-83ED-117260C85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1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FBE6-394F-45A7-8227-C6195A5E265E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10E7-11F8-4B37-83ED-117260C85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7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FBE6-394F-45A7-8227-C6195A5E265E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10E7-11F8-4B37-83ED-117260C85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0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FBE6-394F-45A7-8227-C6195A5E265E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10E7-11F8-4B37-83ED-117260C85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06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FBE6-394F-45A7-8227-C6195A5E265E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10E7-11F8-4B37-83ED-117260C85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7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FBE6-394F-45A7-8227-C6195A5E265E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10E7-11F8-4B37-83ED-117260C85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7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FBE6-394F-45A7-8227-C6195A5E265E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10E7-11F8-4B37-83ED-117260C85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FBE6-394F-45A7-8227-C6195A5E265E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10E7-11F8-4B37-83ED-117260C85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48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0FBE6-394F-45A7-8227-C6195A5E265E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910E7-11F8-4B37-83ED-117260C85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0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29" name="WordArt 21"/>
          <p:cNvSpPr>
            <a:spLocks noChangeArrowheads="1" noChangeShapeType="1" noTextEdit="1"/>
          </p:cNvSpPr>
          <p:nvPr/>
        </p:nvSpPr>
        <p:spPr bwMode="auto">
          <a:xfrm>
            <a:off x="1295400" y="2514600"/>
            <a:ext cx="678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</a:t>
            </a:r>
          </a:p>
        </p:txBody>
      </p:sp>
      <p:sp>
        <p:nvSpPr>
          <p:cNvPr id="375830" name="WordArt 22"/>
          <p:cNvSpPr>
            <a:spLocks noChangeArrowheads="1" noChangeShapeType="1" noTextEdit="1"/>
          </p:cNvSpPr>
          <p:nvPr/>
        </p:nvSpPr>
        <p:spPr bwMode="auto">
          <a:xfrm>
            <a:off x="1371600" y="4038600"/>
            <a:ext cx="6705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VỀ DỰ GIỜ </a:t>
            </a:r>
          </a:p>
        </p:txBody>
      </p:sp>
      <p:sp>
        <p:nvSpPr>
          <p:cNvPr id="375832" name="WordArt 24"/>
          <p:cNvSpPr>
            <a:spLocks noChangeArrowheads="1" noChangeShapeType="1" noTextEdit="1"/>
          </p:cNvSpPr>
          <p:nvPr/>
        </p:nvSpPr>
        <p:spPr bwMode="auto">
          <a:xfrm>
            <a:off x="1676400" y="3505200"/>
            <a:ext cx="61245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53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hlink">
                    <a:alpha val="50195"/>
                  </a:schemeClr>
                </a:solidFill>
                <a:effectLst>
                  <a:prstShdw prst="shdw11" dist="381000" dir="19387806">
                    <a:schemeClr val="bg2">
                      <a:alpha val="50000"/>
                    </a:schemeClr>
                  </a:prstShdw>
                </a:effectLst>
                <a:latin typeface="Times New Roman"/>
                <a:cs typeface="Times New Roman"/>
              </a:rPr>
              <a:t>QUÍ THẦY GIÁO, CÔ GIÁO </a:t>
            </a:r>
          </a:p>
        </p:txBody>
      </p:sp>
      <p:sp>
        <p:nvSpPr>
          <p:cNvPr id="21" name="TextBox 29"/>
          <p:cNvSpPr txBox="1">
            <a:spLocks noChangeArrowheads="1"/>
          </p:cNvSpPr>
          <p:nvPr/>
        </p:nvSpPr>
        <p:spPr bwMode="auto">
          <a:xfrm>
            <a:off x="838200" y="3048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PHÒNG GIÁO DỤC &amp; ĐÀO TẠO </a:t>
            </a:r>
            <a:r>
              <a:rPr lang="en-US" altLang="en-US" sz="2400" b="1" i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  <a:endParaRPr lang="en-US" altLang="en-US" sz="2400" b="1" i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9"/>
          <p:cNvSpPr txBox="1">
            <a:spLocks noChangeArrowheads="1"/>
          </p:cNvSpPr>
          <p:nvPr/>
        </p:nvSpPr>
        <p:spPr bwMode="auto">
          <a:xfrm>
            <a:off x="1828800" y="762000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TRƯỜNG TIỂU HỌC ĐOÀN KẾT</a:t>
            </a:r>
            <a:endParaRPr lang="en-US" altLang="en-US" sz="2400" b="1" i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65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75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75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7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42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5562E-6 L 0.00885 -0.07281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-365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3758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758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29" grpId="0" animBg="1"/>
      <p:bldP spid="375830" grpId="0" animBg="1"/>
      <p:bldP spid="37583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762000" y="1006475"/>
            <a:ext cx="7848600" cy="17367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400" b="1" i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thầy, cô và các em sức khỏe</a:t>
            </a: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2486025" y="3505200"/>
            <a:ext cx="4400550" cy="1069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0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tạm biệt</a:t>
            </a:r>
          </a:p>
        </p:txBody>
      </p:sp>
    </p:spTree>
    <p:extLst>
      <p:ext uri="{BB962C8B-B14F-4D97-AF65-F5344CB8AC3E}">
        <p14:creationId xmlns:p14="http://schemas.microsoft.com/office/powerpoint/2010/main" val="284796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/>
          <a:lstStyle/>
          <a:p>
            <a:r>
              <a:rPr lang="en-US" smtClean="0"/>
              <a:t>Kiểm tra bài cũ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800" smtClean="0"/>
              <a:t>Kể lại câu chuyện “ Tôi có đọc đâu”?</a:t>
            </a:r>
          </a:p>
          <a:p>
            <a:pPr marL="457200" indent="-457200">
              <a:buAutoNum type="arabicPeriod"/>
            </a:pPr>
            <a:r>
              <a:rPr lang="en-US" sz="2800" smtClean="0"/>
              <a:t>Hãy nói về quê hương của em?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05879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191000" cy="2819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" name="Rectangle 920"/>
          <p:cNvSpPr/>
          <p:nvPr/>
        </p:nvSpPr>
        <p:spPr>
          <a:xfrm>
            <a:off x="0" y="3456690"/>
            <a:ext cx="4191000" cy="2819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" name="Rectangle 921"/>
          <p:cNvSpPr/>
          <p:nvPr/>
        </p:nvSpPr>
        <p:spPr>
          <a:xfrm>
            <a:off x="4946073" y="3428980"/>
            <a:ext cx="4191000" cy="2819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" name="Rectangle 922"/>
          <p:cNvSpPr/>
          <p:nvPr/>
        </p:nvSpPr>
        <p:spPr>
          <a:xfrm>
            <a:off x="4946073" y="-6927"/>
            <a:ext cx="4191000" cy="28194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" name="Rectangle 923"/>
          <p:cNvSpPr/>
          <p:nvPr/>
        </p:nvSpPr>
        <p:spPr>
          <a:xfrm>
            <a:off x="1039100" y="2895600"/>
            <a:ext cx="198120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CẦU RỒNG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" name="Rectangle 924"/>
          <p:cNvSpPr/>
          <p:nvPr/>
        </p:nvSpPr>
        <p:spPr>
          <a:xfrm>
            <a:off x="6172200" y="6393854"/>
            <a:ext cx="198120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HỒ GƯƠM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6" name="Rectangle 925"/>
          <p:cNvSpPr/>
          <p:nvPr/>
        </p:nvSpPr>
        <p:spPr>
          <a:xfrm>
            <a:off x="914400" y="6400779"/>
            <a:ext cx="248689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 THÀNH HUẾ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7" name="Rectangle 926"/>
          <p:cNvSpPr/>
          <p:nvPr/>
        </p:nvSpPr>
        <p:spPr>
          <a:xfrm>
            <a:off x="5638801" y="2895600"/>
            <a:ext cx="2971799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ĐỘNG PHONG NHA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77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21" grpId="0" animBg="1"/>
      <p:bldP spid="922" grpId="0" animBg="1"/>
      <p:bldP spid="923" grpId="0" animBg="1"/>
      <p:bldP spid="924" grpId="0" animBg="1"/>
      <p:bldP spid="925" grpId="0" animBg="1"/>
      <p:bldP spid="926" grpId="0" animBg="1"/>
      <p:bldP spid="9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191000" cy="2819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456690"/>
            <a:ext cx="4191000" cy="2819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46073" y="3428980"/>
            <a:ext cx="4191000" cy="2819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46073" y="-6927"/>
            <a:ext cx="4191000" cy="28194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9100" y="2895600"/>
            <a:ext cx="198120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ĐÀ LẠT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2200" y="6393854"/>
            <a:ext cx="198120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VỊNH HẠ LONG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6400779"/>
            <a:ext cx="248689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ĐỒNG THÁP MƯỜI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0973" y="2895600"/>
            <a:ext cx="198120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CHÙA M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ỘT CỘT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0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04800"/>
            <a:ext cx="8802881" cy="5867400"/>
          </a:xfrm>
          <a:prstGeom prst="rect">
            <a:avLst/>
          </a:prstGeom>
          <a:noFill/>
          <a:ln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90800" y="6324600"/>
            <a:ext cx="388620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BÃI BIỂN PHAN THIẾT</a:t>
            </a:r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79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8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5120"/>
            <a:ext cx="9144000" cy="2279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mtClean="0"/>
              <a:t>1. Nói những điều em biết về cảnh đẹp đất nước (cảnh bãi biễn Phan Thiết) theo gợi ý sau:</a:t>
            </a:r>
          </a:p>
          <a:p>
            <a:pPr marL="457200" indent="-457200">
              <a:buFont typeface="+mj-lt"/>
              <a:buAutoNum type="alphaLcParenR"/>
            </a:pPr>
            <a:r>
              <a:rPr lang="en-US" smtClean="0"/>
              <a:t>Tranh vẽ cảnh gì? Cảnh đó ở nơi nào?</a:t>
            </a:r>
          </a:p>
          <a:p>
            <a:pPr marL="457200" indent="-457200">
              <a:buFont typeface="+mj-lt"/>
              <a:buAutoNum type="alphaLcParenR"/>
            </a:pPr>
            <a:r>
              <a:rPr lang="en-US" smtClean="0"/>
              <a:t>Màu sắc của tranh như thế nào?</a:t>
            </a:r>
          </a:p>
          <a:p>
            <a:pPr marL="457200" indent="-457200">
              <a:buFont typeface="+mj-lt"/>
              <a:buAutoNum type="alphaLcParenR"/>
            </a:pPr>
            <a:r>
              <a:rPr lang="en-US" smtClean="0"/>
              <a:t>Cảnh trong tranh có gì đẹp?</a:t>
            </a:r>
          </a:p>
          <a:p>
            <a:pPr marL="457200" indent="-457200">
              <a:buFont typeface="+mj-lt"/>
              <a:buAutoNum type="alphaLcParenR"/>
            </a:pPr>
            <a:r>
              <a:rPr lang="en-US" smtClean="0"/>
              <a:t>Cảnh trong tranh gợi cho em những suy nghĩ gì?</a:t>
            </a:r>
          </a:p>
          <a:p>
            <a:pPr marL="457200" indent="-457200">
              <a:buFont typeface="+mj-lt"/>
              <a:buAutoNum type="alphaLcParenR"/>
            </a:pPr>
            <a:endParaRPr lang="en-US"/>
          </a:p>
        </p:txBody>
      </p:sp>
      <p:pic>
        <p:nvPicPr>
          <p:cNvPr id="6" name="Picture 1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352800"/>
            <a:ext cx="8650481" cy="3429000"/>
          </a:xfrm>
          <a:prstGeom prst="rect">
            <a:avLst/>
          </a:prstGeom>
          <a:noFill/>
          <a:ln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11" name="Cloud Callout 10"/>
          <p:cNvSpPr/>
          <p:nvPr/>
        </p:nvSpPr>
        <p:spPr>
          <a:xfrm>
            <a:off x="5721927" y="0"/>
            <a:ext cx="3429000" cy="2133600"/>
          </a:xfrm>
          <a:prstGeom prst="cloudCallout">
            <a:avLst>
              <a:gd name="adj1" fmla="val -69662"/>
              <a:gd name="adj2" fmla="val 3930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Tranh vẽ cảnh bãi biển. Đây là cảnh bãi biển Phan Thiết</a:t>
            </a:r>
            <a:endParaRPr lang="en-US" sz="20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4540827" y="0"/>
            <a:ext cx="5791199" cy="3467100"/>
          </a:xfrm>
          <a:prstGeom prst="cloudCallout">
            <a:avLst>
              <a:gd name="adj1" fmla="val -863"/>
              <a:gd name="adj2" fmla="val -118193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Bao trùm cả bức tranh là màu xanh dương của biển cả , xanh lơ của nền trời , màu xanh đậm của dãy núi chạy dài. Nổi bật lên cả là màu trắng tinh của cồn cát, màu vàng sẫm của bãi cát ven bờ . Rồi ẩn hiện màu vôi vàng sẫm của những mái nhà xa xa.</a:t>
            </a:r>
            <a:endParaRPr lang="en-US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5217933" y="1905000"/>
            <a:ext cx="5136573" cy="1676399"/>
          </a:xfrm>
          <a:prstGeom prst="cloudCallout">
            <a:avLst>
              <a:gd name="adj1" fmla="val -66996"/>
              <a:gd name="adj2" fmla="val 2016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Cảnh trong tranh gợi cho em sự say mê và tự hào vì đất nước mình có những phong cảnh tuyệt đẹp như thế .</a:t>
            </a:r>
            <a:endParaRPr lang="en-US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5334000" y="1143000"/>
            <a:ext cx="4572000" cy="1676399"/>
          </a:xfrm>
          <a:prstGeom prst="cloudCallout">
            <a:avLst>
              <a:gd name="adj1" fmla="val -115992"/>
              <a:gd name="adj2" fmla="val 4761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 bức tranh là một phong cảnh núi và biển liền kề thật đẹp và sinh động .</a:t>
            </a:r>
            <a:endParaRPr lang="en-US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99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smtClean="0"/>
              <a:t>2. Viết một đoạn văn (từ 5- 7 câu) nói về cảnh đẹp đất nước theo những gợi ý trên?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15808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smtClean="0"/>
              <a:t>BÀI MẪU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smtClean="0">
                <a:solidFill>
                  <a:srgbClr val="FF0000"/>
                </a:solidFill>
              </a:rPr>
              <a:t>Bức tranh vẽ cảnh bãi biển Phan Thiết.</a:t>
            </a:r>
            <a:r>
              <a:rPr lang="en-US" sz="3200" smtClean="0"/>
              <a:t> Cảnh bờ biển Phan Thiết tuyệt đẹp. </a:t>
            </a:r>
            <a:r>
              <a:rPr lang="en-US" sz="3200"/>
              <a:t>Bao trùm cả </a:t>
            </a:r>
            <a:r>
              <a:rPr lang="en-US" sz="3200" smtClean="0"/>
              <a:t>bức tranh </a:t>
            </a:r>
            <a:r>
              <a:rPr lang="en-US" sz="3200"/>
              <a:t>là màu </a:t>
            </a:r>
            <a:r>
              <a:rPr lang="en-US" sz="3200" smtClean="0"/>
              <a:t>xanh của </a:t>
            </a:r>
            <a:r>
              <a:rPr lang="en-US" sz="3200"/>
              <a:t>biển </a:t>
            </a:r>
            <a:r>
              <a:rPr lang="en-US" sz="3200" smtClean="0"/>
              <a:t>cả, của bầu trời, cây cối và những dãy </a:t>
            </a:r>
            <a:r>
              <a:rPr lang="en-US" sz="3200"/>
              <a:t>núi chạy </a:t>
            </a:r>
            <a:r>
              <a:rPr lang="en-US" sz="3200" smtClean="0"/>
              <a:t>dài thẳng tắp. Giữa màu xanh ấy, </a:t>
            </a:r>
            <a:r>
              <a:rPr lang="en-US" sz="3200"/>
              <a:t>n</a:t>
            </a:r>
            <a:r>
              <a:rPr lang="en-US" sz="3200" smtClean="0"/>
              <a:t>ổi </a:t>
            </a:r>
            <a:r>
              <a:rPr lang="en-US" sz="3200"/>
              <a:t>bật lên cả là màu trắng tinh của cồn </a:t>
            </a:r>
            <a:r>
              <a:rPr lang="en-US" sz="3200" smtClean="0"/>
              <a:t>cát giữa biển, </a:t>
            </a:r>
            <a:r>
              <a:rPr lang="en-US" sz="3200"/>
              <a:t>màu vàng </a:t>
            </a:r>
            <a:r>
              <a:rPr lang="en-US" sz="3200" smtClean="0"/>
              <a:t>ngà </a:t>
            </a:r>
            <a:r>
              <a:rPr lang="en-US" sz="3200"/>
              <a:t>của bãi cát ven bờ .Rồi ẩn hiện </a:t>
            </a:r>
            <a:r>
              <a:rPr lang="en-US" sz="3200" smtClean="0"/>
              <a:t>màu vàng </a:t>
            </a:r>
            <a:r>
              <a:rPr lang="en-US" sz="3200"/>
              <a:t>sẫm của những mái nhà xa </a:t>
            </a:r>
            <a:r>
              <a:rPr lang="en-US" sz="3200" smtClean="0"/>
              <a:t>xa. Cả </a:t>
            </a:r>
            <a:r>
              <a:rPr lang="en-US" sz="3200"/>
              <a:t>bức </a:t>
            </a:r>
            <a:r>
              <a:rPr lang="en-US" sz="3200" smtClean="0"/>
              <a:t>tranh </a:t>
            </a:r>
            <a:r>
              <a:rPr lang="en-US" sz="3200"/>
              <a:t>là một phong cảnh núi và biển liền kề thật đẹp và sinh động . </a:t>
            </a:r>
            <a:r>
              <a:rPr lang="en-US" sz="3200">
                <a:solidFill>
                  <a:srgbClr val="FF0000"/>
                </a:solidFill>
              </a:rPr>
              <a:t>Cảnh </a:t>
            </a:r>
            <a:r>
              <a:rPr lang="en-US" sz="3200" smtClean="0">
                <a:solidFill>
                  <a:srgbClr val="FF0000"/>
                </a:solidFill>
              </a:rPr>
              <a:t>vật trong ảnh làm </a:t>
            </a:r>
            <a:r>
              <a:rPr lang="en-US" sz="3200">
                <a:solidFill>
                  <a:srgbClr val="FF0000"/>
                </a:solidFill>
              </a:rPr>
              <a:t>cho </a:t>
            </a:r>
            <a:r>
              <a:rPr lang="en-US" sz="3200" smtClean="0">
                <a:solidFill>
                  <a:srgbClr val="FF0000"/>
                </a:solidFill>
              </a:rPr>
              <a:t>em tự hào và càng yêu thêm đất nước Việt Nam.  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3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414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Kiểm tra bài cũ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BÀI MẪU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KÍNH CHÀO THẦY VÀ CÁC BẠN</dc:title>
  <dc:creator>Admin</dc:creator>
  <cp:lastModifiedBy>admin</cp:lastModifiedBy>
  <cp:revision>19</cp:revision>
  <dcterms:created xsi:type="dcterms:W3CDTF">2016-01-02T06:14:38Z</dcterms:created>
  <dcterms:modified xsi:type="dcterms:W3CDTF">2021-02-25T09:05:15Z</dcterms:modified>
</cp:coreProperties>
</file>