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5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9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310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17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46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42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94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77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393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9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399B1-D01E-4178-9503-026743811E3A}" type="datetimeFigureOut">
              <a:rPr lang="en-US" smtClean="0"/>
              <a:t>10/14/2020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032903-CD68-4172-8C66-DF094F81D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81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vi.wikipedia.org/wiki/Nh%C3%A0_Tr%E1%BA%A7n" TargetMode="External"/><Relationship Id="rId3" Type="http://schemas.openxmlformats.org/officeDocument/2006/relationships/hyperlink" Target="https://vi.wikipedia.org/wiki/1292" TargetMode="External"/><Relationship Id="rId7" Type="http://schemas.openxmlformats.org/officeDocument/2006/relationships/hyperlink" Target="https://vi.wikipedia.org/wiki/%C4%90%E1%BA%A1i_Vi%E1%BB%87t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.wikipedia.org/wiki/Th%E1%BA%A7y_thu%E1%BB%91c" TargetMode="External"/><Relationship Id="rId11" Type="http://schemas.openxmlformats.org/officeDocument/2006/relationships/hyperlink" Target="https://vi.wikipedia.org/wiki/T%E1%BB%95_ch%E1%BB%A9c_Gi%C3%A1o_d%E1%BB%A5c,_Khoa_h%E1%BB%8Dc_v%C3%A0_V%C4%83n_h%C3%B3a_Li%C3%AAn_Hi%E1%BB%87p_Qu%E1%BB%91c" TargetMode="External"/><Relationship Id="rId5" Type="http://schemas.openxmlformats.org/officeDocument/2006/relationships/hyperlink" Target="https://vi.wikipedia.org/wiki/Gi%C3%A1o_vi%C3%AAn" TargetMode="External"/><Relationship Id="rId10" Type="http://schemas.openxmlformats.org/officeDocument/2006/relationships/hyperlink" Target="https://vi.wikipedia.org/wiki/%C4%90%E1%BA%A1i_Vi%E1%BB%87t_s%E1%BB%AD_k%C3%BD_to%C3%A0n_th%C6%B0" TargetMode="External"/><Relationship Id="rId4" Type="http://schemas.openxmlformats.org/officeDocument/2006/relationships/hyperlink" Target="https://vi.wikipedia.org/wiki/1370" TargetMode="External"/><Relationship Id="rId9" Type="http://schemas.openxmlformats.org/officeDocument/2006/relationships/hyperlink" Target="https://vi.wikipedia.org/wiki/C%C3%B4ng_t%C6%B0%E1%BB%9B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855"/>
            <a:ext cx="9144000" cy="6871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14400" y="1524000"/>
            <a:ext cx="7924800" cy="1600200"/>
          </a:xfrm>
          <a:prstGeom prst="rect">
            <a:avLst/>
          </a:prstGeom>
          <a:noFill/>
        </p:spPr>
        <p:txBody>
          <a:bodyPr wrap="none" rtlCol="0">
            <a:prstTxWarp prst="textArchUp">
              <a:avLst>
                <a:gd name="adj" fmla="val 11390995"/>
              </a:avLst>
            </a:prstTxWarp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CHÀO </a:t>
            </a:r>
            <a:r>
              <a:rPr lang="en-US" sz="32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MỪNG</a:t>
            </a:r>
            <a:r>
              <a:rPr lang="en-US" sz="2800" b="1" dirty="0" smtClean="0">
                <a:solidFill>
                  <a:srgbClr val="FF0000"/>
                </a:solidFill>
                <a:latin typeface="UTM Cookies" panose="02040603050506020204" pitchFamily="18" charset="0"/>
              </a:rPr>
              <a:t> CÁC THẦY CÔ GIÁO VỀ DỰ GIỜ TIẾT HỌC</a:t>
            </a:r>
            <a:endParaRPr lang="en-US" sz="2800" b="1" dirty="0">
              <a:solidFill>
                <a:srgbClr val="FF0000"/>
              </a:solidFill>
              <a:latin typeface="UTM Cookies" panose="02040603050506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6235" y="2292644"/>
            <a:ext cx="25531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B050"/>
                </a:solidFill>
                <a:latin typeface="UTM Cookies" panose="02040603050506020204" pitchFamily="18" charset="0"/>
              </a:rPr>
              <a:t>TẬP VIẾT</a:t>
            </a:r>
            <a:endParaRPr lang="en-US" sz="4000" b="1" dirty="0">
              <a:solidFill>
                <a:srgbClr val="00B050"/>
              </a:solidFill>
              <a:latin typeface="UTM Cookies" panose="020406030505060202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25343" y="3117273"/>
            <a:ext cx="20681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solidFill>
                  <a:srgbClr val="FFC000"/>
                </a:solidFill>
                <a:latin typeface="UTM Cookies" panose="02040603050506020204" pitchFamily="18" charset="0"/>
              </a:rPr>
              <a:t>Lớp</a:t>
            </a:r>
            <a:r>
              <a:rPr lang="en-US" sz="3600" b="1" dirty="0" smtClean="0">
                <a:solidFill>
                  <a:srgbClr val="FFC000"/>
                </a:solidFill>
                <a:latin typeface="UTM Cookies" panose="02040603050506020204" pitchFamily="18" charset="0"/>
              </a:rPr>
              <a:t>: 3A5</a:t>
            </a:r>
            <a:endParaRPr lang="en-US" sz="3600" b="1" dirty="0"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4034135"/>
            <a:ext cx="40959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Giáo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 </a:t>
            </a:r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viên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: Mai </a:t>
            </a:r>
            <a:r>
              <a:rPr lang="en-US" sz="2800" b="1" i="1" dirty="0" err="1" smtClean="0">
                <a:solidFill>
                  <a:srgbClr val="CC00CC"/>
                </a:solidFill>
                <a:latin typeface="UTM Colossalis" panose="02040603050506020204" pitchFamily="18" charset="0"/>
              </a:rPr>
              <a:t>Thùy</a:t>
            </a:r>
            <a:r>
              <a:rPr lang="en-US" sz="2800" b="1" i="1" dirty="0" smtClean="0">
                <a:solidFill>
                  <a:srgbClr val="CC00CC"/>
                </a:solidFill>
                <a:latin typeface="UTM Colossalis" panose="02040603050506020204" pitchFamily="18" charset="0"/>
              </a:rPr>
              <a:t> Linh</a:t>
            </a:r>
            <a:endParaRPr lang="en-US" sz="2800" b="1" i="1" dirty="0">
              <a:solidFill>
                <a:srgbClr val="CC00CC"/>
              </a:solidFill>
              <a:latin typeface="UTM Colossali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49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2102" y="1539419"/>
            <a:ext cx="5629298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 err="1" smtClean="0">
                <a:latin typeface="HP001 5 hàng 1 ô ly" pitchFamily="34" charset="0"/>
              </a:rPr>
              <a:t>Ch</a:t>
            </a:r>
            <a:endParaRPr lang="en-US" sz="30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45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387019"/>
            <a:ext cx="3371436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 smtClean="0">
                <a:latin typeface="HP001 5 hàng 1 ô ly" pitchFamily="34" charset="0"/>
              </a:rPr>
              <a:t>V</a:t>
            </a:r>
            <a:endParaRPr lang="en-US" sz="30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5206" y="1615619"/>
            <a:ext cx="4416594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0" dirty="0" smtClean="0">
                <a:latin typeface="HP001 5 hàng 1 ô ly" pitchFamily="34" charset="0"/>
              </a:rPr>
              <a:t>A</a:t>
            </a:r>
            <a:endParaRPr lang="en-US" sz="30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4471" y="2331184"/>
            <a:ext cx="843852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0" dirty="0" smtClean="0">
                <a:latin typeface="HP001 5 hàng 1 ô ly" pitchFamily="34" charset="0"/>
              </a:rPr>
              <a:t>Chu </a:t>
            </a:r>
            <a:r>
              <a:rPr lang="en-US" sz="10000" dirty="0" err="1" smtClean="0">
                <a:latin typeface="HP001 5 hàng 1 ô ly" pitchFamily="34" charset="0"/>
              </a:rPr>
              <a:t>Văn</a:t>
            </a:r>
            <a:r>
              <a:rPr lang="en-US" sz="10000" dirty="0" smtClean="0">
                <a:latin typeface="HP001 5 hàng 1 ô ly" pitchFamily="34" charset="0"/>
              </a:rPr>
              <a:t> An</a:t>
            </a:r>
            <a:endParaRPr lang="en-US" sz="10000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dspkg.edu.vn/images/To_chuc_Chinh_tri_Xa_hoi/H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0"/>
            <a:ext cx="3333750" cy="444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4876800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/>
              <a:t> C</a:t>
            </a:r>
            <a:r>
              <a:rPr lang="vi-VN" b="1" dirty="0" smtClean="0"/>
              <a:t>hu </a:t>
            </a:r>
            <a:r>
              <a:rPr lang="vi-VN" b="1" dirty="0"/>
              <a:t>Văn An</a:t>
            </a:r>
            <a:r>
              <a:rPr lang="vi-VN" dirty="0"/>
              <a:t> </a:t>
            </a:r>
            <a:r>
              <a:rPr lang="vi-VN" dirty="0" smtClean="0"/>
              <a:t>(</a:t>
            </a:r>
            <a:r>
              <a:rPr lang="en-US" altLang="ja-JP" dirty="0" smtClean="0">
                <a:hlinkClick r:id="rId3" tooltip="1292"/>
              </a:rPr>
              <a:t>1292</a:t>
            </a:r>
            <a:r>
              <a:rPr lang="en-US" altLang="ja-JP" dirty="0" smtClean="0"/>
              <a:t>–</a:t>
            </a:r>
            <a:r>
              <a:rPr lang="en-US" altLang="ja-JP" dirty="0" smtClean="0">
                <a:hlinkClick r:id="rId4" tooltip="1370"/>
              </a:rPr>
              <a:t>1370</a:t>
            </a:r>
            <a:r>
              <a:rPr lang="en-US" altLang="ja-JP" dirty="0"/>
              <a:t>), </a:t>
            </a:r>
            <a:r>
              <a:rPr lang="vi-VN" dirty="0"/>
              <a:t>tên thật là </a:t>
            </a:r>
            <a:r>
              <a:rPr lang="vi-VN" b="1" dirty="0"/>
              <a:t>Chu An</a:t>
            </a:r>
            <a:r>
              <a:rPr lang="vi-VN" dirty="0"/>
              <a:t>, hiệu là </a:t>
            </a:r>
            <a:r>
              <a:rPr lang="vi-VN" b="1" dirty="0"/>
              <a:t>Tiều </a:t>
            </a:r>
            <a:r>
              <a:rPr lang="vi-VN" b="1" dirty="0" smtClean="0"/>
              <a:t>Ẩn</a:t>
            </a:r>
            <a:r>
              <a:rPr lang="en-US" altLang="ja-JP" dirty="0" smtClean="0"/>
              <a:t>, </a:t>
            </a:r>
            <a:r>
              <a:rPr lang="vi-VN" dirty="0"/>
              <a:t>tên chữ là </a:t>
            </a:r>
            <a:r>
              <a:rPr lang="vi-VN" b="1" dirty="0"/>
              <a:t>Linh </a:t>
            </a:r>
            <a:r>
              <a:rPr lang="vi-VN" b="1" dirty="0" smtClean="0"/>
              <a:t>Triệt</a:t>
            </a:r>
            <a:r>
              <a:rPr lang="en-US" altLang="ja-JP" dirty="0" smtClean="0"/>
              <a:t>, </a:t>
            </a:r>
            <a:r>
              <a:rPr lang="vi-VN" dirty="0"/>
              <a:t>là một </a:t>
            </a:r>
            <a:r>
              <a:rPr lang="vi-VN" dirty="0">
                <a:hlinkClick r:id="rId5" tooltip="Giáo viên"/>
              </a:rPr>
              <a:t>nhà giáo</a:t>
            </a:r>
            <a:r>
              <a:rPr lang="vi-VN" dirty="0"/>
              <a:t>, </a:t>
            </a:r>
            <a:r>
              <a:rPr lang="vi-VN" dirty="0">
                <a:hlinkClick r:id="rId6" tooltip="Thầy thuốc"/>
              </a:rPr>
              <a:t>thầy thuốc</a:t>
            </a:r>
            <a:r>
              <a:rPr lang="vi-VN" dirty="0"/>
              <a:t>, quan viên </a:t>
            </a:r>
            <a:r>
              <a:rPr lang="vi-VN" dirty="0">
                <a:hlinkClick r:id="rId7" tooltip="Đại Việt"/>
              </a:rPr>
              <a:t>Đại Việt</a:t>
            </a:r>
            <a:r>
              <a:rPr lang="vi-VN" dirty="0"/>
              <a:t> cuối thời </a:t>
            </a:r>
            <a:r>
              <a:rPr lang="vi-VN" dirty="0">
                <a:hlinkClick r:id="rId8" tooltip="Nhà Trần"/>
              </a:rPr>
              <a:t>Trần</a:t>
            </a:r>
            <a:r>
              <a:rPr lang="vi-VN" dirty="0"/>
              <a:t>. Sau khi mất, ông được vua Trần truy phong tước </a:t>
            </a:r>
            <a:r>
              <a:rPr lang="vi-VN" b="1" dirty="0"/>
              <a:t>Văn Trinh </a:t>
            </a:r>
            <a:r>
              <a:rPr lang="vi-VN" b="1" dirty="0">
                <a:hlinkClick r:id="rId9" tooltip="Công tước"/>
              </a:rPr>
              <a:t>công</a:t>
            </a:r>
            <a:r>
              <a:rPr lang="vi-VN" dirty="0"/>
              <a:t> nên đời sau quen gọi là Chu Văn An hay </a:t>
            </a:r>
            <a:r>
              <a:rPr lang="vi-VN" b="1" dirty="0"/>
              <a:t>Chu Văn Trinh</a:t>
            </a:r>
            <a:r>
              <a:rPr lang="vi-VN" dirty="0"/>
              <a:t>. Ông được </a:t>
            </a:r>
            <a:r>
              <a:rPr lang="vi-VN" i="1" dirty="0">
                <a:hlinkClick r:id="rId10" tooltip="Đại Việt sử ký toàn thư"/>
              </a:rPr>
              <a:t>Đại Việt sử ký toàn thư</a:t>
            </a:r>
            <a:r>
              <a:rPr lang="vi-VN" dirty="0"/>
              <a:t> đánh giá là </a:t>
            </a:r>
            <a:r>
              <a:rPr lang="vi-VN" i="1" dirty="0"/>
              <a:t>ông tổ của các nhà nho nước Việt.</a:t>
            </a:r>
            <a:r>
              <a:rPr lang="vi-VN" dirty="0"/>
              <a:t> Ông được </a:t>
            </a:r>
            <a:r>
              <a:rPr lang="vi-VN" dirty="0">
                <a:hlinkClick r:id="rId11" tooltip="Tổ chức Giáo dục, Khoa học và Văn hóa Liên Hiệp Quốc"/>
              </a:rPr>
              <a:t>UNESCO</a:t>
            </a:r>
            <a:r>
              <a:rPr lang="vi-VN" dirty="0"/>
              <a:t> vinh danh là "Danh nhân văn hóa thế giới</a:t>
            </a:r>
            <a:r>
              <a:rPr lang="vi-VN" dirty="0" smtClean="0"/>
              <a:t>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711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981200"/>
            <a:ext cx="86308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err="1" smtClean="0">
                <a:latin typeface="HP001 5 hàng 1 ô ly" pitchFamily="34" charset="0"/>
              </a:rPr>
              <a:t>Chim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khôn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kêu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tiếng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rảnh</a:t>
            </a:r>
            <a:r>
              <a:rPr lang="en-US" sz="4000" b="1" dirty="0" smtClean="0">
                <a:latin typeface="HP001 5 hàng 1 ô ly" pitchFamily="34" charset="0"/>
              </a:rPr>
              <a:t> rang</a:t>
            </a:r>
          </a:p>
          <a:p>
            <a:pPr algn="ctr"/>
            <a:r>
              <a:rPr lang="en-US" sz="4000" b="1" dirty="0" err="1" smtClean="0">
                <a:latin typeface="HP001 5 hàng 1 ô ly" pitchFamily="34" charset="0"/>
              </a:rPr>
              <a:t>Người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khôn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ăn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nói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dịu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dàng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dễ</a:t>
            </a:r>
            <a:r>
              <a:rPr lang="en-US" sz="4000" b="1" dirty="0" smtClean="0">
                <a:latin typeface="HP001 5 hàng 1 ô ly" pitchFamily="34" charset="0"/>
              </a:rPr>
              <a:t> </a:t>
            </a:r>
            <a:r>
              <a:rPr lang="en-US" sz="4000" b="1" dirty="0" err="1" smtClean="0">
                <a:latin typeface="HP001 5 hàng 1 ô ly" pitchFamily="34" charset="0"/>
              </a:rPr>
              <a:t>nghe</a:t>
            </a:r>
            <a:r>
              <a:rPr lang="en-US" sz="4000" b="1" dirty="0" smtClean="0">
                <a:latin typeface="HP001 5 hàng 1 ô ly" pitchFamily="34" charset="0"/>
              </a:rPr>
              <a:t>.</a:t>
            </a:r>
            <a:endParaRPr lang="en-US" sz="4000" b="1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2621340"/>
            <a:ext cx="914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i="1" dirty="0" smtClean="0">
                <a:latin typeface="HP001 5 hàng 1 ô ly" pitchFamily="34" charset="0"/>
              </a:rPr>
              <a:t>Chu </a:t>
            </a:r>
            <a:r>
              <a:rPr lang="en-US" sz="9600" i="1" dirty="0" err="1" smtClean="0">
                <a:latin typeface="HP001 5 hàng 1 ô ly" pitchFamily="34" charset="0"/>
              </a:rPr>
              <a:t>Văn</a:t>
            </a:r>
            <a:r>
              <a:rPr lang="en-US" sz="9600" i="1" dirty="0" smtClean="0">
                <a:latin typeface="HP001 5 hàng 1 ô ly" pitchFamily="34" charset="0"/>
              </a:rPr>
              <a:t> An</a:t>
            </a:r>
            <a:endParaRPr lang="en-US" sz="9600" i="1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28600"/>
            <a:ext cx="1473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HP001 4 hàng" pitchFamily="34" charset="0"/>
              </a:rPr>
              <a:t>Tuần</a:t>
            </a:r>
            <a:r>
              <a:rPr lang="en-US" sz="2800" b="1" dirty="0" smtClean="0">
                <a:latin typeface="HP001 4 hàng" pitchFamily="34" charset="0"/>
              </a:rPr>
              <a:t> 5</a:t>
            </a:r>
            <a:endParaRPr lang="en-US" sz="2800" b="1" dirty="0">
              <a:latin typeface="HP001 4 hàng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914400"/>
            <a:ext cx="9067800" cy="5855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latin typeface="HP001 5 hàng 1 ô ly" pitchFamily="34" charset="0"/>
              </a:rPr>
              <a:t>Ch</a:t>
            </a:r>
            <a:r>
              <a:rPr lang="en-US" sz="2800" dirty="0" smtClean="0">
                <a:latin typeface="HP001 5 hàng 1 ô ly" pitchFamily="34" charset="0"/>
              </a:rPr>
              <a:t>                                                                                                                               </a:t>
            </a:r>
          </a:p>
          <a:p>
            <a:endParaRPr lang="en-US" sz="2800" dirty="0" smtClean="0">
              <a:latin typeface="HP001 5 hàng 1 ô ly" pitchFamily="34" charset="0"/>
            </a:endParaRPr>
          </a:p>
          <a:p>
            <a:r>
              <a:rPr lang="en-US" sz="2800" dirty="0" smtClean="0">
                <a:latin typeface="HP001 5 hàng 1 ô ly" pitchFamily="34" charset="0"/>
              </a:rPr>
              <a:t>V                                A                         </a:t>
            </a:r>
          </a:p>
          <a:p>
            <a:endParaRPr lang="en-US" sz="2800" dirty="0">
              <a:latin typeface="HP001 5 hàng 1 ô ly" pitchFamily="34" charset="0"/>
            </a:endParaRPr>
          </a:p>
          <a:p>
            <a:r>
              <a:rPr lang="en-US" sz="2800" dirty="0" smtClean="0">
                <a:latin typeface="HP001 5 hàng 1 ô ly" pitchFamily="34" charset="0"/>
              </a:rPr>
              <a:t>Chu </a:t>
            </a:r>
            <a:r>
              <a:rPr lang="en-US" sz="2800" dirty="0" err="1" smtClean="0">
                <a:latin typeface="HP001 5 hàng 1 ô ly" pitchFamily="34" charset="0"/>
              </a:rPr>
              <a:t>Văn</a:t>
            </a:r>
            <a:r>
              <a:rPr lang="en-US" sz="2800" dirty="0" smtClean="0">
                <a:latin typeface="HP001 5 hàng 1 ô ly" pitchFamily="34" charset="0"/>
              </a:rPr>
              <a:t> An                                              </a:t>
            </a:r>
          </a:p>
          <a:p>
            <a:endParaRPr lang="en-US" sz="2800" dirty="0">
              <a:latin typeface="HP001 5 hàng 1 ô ly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HP001 5 hàng 1 ô ly" pitchFamily="34" charset="0"/>
              </a:rPr>
              <a:t>  </a:t>
            </a:r>
            <a:r>
              <a:rPr lang="en-US" sz="2800" dirty="0" err="1" smtClean="0">
                <a:latin typeface="HP001 5 hàng 1 ô ly" pitchFamily="34" charset="0"/>
              </a:rPr>
              <a:t>Chim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khôn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kêu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tiếng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rảnh</a:t>
            </a:r>
            <a:r>
              <a:rPr lang="en-US" sz="2800" dirty="0" smtClean="0">
                <a:latin typeface="HP001 5 hàng 1 ô ly" pitchFamily="34" charset="0"/>
              </a:rPr>
              <a:t> rang                         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HP001 5 hàng 1 ô ly" pitchFamily="34" charset="0"/>
              </a:rPr>
              <a:t>Người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khôn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ăn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nói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dịu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dàng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dễ</a:t>
            </a:r>
            <a:r>
              <a:rPr lang="en-US" sz="2800" dirty="0" smtClean="0">
                <a:latin typeface="HP001 5 hàng 1 ô ly" pitchFamily="34" charset="0"/>
              </a:rPr>
              <a:t> </a:t>
            </a:r>
            <a:r>
              <a:rPr lang="en-US" sz="2800" dirty="0" err="1" smtClean="0">
                <a:latin typeface="HP001 5 hàng 1 ô ly" pitchFamily="34" charset="0"/>
              </a:rPr>
              <a:t>nghe</a:t>
            </a:r>
            <a:r>
              <a:rPr lang="en-US" sz="2800" dirty="0" smtClean="0">
                <a:latin typeface="HP001 5 hàng 1 ô ly" pitchFamily="34" charset="0"/>
              </a:rPr>
              <a:t>.                      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HP001 5 hàng 1 ô ly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HP001 5 hàng 1 ô ly" pitchFamily="34" charset="0"/>
              </a:rPr>
              <a:t>*</a:t>
            </a:r>
          </a:p>
          <a:p>
            <a:pPr>
              <a:lnSpc>
                <a:spcPct val="150000"/>
              </a:lnSpc>
            </a:pPr>
            <a:r>
              <a:rPr lang="en-US" sz="2800" b="1" i="1" dirty="0" smtClean="0">
                <a:latin typeface="HP001 5 hàng 1 ô ly" pitchFamily="34" charset="0"/>
              </a:rPr>
              <a:t>Chu </a:t>
            </a:r>
            <a:r>
              <a:rPr lang="en-US" sz="2800" b="1" i="1" dirty="0" err="1" smtClean="0">
                <a:latin typeface="HP001 5 hàng 1 ô ly" pitchFamily="34" charset="0"/>
              </a:rPr>
              <a:t>Văn</a:t>
            </a:r>
            <a:r>
              <a:rPr lang="en-US" sz="2800" b="1" i="1" dirty="0" smtClean="0">
                <a:latin typeface="HP001 5 hàng 1 ô ly" pitchFamily="34" charset="0"/>
              </a:rPr>
              <a:t> An                                              </a:t>
            </a:r>
            <a:endParaRPr lang="en-US" sz="2800" b="1" i="1" dirty="0">
              <a:latin typeface="HP001 5 hàng 1 ô ly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79</Words>
  <Application>Microsoft Office PowerPoint</Application>
  <PresentationFormat>On-screen Show (4:3)</PresentationFormat>
  <Paragraphs>24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4</cp:revision>
  <dcterms:created xsi:type="dcterms:W3CDTF">2020-10-07T02:24:49Z</dcterms:created>
  <dcterms:modified xsi:type="dcterms:W3CDTF">2020-10-14T02:40:25Z</dcterms:modified>
</cp:coreProperties>
</file>