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0" r:id="rId2"/>
    <p:sldId id="284" r:id="rId3"/>
    <p:sldId id="285" r:id="rId4"/>
    <p:sldId id="286" r:id="rId5"/>
    <p:sldId id="287" r:id="rId6"/>
    <p:sldId id="272" r:id="rId7"/>
    <p:sldId id="278" r:id="rId8"/>
    <p:sldId id="277" r:id="rId9"/>
    <p:sldId id="273" r:id="rId10"/>
    <p:sldId id="274" r:id="rId11"/>
    <p:sldId id="282" r:id="rId12"/>
    <p:sldId id="283" r:id="rId13"/>
    <p:sldId id="281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86" autoAdjust="0"/>
    <p:restoredTop sz="94660"/>
  </p:normalViewPr>
  <p:slideViewPr>
    <p:cSldViewPr>
      <p:cViewPr varScale="1">
        <p:scale>
          <a:sx n="65" d="100"/>
          <a:sy n="65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27F2713-F656-4E89-BD02-887616AE26D8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42A69B4-6476-4111-8EEE-F9FB1D3DD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36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1B1736-F844-4758-9EAA-7E7B2F2763B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272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A1B6-64F2-4E9B-A8D0-5925FA14CF6F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1619C-8AD8-4433-858B-61BAE1DD8A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16140-8C8C-4438-A35D-150C7F94260A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EB140-8510-4C3A-8363-D8C65D985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88176-4A94-45B3-AA19-C9E32DEC55A3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784E2-7A49-432F-B8D8-7C498F784D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86177-B67F-4D47-BB78-6DFCD44F65F4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D9854-EB64-4661-A2B0-9936450B52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59478-98CA-4B43-9643-3E0FA1C367C5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3A755-EF98-4075-83D9-E620EBAD9A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B57F9-0860-44EB-B23E-773400CFEEA3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5E4AB-2801-4167-A421-B711282C6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052E5-F255-4A3B-A186-8AA38D413227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9AD7C-A1E9-49F9-B8B3-6FBB6BAEC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149CB-14E3-4CC8-8535-DA7D86599A91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6088C-72E1-4E7B-9F38-85A99A6313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80A26-788E-41AC-B4C2-C5180F5E19A7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EB092-C8CA-44FF-B36B-40EF4F645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8E4A4-B4E8-4803-9F2E-A1A0158B0858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2CA16-3CC0-4806-9E67-3DA1A97CCC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317F6-C94D-487F-AE74-32EB7621BA91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9A4E0-7250-4E69-B979-B446C15549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B9740-2DED-483A-B580-56DE25C95F4A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EA342-7731-4A20-9075-00563AECB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AEF24F8-F4BF-4392-A7C0-9DE075EB9501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3EB490D-1DDA-468B-A516-9E4B081C7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wmf"/><Relationship Id="rId9" Type="http://schemas.openxmlformats.org/officeDocument/2006/relationships/image" Target="../media/image7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2.gif"/><Relationship Id="rId7" Type="http://schemas.openxmlformats.org/officeDocument/2006/relationships/image" Target="../media/image15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Relationship Id="rId6" Type="http://schemas.openxmlformats.org/officeDocument/2006/relationships/hyperlink" Target="../../Hoa%208%20-%20Bai%2033%20Tiet%2050%20DIEU%20CHE%20HIDRO%20-%20PHAN%20UNG%20THE.ppt#12. Slide 12" TargetMode="External"/><Relationship Id="rId11" Type="http://schemas.openxmlformats.org/officeDocument/2006/relationships/image" Target="../media/image4.gif"/><Relationship Id="rId5" Type="http://schemas.openxmlformats.org/officeDocument/2006/relationships/image" Target="../media/image14.wmf"/><Relationship Id="rId10" Type="http://schemas.openxmlformats.org/officeDocument/2006/relationships/image" Target="../media/image18.wmf"/><Relationship Id="rId4" Type="http://schemas.openxmlformats.org/officeDocument/2006/relationships/image" Target="../media/image13.gif"/><Relationship Id="rId9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.VnArial" pitchFamily="34" charset="0"/>
            </a:endParaRP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8" name="Clip" r:id="rId3" imgW="2191680" imgH="1424160" progId="">
                  <p:embed/>
                </p:oleObj>
              </mc:Choice>
              <mc:Fallback>
                <p:oleObj name="Clip" r:id="rId3" imgW="2191680" imgH="142416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798" name="Picture 25" descr="viet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3799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33809" name="Picture 32" descr="N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810" name="Picture 33" descr="N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811" name="Picture 34" descr="N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812" name="Picture 35" descr="N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33801" name="Picture 4" descr="658285i82lzhnmv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2" name="Picture 4" descr="658285i82lzhnmv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3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4" name="Picture 16" descr="4950262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5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8" name="Text Box 19"/>
          <p:cNvSpPr txBox="1">
            <a:spLocks noChangeArrowheads="1"/>
          </p:cNvSpPr>
          <p:nvPr/>
        </p:nvSpPr>
        <p:spPr bwMode="auto">
          <a:xfrm>
            <a:off x="1447800" y="3429000"/>
            <a:ext cx="5910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Times New Roman" pitchFamily="18" charset="0"/>
              </a:rPr>
              <a:t>MÔN: TIẾNG VIỆT LỚP 3</a:t>
            </a:r>
          </a:p>
        </p:txBody>
      </p:sp>
      <p:sp>
        <p:nvSpPr>
          <p:cNvPr id="20" name="TextBox 29"/>
          <p:cNvSpPr txBox="1">
            <a:spLocks noChangeArrowheads="1"/>
          </p:cNvSpPr>
          <p:nvPr/>
        </p:nvSpPr>
        <p:spPr bwMode="auto">
          <a:xfrm>
            <a:off x="1066800" y="5334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PHÒNG GIÁO DỤC &amp; ĐÀO TẠO </a:t>
            </a:r>
            <a:r>
              <a:rPr lang="en-US" altLang="en-US" sz="2400" b="1" i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QUẬN LONG BIÊN</a:t>
            </a:r>
            <a:endParaRPr lang="en-US" altLang="en-US" sz="2400" b="1" i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9"/>
          <p:cNvSpPr txBox="1">
            <a:spLocks noChangeArrowheads="1"/>
          </p:cNvSpPr>
          <p:nvPr/>
        </p:nvSpPr>
        <p:spPr bwMode="auto">
          <a:xfrm>
            <a:off x="2057400" y="9906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HỌC ĐOÀN KẾT</a:t>
            </a:r>
            <a:endParaRPr lang="en-US" altLang="en-US" sz="2400" b="1" i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838200" y="762000"/>
          <a:ext cx="7467600" cy="4572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4495800"/>
              </a:tblGrid>
              <a:tr h="70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30781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2045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35098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219200" y="863600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 vật 1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648200" y="863600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 vật 2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14400" y="1676400"/>
            <a:ext cx="2971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endParaRPr lang="af-ZA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86200" y="1676400"/>
            <a:ext cx="4419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 gương bầu dục khổng lồ</a:t>
            </a:r>
            <a:endParaRPr lang="af-ZA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38200" y="3124200"/>
            <a:ext cx="2971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Cầu Thê Húc</a:t>
            </a:r>
            <a:endParaRPr lang="af-ZA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86200" y="3124200"/>
            <a:ext cx="388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Con tôm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914400" y="4267200"/>
            <a:ext cx="2971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 con rùa</a:t>
            </a:r>
            <a:endParaRPr lang="af-ZA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86200" y="4267200"/>
            <a:ext cx="388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Trái bưởi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9962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39963" name="Picture 3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964" name="Picture 3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965" name="Picture 3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966" name="Picture 3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2"/>
          <p:cNvSpPr txBox="1">
            <a:spLocks noChangeArrowheads="1"/>
          </p:cNvSpPr>
          <p:nvPr/>
        </p:nvSpPr>
        <p:spPr bwMode="auto">
          <a:xfrm>
            <a:off x="457200" y="6096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Bài 3: Chọn các từ điền vào chỗ trống .....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0962" name="Text Box 3"/>
          <p:cNvSpPr txBox="1">
            <a:spLocks noChangeArrowheads="1"/>
          </p:cNvSpPr>
          <p:nvPr/>
        </p:nvSpPr>
        <p:spPr bwMode="auto">
          <a:xfrm>
            <a:off x="609600" y="1371600"/>
            <a:ext cx="7162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a,Mảnh trăng non đầu tháng lơ lửng giữa trời như.....</a:t>
            </a:r>
            <a:endParaRPr lang="en-US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0963" name="Text Box 4"/>
          <p:cNvSpPr txBox="1">
            <a:spLocks noChangeArrowheads="1"/>
          </p:cNvSpPr>
          <p:nvPr/>
        </p:nvSpPr>
        <p:spPr bwMode="auto">
          <a:xfrm>
            <a:off x="762000" y="4800600"/>
            <a:ext cx="7162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( </a:t>
            </a:r>
            <a:r>
              <a:rPr lang="en-US">
                <a:solidFill>
                  <a:srgbClr val="FF3300"/>
                </a:solidFill>
                <a:latin typeface="Times New Roman" pitchFamily="18" charset="0"/>
              </a:rPr>
              <a:t>một cánh diều , những hạt ngọc , tiếng sáo )</a:t>
            </a:r>
          </a:p>
        </p:txBody>
      </p:sp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609600" y="24384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b,Tiếng gió rừng vi vu như</a:t>
            </a:r>
            <a:r>
              <a:rPr lang="en-US" sz="2800">
                <a:latin typeface="Times New Roman" pitchFamily="18" charset="0"/>
              </a:rPr>
              <a:t>.....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0965" name="Text Box 6"/>
          <p:cNvSpPr txBox="1">
            <a:spLocks noChangeArrowheads="1"/>
          </p:cNvSpPr>
          <p:nvPr/>
        </p:nvSpPr>
        <p:spPr bwMode="auto">
          <a:xfrm>
            <a:off x="762000" y="32004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c,Sương sớm long lanh tựa.....</a:t>
            </a:r>
            <a:endParaRPr lang="en-US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40966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40967" name="Picture 3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968" name="Picture 3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969" name="Picture 3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970" name="Picture 3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2"/>
          <p:cNvSpPr txBox="1">
            <a:spLocks noChangeArrowheads="1"/>
          </p:cNvSpPr>
          <p:nvPr/>
        </p:nvSpPr>
        <p:spPr bwMode="auto">
          <a:xfrm>
            <a:off x="457200" y="6096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Bài 3: Chọn các từ điền vào chỗ trống .....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1986" name="Text Box 3"/>
          <p:cNvSpPr txBox="1">
            <a:spLocks noChangeArrowheads="1"/>
          </p:cNvSpPr>
          <p:nvPr/>
        </p:nvSpPr>
        <p:spPr bwMode="auto">
          <a:xfrm>
            <a:off x="609600" y="1371600"/>
            <a:ext cx="78486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a,Mảnh trăng non đầu tháng lơ lửng giữa trời như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một cánh diều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.</a:t>
            </a:r>
            <a:endParaRPr lang="en-US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1987" name="Text Box 4"/>
          <p:cNvSpPr txBox="1">
            <a:spLocks noChangeArrowheads="1"/>
          </p:cNvSpPr>
          <p:nvPr/>
        </p:nvSpPr>
        <p:spPr bwMode="auto">
          <a:xfrm>
            <a:off x="762000" y="4800600"/>
            <a:ext cx="7162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( </a:t>
            </a:r>
            <a:r>
              <a:rPr lang="en-US">
                <a:solidFill>
                  <a:srgbClr val="FF3300"/>
                </a:solidFill>
                <a:latin typeface="Times New Roman" pitchFamily="18" charset="0"/>
              </a:rPr>
              <a:t>một cánh diều , những hạt ngọc , tiếng sáo )</a:t>
            </a:r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609600" y="26670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b,Tiếng gió rừng vi vu như</a:t>
            </a:r>
            <a:r>
              <a:rPr lang="en-US" sz="2800">
                <a:latin typeface="Times New Roman" pitchFamily="18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tiếng sáo</a:t>
            </a:r>
            <a:r>
              <a:rPr lang="en-US" sz="2800">
                <a:latin typeface="Times New Roman" pitchFamily="18" charset="0"/>
              </a:rPr>
              <a:t> .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1989" name="Text Box 6"/>
          <p:cNvSpPr txBox="1">
            <a:spLocks noChangeArrowheads="1"/>
          </p:cNvSpPr>
          <p:nvPr/>
        </p:nvSpPr>
        <p:spPr bwMode="auto">
          <a:xfrm>
            <a:off x="685800" y="35814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c,Sương sớm long lanh tựa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những hạt ngọc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en-US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41990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41991" name="Picture 3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992" name="Picture 3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993" name="Picture 3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994" name="Picture 3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WordArt 2"/>
          <p:cNvSpPr>
            <a:spLocks noChangeArrowheads="1" noChangeShapeType="1" noTextEdit="1"/>
          </p:cNvSpPr>
          <p:nvPr/>
        </p:nvSpPr>
        <p:spPr bwMode="auto">
          <a:xfrm>
            <a:off x="838200" y="2590800"/>
            <a:ext cx="7620000" cy="1828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i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.Vn3DH"/>
              </a:rPr>
              <a:t>XIN TR¢N TRäNG C¶M ¥N!</a:t>
            </a:r>
          </a:p>
        </p:txBody>
      </p:sp>
      <p:pic>
        <p:nvPicPr>
          <p:cNvPr id="48132" name="Picture 4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0"/>
            <a:ext cx="6985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3" name="Picture 5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981200"/>
            <a:ext cx="962025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4" name="Picture 6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400050" y="5410200"/>
            <a:ext cx="5905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5" name="Picture 7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914400"/>
            <a:ext cx="150336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6" name="Picture 8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4267200"/>
            <a:ext cx="150336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7" name="Picture 9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4419600"/>
            <a:ext cx="144938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8" name="Picture 10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6019800"/>
            <a:ext cx="42545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7" name="Picture 11" descr="cac hanh tinh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4800600"/>
            <a:ext cx="18669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8" name="Picture 12" descr="ABARBLY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9" name="Picture 13" descr="ABARBLY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0318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0" name="Picture 14"/>
          <p:cNvPicPr>
            <a:picLocks noChangeAspect="1" noChangeArrowheads="1"/>
          </p:cNvPicPr>
          <p:nvPr/>
        </p:nvPicPr>
        <p:blipFill>
          <a:blip r:embed="rId5">
            <a:lum bright="22000"/>
          </a:blip>
          <a:srcRect/>
          <a:stretch>
            <a:fillRect/>
          </a:stretch>
        </p:blipFill>
        <p:spPr bwMode="auto">
          <a:xfrm>
            <a:off x="0" y="4572000"/>
            <a:ext cx="17811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43" name="AutoShape 15">
            <a:hlinkClick r:id="rId6"/>
          </p:cNvPr>
          <p:cNvSpPr>
            <a:spLocks noChangeArrowheads="1"/>
          </p:cNvSpPr>
          <p:nvPr/>
        </p:nvSpPr>
        <p:spPr bwMode="auto">
          <a:xfrm>
            <a:off x="6172200" y="1371600"/>
            <a:ext cx="1066800" cy="838200"/>
          </a:xfrm>
          <a:prstGeom prst="star5">
            <a:avLst/>
          </a:prstGeom>
          <a:gradFill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vi-VN">
              <a:solidFill>
                <a:srgbClr val="FFFF00"/>
              </a:solidFill>
              <a:latin typeface=".VnBlack" pitchFamily="34" charset="0"/>
              <a:cs typeface="Arial" charset="0"/>
            </a:endParaRPr>
          </a:p>
        </p:txBody>
      </p:sp>
      <p:pic>
        <p:nvPicPr>
          <p:cNvPr id="43022" name="Picture 1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4953000"/>
            <a:ext cx="1447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3" name="Picture 1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772400" y="4876800"/>
            <a:ext cx="1371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46" name="AutoShape 18"/>
          <p:cNvSpPr>
            <a:spLocks noChangeArrowheads="1"/>
          </p:cNvSpPr>
          <p:nvPr/>
        </p:nvSpPr>
        <p:spPr bwMode="auto">
          <a:xfrm>
            <a:off x="1066800" y="5181600"/>
            <a:ext cx="381000" cy="1524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sp>
        <p:nvSpPr>
          <p:cNvPr id="48147" name="AutoShape 19"/>
          <p:cNvSpPr>
            <a:spLocks noChangeArrowheads="1"/>
          </p:cNvSpPr>
          <p:nvPr/>
        </p:nvSpPr>
        <p:spPr bwMode="auto">
          <a:xfrm>
            <a:off x="990600" y="5791200"/>
            <a:ext cx="304800" cy="2286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vi-VN" sz="2800"/>
          </a:p>
        </p:txBody>
      </p:sp>
      <p:sp>
        <p:nvSpPr>
          <p:cNvPr id="48148" name="AutoShape 20"/>
          <p:cNvSpPr>
            <a:spLocks noChangeArrowheads="1"/>
          </p:cNvSpPr>
          <p:nvPr/>
        </p:nvSpPr>
        <p:spPr bwMode="auto">
          <a:xfrm>
            <a:off x="1066800" y="5486400"/>
            <a:ext cx="533400" cy="304800"/>
          </a:xfrm>
          <a:prstGeom prst="star5">
            <a:avLst/>
          </a:prstGeom>
          <a:solidFill>
            <a:srgbClr val="FF9D5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sp>
        <p:nvSpPr>
          <p:cNvPr id="48149" name="AutoShape 21"/>
          <p:cNvSpPr>
            <a:spLocks noChangeArrowheads="1"/>
          </p:cNvSpPr>
          <p:nvPr/>
        </p:nvSpPr>
        <p:spPr bwMode="auto">
          <a:xfrm flipH="1">
            <a:off x="685800" y="5257800"/>
            <a:ext cx="685800" cy="3810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sp>
        <p:nvSpPr>
          <p:cNvPr id="48150" name="AutoShape 22"/>
          <p:cNvSpPr>
            <a:spLocks noChangeArrowheads="1"/>
          </p:cNvSpPr>
          <p:nvPr/>
        </p:nvSpPr>
        <p:spPr bwMode="auto">
          <a:xfrm>
            <a:off x="1371600" y="6019800"/>
            <a:ext cx="3810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sp>
        <p:nvSpPr>
          <p:cNvPr id="48151" name="AutoShape 23"/>
          <p:cNvSpPr>
            <a:spLocks noChangeArrowheads="1"/>
          </p:cNvSpPr>
          <p:nvPr/>
        </p:nvSpPr>
        <p:spPr bwMode="auto">
          <a:xfrm>
            <a:off x="1143000" y="4953000"/>
            <a:ext cx="381000" cy="2286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pic>
        <p:nvPicPr>
          <p:cNvPr id="43030" name="Picture 2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675438" y="228600"/>
            <a:ext cx="24685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31" name="Picture 2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228600"/>
            <a:ext cx="198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54" name="AutoShape 26"/>
          <p:cNvSpPr>
            <a:spLocks noChangeArrowheads="1"/>
          </p:cNvSpPr>
          <p:nvPr/>
        </p:nvSpPr>
        <p:spPr bwMode="auto">
          <a:xfrm>
            <a:off x="1752600" y="990600"/>
            <a:ext cx="1143000" cy="914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grpSp>
        <p:nvGrpSpPr>
          <p:cNvPr id="43033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43034" name="Picture 32" descr="N3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035" name="Picture 33" descr="N3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036" name="Picture 34" descr="N3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037" name="Picture 35" descr="N3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3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3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3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nimBg="1"/>
      <p:bldP spid="48143" grpId="0" animBg="1"/>
      <p:bldP spid="48146" grpId="0" animBg="1"/>
      <p:bldP spid="48148" grpId="0" animBg="1"/>
      <p:bldP spid="48149" grpId="0" animBg="1"/>
      <p:bldP spid="48149" grpId="1" animBg="1"/>
      <p:bldP spid="48150" grpId="0" animBg="1"/>
      <p:bldP spid="48151" grpId="0" animBg="1"/>
      <p:bldP spid="481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0" y="1143000"/>
            <a:ext cx="89027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800" b="1"/>
          </a:p>
          <a:p>
            <a:r>
              <a:rPr lang="en-US" sz="2800" b="1"/>
              <a:t>       </a:t>
            </a:r>
            <a:r>
              <a:rPr lang="en-US" sz="2800" b="1">
                <a:solidFill>
                  <a:srgbClr val="0000FF"/>
                </a:solidFill>
              </a:rPr>
              <a:t>Nhờ máy chọn ngẫu nhiên một số thứ tự trong lớp, bạn được mời sẽ đứng dậy đọc bài .</a:t>
            </a:r>
            <a:endParaRPr lang="en-US" sz="3600" b="1">
              <a:solidFill>
                <a:srgbClr val="0000FF"/>
              </a:solidFill>
            </a:endParaRPr>
          </a:p>
          <a:p>
            <a:r>
              <a:rPr lang="en-US" sz="2800" b="1">
                <a:solidFill>
                  <a:srgbClr val="0000FF"/>
                </a:solidFill>
              </a:rPr>
              <a:t>     </a:t>
            </a:r>
            <a:r>
              <a:rPr lang="en-US" sz="2800" b="1" i="1">
                <a:solidFill>
                  <a:srgbClr val="0000FF"/>
                </a:solidFill>
                <a:latin typeface="Times New Roman" pitchFamily="18" charset="0"/>
              </a:rPr>
              <a:t>Các bạn khác lắng nghe và nhận xét bằng cách vỗ tay</a:t>
            </a:r>
          </a:p>
          <a:p>
            <a:r>
              <a:rPr lang="en-US" sz="2800" b="1" i="1">
                <a:solidFill>
                  <a:srgbClr val="0000FF"/>
                </a:solidFill>
                <a:latin typeface="Times New Roman" pitchFamily="18" charset="0"/>
              </a:rPr>
              <a:t>     _ Nêu ý đúng sẽ vỗ tay 3 tiếng.</a:t>
            </a:r>
          </a:p>
          <a:p>
            <a:r>
              <a:rPr lang="en-US" sz="2800" b="1" i="1">
                <a:solidFill>
                  <a:srgbClr val="0000FF"/>
                </a:solidFill>
                <a:latin typeface="Times New Roman" pitchFamily="18" charset="0"/>
              </a:rPr>
              <a:t>     _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457200" y="304800"/>
            <a:ext cx="6248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800" b="1" i="1">
                <a:solidFill>
                  <a:srgbClr val="FF3300"/>
                </a:solidFill>
                <a:latin typeface="Times New Roman" pitchFamily="18" charset="0"/>
              </a:rPr>
              <a:t>Xổ số điện toán 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457200" y="3962400"/>
            <a:ext cx="777240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800" b="1" i="1">
                <a:solidFill>
                  <a:srgbClr val="FF3300"/>
                </a:solidFill>
                <a:latin typeface="Times New Roman" pitchFamily="18" charset="0"/>
              </a:rPr>
              <a:t> cách chơi : </a:t>
            </a:r>
            <a:r>
              <a:rPr lang="en-US" sz="2800" i="1">
                <a:latin typeface="Times New Roman" pitchFamily="18" charset="0"/>
              </a:rPr>
              <a:t>GV bật trình chiếu , chỉ con chuột vào số 0 , tự quay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Oval 2" descr="3HAND"/>
          <p:cNvSpPr>
            <a:spLocks noChangeArrowheads="1"/>
          </p:cNvSpPr>
          <p:nvPr/>
        </p:nvSpPr>
        <p:spPr bwMode="auto">
          <a:xfrm>
            <a:off x="3033713" y="2933700"/>
            <a:ext cx="2819400" cy="2819400"/>
          </a:xfrm>
          <a:prstGeom prst="ellipse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000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3886200" y="1676400"/>
            <a:ext cx="1189038" cy="1201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243513" y="2133600"/>
            <a:ext cx="1189037" cy="1201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5929313" y="3141663"/>
            <a:ext cx="1265237" cy="1201737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929313" y="4343400"/>
            <a:ext cx="1189037" cy="1201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3 </a:t>
            </a:r>
          </a:p>
        </p:txBody>
      </p:sp>
      <p:sp>
        <p:nvSpPr>
          <p:cNvPr id="45063" name="AutoShape 7"/>
          <p:cNvSpPr>
            <a:spLocks noChangeArrowheads="1"/>
          </p:cNvSpPr>
          <p:nvPr/>
        </p:nvSpPr>
        <p:spPr bwMode="auto">
          <a:xfrm>
            <a:off x="5243513" y="5334000"/>
            <a:ext cx="1189037" cy="11255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 b="1">
              <a:solidFill>
                <a:srgbClr val="FFFF00"/>
              </a:solidFill>
            </a:endParaRPr>
          </a:p>
          <a:p>
            <a:pPr algn="ctr"/>
            <a:r>
              <a:rPr lang="en-US" sz="2400" b="1">
                <a:solidFill>
                  <a:srgbClr val="FFFF00"/>
                </a:solidFill>
              </a:rPr>
              <a:t>4</a:t>
            </a:r>
          </a:p>
          <a:p>
            <a:pPr algn="ctr"/>
            <a:endParaRPr lang="en-US" sz="2400" b="1">
              <a:solidFill>
                <a:srgbClr val="FFFF00"/>
              </a:solidFill>
            </a:endParaRPr>
          </a:p>
        </p:txBody>
      </p:sp>
      <p:sp>
        <p:nvSpPr>
          <p:cNvPr id="45064" name="AutoShape 8"/>
          <p:cNvSpPr>
            <a:spLocks noChangeArrowheads="1"/>
          </p:cNvSpPr>
          <p:nvPr/>
        </p:nvSpPr>
        <p:spPr bwMode="auto">
          <a:xfrm>
            <a:off x="3886200" y="5715000"/>
            <a:ext cx="1189038" cy="1143000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45065" name="AutoShape 9"/>
          <p:cNvSpPr>
            <a:spLocks noChangeArrowheads="1"/>
          </p:cNvSpPr>
          <p:nvPr/>
        </p:nvSpPr>
        <p:spPr bwMode="auto">
          <a:xfrm>
            <a:off x="2652713" y="5486400"/>
            <a:ext cx="1189037" cy="1143000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FF00"/>
                </a:solidFill>
              </a:rPr>
              <a:t>6 </a:t>
            </a:r>
          </a:p>
        </p:txBody>
      </p:sp>
      <p:sp>
        <p:nvSpPr>
          <p:cNvPr id="45066" name="AutoShape 10"/>
          <p:cNvSpPr>
            <a:spLocks noChangeArrowheads="1"/>
          </p:cNvSpPr>
          <p:nvPr/>
        </p:nvSpPr>
        <p:spPr bwMode="auto">
          <a:xfrm>
            <a:off x="1814513" y="4343400"/>
            <a:ext cx="1189037" cy="1201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7 </a:t>
            </a:r>
          </a:p>
        </p:txBody>
      </p:sp>
      <p:sp>
        <p:nvSpPr>
          <p:cNvPr id="45067" name="AutoShape 11"/>
          <p:cNvSpPr>
            <a:spLocks noChangeArrowheads="1"/>
          </p:cNvSpPr>
          <p:nvPr/>
        </p:nvSpPr>
        <p:spPr bwMode="auto">
          <a:xfrm>
            <a:off x="1814513" y="3141663"/>
            <a:ext cx="1189037" cy="1201737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45068" name="AutoShape 12"/>
          <p:cNvSpPr>
            <a:spLocks noChangeArrowheads="1"/>
          </p:cNvSpPr>
          <p:nvPr/>
        </p:nvSpPr>
        <p:spPr bwMode="auto">
          <a:xfrm>
            <a:off x="2576513" y="2057400"/>
            <a:ext cx="1189037" cy="1201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45069" name="AutoShape 13"/>
          <p:cNvSpPr>
            <a:spLocks noChangeArrowheads="1"/>
          </p:cNvSpPr>
          <p:nvPr/>
        </p:nvSpPr>
        <p:spPr bwMode="auto">
          <a:xfrm>
            <a:off x="2819400" y="2743200"/>
            <a:ext cx="3505200" cy="3581400"/>
          </a:xfrm>
          <a:prstGeom prst="irregularSeal1">
            <a:avLst/>
          </a:prstGeom>
          <a:solidFill>
            <a:srgbClr val="0000FF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 b="1">
                <a:solidFill>
                  <a:srgbClr val="FFFF00"/>
                </a:solidFill>
              </a:rPr>
              <a:t>29</a:t>
            </a:r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0" y="228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</a:rPr>
              <a:t>+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Em hãy đọc một bài </a:t>
            </a:r>
          </a:p>
        </p:txBody>
      </p:sp>
      <p:grpSp>
        <p:nvGrpSpPr>
          <p:cNvPr id="45071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45072" name="Picture 32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073" name="Picture 33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074" name="Picture 34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075" name="Picture 35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7" dur="5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"/>
                            </p:stCondLst>
                            <p:childTnLst>
                              <p:par>
                                <p:cTn id="1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2" dur="5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"/>
                            </p:stCondLst>
                            <p:childTnLst>
                              <p:par>
                                <p:cTn id="1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7" dur="5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"/>
                            </p:stCondLst>
                            <p:childTnLst>
                              <p:par>
                                <p:cTn id="2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2" dur="5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"/>
                            </p:stCondLst>
                            <p:childTnLst>
                              <p:par>
                                <p:cTn id="2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7" dur="5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32" dur="5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"/>
                            </p:stCondLst>
                            <p:childTnLst>
                              <p:par>
                                <p:cTn id="3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37" dur="5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"/>
                            </p:stCondLst>
                            <p:childTnLst>
                              <p:par>
                                <p:cTn id="4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42" dur="5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"/>
                            </p:stCondLst>
                            <p:childTnLst>
                              <p:par>
                                <p:cTn id="4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5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47" dur="5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"/>
                            </p:stCondLst>
                            <p:childTnLst>
                              <p:par>
                                <p:cTn id="5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5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52" dur="5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5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5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57" dur="5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100"/>
                            </p:stCondLst>
                            <p:childTnLst>
                              <p:par>
                                <p:cTn id="6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62" dur="5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00"/>
                            </p:stCondLst>
                            <p:childTnLst>
                              <p:par>
                                <p:cTn id="6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5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67" dur="5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5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300"/>
                            </p:stCondLst>
                            <p:childTnLst>
                              <p:par>
                                <p:cTn id="7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5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72" dur="5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400"/>
                            </p:stCondLst>
                            <p:childTnLst>
                              <p:par>
                                <p:cTn id="7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77" dur="5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5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82" dur="5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5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600"/>
                            </p:stCondLst>
                            <p:childTnLst>
                              <p:par>
                                <p:cTn id="8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5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87" dur="5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5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700"/>
                            </p:stCondLst>
                            <p:childTnLst>
                              <p:par>
                                <p:cTn id="9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5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92" dur="5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5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800"/>
                            </p:stCondLst>
                            <p:childTnLst>
                              <p:par>
                                <p:cTn id="9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5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97" dur="5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5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900"/>
                            </p:stCondLst>
                            <p:childTnLst>
                              <p:par>
                                <p:cTn id="10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5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02" dur="5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5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Oval 2" descr="3HAND"/>
          <p:cNvSpPr>
            <a:spLocks noChangeArrowheads="1"/>
          </p:cNvSpPr>
          <p:nvPr/>
        </p:nvSpPr>
        <p:spPr bwMode="auto">
          <a:xfrm>
            <a:off x="3033713" y="2933700"/>
            <a:ext cx="2819400" cy="2819400"/>
          </a:xfrm>
          <a:prstGeom prst="ellipse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000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3886200" y="1676400"/>
            <a:ext cx="1189038" cy="1201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243513" y="2133600"/>
            <a:ext cx="1189037" cy="1201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5929313" y="3141663"/>
            <a:ext cx="1265237" cy="1201737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929313" y="4343400"/>
            <a:ext cx="1189037" cy="1201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3 </a:t>
            </a:r>
          </a:p>
        </p:txBody>
      </p:sp>
      <p:sp>
        <p:nvSpPr>
          <p:cNvPr id="46087" name="AutoShape 7"/>
          <p:cNvSpPr>
            <a:spLocks noChangeArrowheads="1"/>
          </p:cNvSpPr>
          <p:nvPr/>
        </p:nvSpPr>
        <p:spPr bwMode="auto">
          <a:xfrm>
            <a:off x="5243513" y="5334000"/>
            <a:ext cx="1189037" cy="11255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 b="1">
              <a:solidFill>
                <a:srgbClr val="FFFF00"/>
              </a:solidFill>
            </a:endParaRPr>
          </a:p>
          <a:p>
            <a:pPr algn="ctr"/>
            <a:r>
              <a:rPr lang="en-US" sz="2400" b="1">
                <a:solidFill>
                  <a:srgbClr val="FFFF00"/>
                </a:solidFill>
              </a:rPr>
              <a:t>4</a:t>
            </a:r>
          </a:p>
          <a:p>
            <a:pPr algn="ctr"/>
            <a:endParaRPr lang="en-US" sz="2400" b="1">
              <a:solidFill>
                <a:srgbClr val="FFFF00"/>
              </a:solidFill>
            </a:endParaRPr>
          </a:p>
        </p:txBody>
      </p:sp>
      <p:sp>
        <p:nvSpPr>
          <p:cNvPr id="46088" name="AutoShape 8"/>
          <p:cNvSpPr>
            <a:spLocks noChangeArrowheads="1"/>
          </p:cNvSpPr>
          <p:nvPr/>
        </p:nvSpPr>
        <p:spPr bwMode="auto">
          <a:xfrm>
            <a:off x="3886200" y="5715000"/>
            <a:ext cx="1189038" cy="1143000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46089" name="AutoShape 9"/>
          <p:cNvSpPr>
            <a:spLocks noChangeArrowheads="1"/>
          </p:cNvSpPr>
          <p:nvPr/>
        </p:nvSpPr>
        <p:spPr bwMode="auto">
          <a:xfrm>
            <a:off x="2652713" y="5486400"/>
            <a:ext cx="1189037" cy="1143000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FF00"/>
                </a:solidFill>
              </a:rPr>
              <a:t>6 </a:t>
            </a:r>
          </a:p>
        </p:txBody>
      </p:sp>
      <p:sp>
        <p:nvSpPr>
          <p:cNvPr id="46090" name="AutoShape 10"/>
          <p:cNvSpPr>
            <a:spLocks noChangeArrowheads="1"/>
          </p:cNvSpPr>
          <p:nvPr/>
        </p:nvSpPr>
        <p:spPr bwMode="auto">
          <a:xfrm>
            <a:off x="1814513" y="4343400"/>
            <a:ext cx="1189037" cy="1201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7 </a:t>
            </a:r>
          </a:p>
        </p:txBody>
      </p:sp>
      <p:sp>
        <p:nvSpPr>
          <p:cNvPr id="46091" name="AutoShape 11"/>
          <p:cNvSpPr>
            <a:spLocks noChangeArrowheads="1"/>
          </p:cNvSpPr>
          <p:nvPr/>
        </p:nvSpPr>
        <p:spPr bwMode="auto">
          <a:xfrm>
            <a:off x="1814513" y="3141663"/>
            <a:ext cx="1189037" cy="1201737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46092" name="AutoShape 12"/>
          <p:cNvSpPr>
            <a:spLocks noChangeArrowheads="1"/>
          </p:cNvSpPr>
          <p:nvPr/>
        </p:nvSpPr>
        <p:spPr bwMode="auto">
          <a:xfrm>
            <a:off x="2576513" y="2057400"/>
            <a:ext cx="1189037" cy="1201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46093" name="AutoShape 13"/>
          <p:cNvSpPr>
            <a:spLocks noChangeArrowheads="1"/>
          </p:cNvSpPr>
          <p:nvPr/>
        </p:nvSpPr>
        <p:spPr bwMode="auto">
          <a:xfrm>
            <a:off x="2819400" y="2743200"/>
            <a:ext cx="3505200" cy="3581400"/>
          </a:xfrm>
          <a:prstGeom prst="irregularSeal1">
            <a:avLst/>
          </a:prstGeom>
          <a:solidFill>
            <a:srgbClr val="0000FF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 b="1">
                <a:solidFill>
                  <a:srgbClr val="FFFF00"/>
                </a:solidFill>
              </a:rPr>
              <a:t>07</a:t>
            </a:r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0" y="228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</a:rPr>
              <a:t>+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Em hãy đọc một bài </a:t>
            </a:r>
          </a:p>
        </p:txBody>
      </p:sp>
      <p:grpSp>
        <p:nvGrpSpPr>
          <p:cNvPr id="46095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46096" name="Picture 32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097" name="Picture 33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098" name="Picture 34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099" name="Picture 35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7" dur="5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"/>
                            </p:stCondLst>
                            <p:childTnLst>
                              <p:par>
                                <p:cTn id="1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2" dur="5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"/>
                            </p:stCondLst>
                            <p:childTnLst>
                              <p:par>
                                <p:cTn id="1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7" dur="5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"/>
                            </p:stCondLst>
                            <p:childTnLst>
                              <p:par>
                                <p:cTn id="2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2" dur="5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"/>
                            </p:stCondLst>
                            <p:childTnLst>
                              <p:par>
                                <p:cTn id="2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7" dur="5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32" dur="5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"/>
                            </p:stCondLst>
                            <p:childTnLst>
                              <p:par>
                                <p:cTn id="3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37" dur="5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"/>
                            </p:stCondLst>
                            <p:childTnLst>
                              <p:par>
                                <p:cTn id="4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42" dur="5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"/>
                            </p:stCondLst>
                            <p:childTnLst>
                              <p:par>
                                <p:cTn id="4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5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47" dur="5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"/>
                            </p:stCondLst>
                            <p:childTnLst>
                              <p:par>
                                <p:cTn id="5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5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52" dur="5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5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5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57" dur="5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100"/>
                            </p:stCondLst>
                            <p:childTnLst>
                              <p:par>
                                <p:cTn id="6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62" dur="5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00"/>
                            </p:stCondLst>
                            <p:childTnLst>
                              <p:par>
                                <p:cTn id="6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5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67" dur="5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5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300"/>
                            </p:stCondLst>
                            <p:childTnLst>
                              <p:par>
                                <p:cTn id="7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5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72" dur="5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400"/>
                            </p:stCondLst>
                            <p:childTnLst>
                              <p:par>
                                <p:cTn id="7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77" dur="5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5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82" dur="5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5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600"/>
                            </p:stCondLst>
                            <p:childTnLst>
                              <p:par>
                                <p:cTn id="8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5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87" dur="5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5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700"/>
                            </p:stCondLst>
                            <p:childTnLst>
                              <p:par>
                                <p:cTn id="9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5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92" dur="5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5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800"/>
                            </p:stCondLst>
                            <p:childTnLst>
                              <p:par>
                                <p:cTn id="9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50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97" dur="50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50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900"/>
                            </p:stCondLst>
                            <p:childTnLst>
                              <p:par>
                                <p:cTn id="10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50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02" dur="50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50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Oval 2" descr="3HAND"/>
          <p:cNvSpPr>
            <a:spLocks noChangeArrowheads="1"/>
          </p:cNvSpPr>
          <p:nvPr/>
        </p:nvSpPr>
        <p:spPr bwMode="auto">
          <a:xfrm>
            <a:off x="3033713" y="2933700"/>
            <a:ext cx="2819400" cy="2819400"/>
          </a:xfrm>
          <a:prstGeom prst="ellipse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000"/>
          </a:p>
        </p:txBody>
      </p:sp>
      <p:sp>
        <p:nvSpPr>
          <p:cNvPr id="47107" name="AutoShape 3"/>
          <p:cNvSpPr>
            <a:spLocks noChangeArrowheads="1"/>
          </p:cNvSpPr>
          <p:nvPr/>
        </p:nvSpPr>
        <p:spPr bwMode="auto">
          <a:xfrm>
            <a:off x="3886200" y="1676400"/>
            <a:ext cx="1189038" cy="1201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5243513" y="2133600"/>
            <a:ext cx="1189037" cy="1201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47109" name="AutoShape 5"/>
          <p:cNvSpPr>
            <a:spLocks noChangeArrowheads="1"/>
          </p:cNvSpPr>
          <p:nvPr/>
        </p:nvSpPr>
        <p:spPr bwMode="auto">
          <a:xfrm>
            <a:off x="5929313" y="3141663"/>
            <a:ext cx="1265237" cy="1201737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47110" name="AutoShape 6"/>
          <p:cNvSpPr>
            <a:spLocks noChangeArrowheads="1"/>
          </p:cNvSpPr>
          <p:nvPr/>
        </p:nvSpPr>
        <p:spPr bwMode="auto">
          <a:xfrm>
            <a:off x="5929313" y="4343400"/>
            <a:ext cx="1189037" cy="1201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3 </a:t>
            </a:r>
          </a:p>
        </p:txBody>
      </p:sp>
      <p:sp>
        <p:nvSpPr>
          <p:cNvPr id="47111" name="AutoShape 7"/>
          <p:cNvSpPr>
            <a:spLocks noChangeArrowheads="1"/>
          </p:cNvSpPr>
          <p:nvPr/>
        </p:nvSpPr>
        <p:spPr bwMode="auto">
          <a:xfrm>
            <a:off x="5243513" y="5334000"/>
            <a:ext cx="1189037" cy="11255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 b="1">
              <a:solidFill>
                <a:srgbClr val="FFFF00"/>
              </a:solidFill>
            </a:endParaRPr>
          </a:p>
          <a:p>
            <a:pPr algn="ctr"/>
            <a:r>
              <a:rPr lang="en-US" sz="2400" b="1">
                <a:solidFill>
                  <a:srgbClr val="FFFF00"/>
                </a:solidFill>
              </a:rPr>
              <a:t>4</a:t>
            </a:r>
          </a:p>
          <a:p>
            <a:pPr algn="ctr"/>
            <a:endParaRPr lang="en-US" sz="2400" b="1">
              <a:solidFill>
                <a:srgbClr val="FFFF00"/>
              </a:solidFill>
            </a:endParaRPr>
          </a:p>
        </p:txBody>
      </p:sp>
      <p:sp>
        <p:nvSpPr>
          <p:cNvPr id="47112" name="AutoShape 8"/>
          <p:cNvSpPr>
            <a:spLocks noChangeArrowheads="1"/>
          </p:cNvSpPr>
          <p:nvPr/>
        </p:nvSpPr>
        <p:spPr bwMode="auto">
          <a:xfrm>
            <a:off x="3886200" y="5715000"/>
            <a:ext cx="1189038" cy="1143000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47113" name="AutoShape 9"/>
          <p:cNvSpPr>
            <a:spLocks noChangeArrowheads="1"/>
          </p:cNvSpPr>
          <p:nvPr/>
        </p:nvSpPr>
        <p:spPr bwMode="auto">
          <a:xfrm>
            <a:off x="2652713" y="5486400"/>
            <a:ext cx="1189037" cy="1143000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FF00"/>
                </a:solidFill>
              </a:rPr>
              <a:t>6 </a:t>
            </a:r>
          </a:p>
        </p:txBody>
      </p:sp>
      <p:sp>
        <p:nvSpPr>
          <p:cNvPr id="47114" name="AutoShape 10"/>
          <p:cNvSpPr>
            <a:spLocks noChangeArrowheads="1"/>
          </p:cNvSpPr>
          <p:nvPr/>
        </p:nvSpPr>
        <p:spPr bwMode="auto">
          <a:xfrm>
            <a:off x="1814513" y="4343400"/>
            <a:ext cx="1189037" cy="1201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7 </a:t>
            </a:r>
          </a:p>
        </p:txBody>
      </p:sp>
      <p:sp>
        <p:nvSpPr>
          <p:cNvPr id="47115" name="AutoShape 11"/>
          <p:cNvSpPr>
            <a:spLocks noChangeArrowheads="1"/>
          </p:cNvSpPr>
          <p:nvPr/>
        </p:nvSpPr>
        <p:spPr bwMode="auto">
          <a:xfrm>
            <a:off x="1814513" y="3141663"/>
            <a:ext cx="1189037" cy="1201737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47116" name="AutoShape 12"/>
          <p:cNvSpPr>
            <a:spLocks noChangeArrowheads="1"/>
          </p:cNvSpPr>
          <p:nvPr/>
        </p:nvSpPr>
        <p:spPr bwMode="auto">
          <a:xfrm>
            <a:off x="2576513" y="2057400"/>
            <a:ext cx="1189037" cy="1201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47117" name="AutoShape 13"/>
          <p:cNvSpPr>
            <a:spLocks noChangeArrowheads="1"/>
          </p:cNvSpPr>
          <p:nvPr/>
        </p:nvSpPr>
        <p:spPr bwMode="auto">
          <a:xfrm>
            <a:off x="2819400" y="2743200"/>
            <a:ext cx="3505200" cy="3581400"/>
          </a:xfrm>
          <a:prstGeom prst="irregularSeal1">
            <a:avLst/>
          </a:prstGeom>
          <a:solidFill>
            <a:srgbClr val="0000FF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 b="1">
                <a:solidFill>
                  <a:srgbClr val="FFFF00"/>
                </a:solidFill>
              </a:rPr>
              <a:t>12</a:t>
            </a:r>
          </a:p>
        </p:txBody>
      </p:sp>
      <p:sp>
        <p:nvSpPr>
          <p:cNvPr id="47118" name="Rectangle 14"/>
          <p:cNvSpPr>
            <a:spLocks noChangeArrowheads="1"/>
          </p:cNvSpPr>
          <p:nvPr/>
        </p:nvSpPr>
        <p:spPr bwMode="auto">
          <a:xfrm>
            <a:off x="0" y="228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</a:rPr>
              <a:t>+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Em hãy đọc một bài </a:t>
            </a:r>
          </a:p>
        </p:txBody>
      </p:sp>
      <p:grpSp>
        <p:nvGrpSpPr>
          <p:cNvPr id="47119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47120" name="Picture 32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7121" name="Picture 33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7122" name="Picture 34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7123" name="Picture 35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7" dur="5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"/>
                            </p:stCondLst>
                            <p:childTnLst>
                              <p:par>
                                <p:cTn id="1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2" dur="5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"/>
                            </p:stCondLst>
                            <p:childTnLst>
                              <p:par>
                                <p:cTn id="1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7" dur="5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"/>
                            </p:stCondLst>
                            <p:childTnLst>
                              <p:par>
                                <p:cTn id="2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2" dur="5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"/>
                            </p:stCondLst>
                            <p:childTnLst>
                              <p:par>
                                <p:cTn id="2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7" dur="5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32" dur="5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"/>
                            </p:stCondLst>
                            <p:childTnLst>
                              <p:par>
                                <p:cTn id="3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37" dur="5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"/>
                            </p:stCondLst>
                            <p:childTnLst>
                              <p:par>
                                <p:cTn id="4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42" dur="5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"/>
                            </p:stCondLst>
                            <p:childTnLst>
                              <p:par>
                                <p:cTn id="4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5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47" dur="5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"/>
                            </p:stCondLst>
                            <p:childTnLst>
                              <p:par>
                                <p:cTn id="5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5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52" dur="5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5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5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57" dur="5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100"/>
                            </p:stCondLst>
                            <p:childTnLst>
                              <p:par>
                                <p:cTn id="6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62" dur="5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00"/>
                            </p:stCondLst>
                            <p:childTnLst>
                              <p:par>
                                <p:cTn id="6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5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67" dur="5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5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300"/>
                            </p:stCondLst>
                            <p:childTnLst>
                              <p:par>
                                <p:cTn id="7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5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72" dur="5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400"/>
                            </p:stCondLst>
                            <p:childTnLst>
                              <p:par>
                                <p:cTn id="7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77" dur="5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5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82" dur="5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5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600"/>
                            </p:stCondLst>
                            <p:childTnLst>
                              <p:par>
                                <p:cTn id="8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5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87" dur="5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5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700"/>
                            </p:stCondLst>
                            <p:childTnLst>
                              <p:par>
                                <p:cTn id="9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5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92" dur="5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5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800"/>
                            </p:stCondLst>
                            <p:childTnLst>
                              <p:par>
                                <p:cTn id="95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50" fill="hold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97" dur="50" fill="hold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50" fill="hold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900"/>
                            </p:stCondLst>
                            <p:childTnLst>
                              <p:par>
                                <p:cTn id="100" presetID="1" presetClass="emph" presetSubtype="2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50" fill="hold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02" dur="50" fill="hold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50" fill="hold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168400"/>
          <a:ext cx="7467600" cy="4622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616"/>
                <a:gridCol w="5852984"/>
              </a:tblGrid>
              <a:tr h="53813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9316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147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25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1502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90600" y="1168400"/>
            <a:ext cx="1524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 tự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81400" y="1168400"/>
            <a:ext cx="37338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 bài tập đọc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90600" y="1930400"/>
            <a:ext cx="152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af-ZA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90800" y="1930400"/>
            <a:ext cx="5264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 bé thông minh</a:t>
            </a:r>
            <a:endParaRPr lang="af-ZA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990600" y="2844800"/>
            <a:ext cx="152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af-ZA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90800" y="2844800"/>
            <a:ext cx="533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bàn tay em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990600" y="3759200"/>
            <a:ext cx="152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90800" y="3759200"/>
            <a:ext cx="533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Ai có lỗi?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90600" y="4749800"/>
            <a:ext cx="1524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90800" y="4749800"/>
            <a:ext cx="5334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Cô giáo tí hon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819400" y="457200"/>
            <a:ext cx="411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điểm</a:t>
            </a:r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Măng non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848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34849" name="Picture 3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50" name="Picture 3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51" name="Picture 3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52" name="Picture 3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133600" y="2341563"/>
            <a:ext cx="39624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Cậu bé thông minh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133600" y="3408363"/>
            <a:ext cx="35052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Hai bàn tay em</a:t>
            </a:r>
            <a:endParaRPr lang="af-ZA" sz="30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66800" y="969963"/>
            <a:ext cx="63246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Nội dung các bài tập đọc tuần 1</a:t>
            </a:r>
            <a:endParaRPr lang="af-ZA" sz="3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33400" y="2874963"/>
            <a:ext cx="74676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 ngợi sự thông minh và tài trí của cậu bé.</a:t>
            </a:r>
            <a:endParaRPr lang="af-ZA" sz="3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33400" y="3941763"/>
            <a:ext cx="80772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bàn tay em rất đẹp, rất có ích, rất đáng yêu.</a:t>
            </a:r>
            <a:endParaRPr lang="af-ZA" sz="3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5846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35847" name="Picture 3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48" name="Picture 3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49" name="Picture 3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50" name="Picture 3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2743200" y="0"/>
            <a:ext cx="3810000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Hai bàn tay em</a:t>
            </a:r>
          </a:p>
          <a:p>
            <a:pPr algn="ctr"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(Trích)</a:t>
            </a:r>
          </a:p>
        </p:txBody>
      </p:sp>
      <p:sp>
        <p:nvSpPr>
          <p:cNvPr id="32" name="Text Box 6"/>
          <p:cNvSpPr txBox="1">
            <a:spLocks noChangeArrowheads="1"/>
          </p:cNvSpPr>
          <p:nvPr/>
        </p:nvSpPr>
        <p:spPr bwMode="auto">
          <a:xfrm>
            <a:off x="-12700" y="973138"/>
            <a:ext cx="1095375" cy="569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</a:p>
          <a:p>
            <a:pPr algn="just">
              <a:spcBef>
                <a:spcPct val="50000"/>
              </a:spcBef>
            </a:pPr>
            <a:endParaRPr lang="en-US" sz="2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</a:p>
        </p:txBody>
      </p:sp>
      <p:sp>
        <p:nvSpPr>
          <p:cNvPr id="33" name="Text Box 9"/>
          <p:cNvSpPr txBox="1">
            <a:spLocks noChangeArrowheads="1"/>
          </p:cNvSpPr>
          <p:nvPr/>
        </p:nvSpPr>
        <p:spPr bwMode="auto">
          <a:xfrm>
            <a:off x="3190875" y="973138"/>
            <a:ext cx="1546225" cy="546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Răng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</a:p>
          <a:p>
            <a:pPr algn="just">
              <a:spcBef>
                <a:spcPct val="50000"/>
              </a:spcBef>
            </a:pPr>
            <a:endParaRPr lang="en-US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6543675" y="973138"/>
            <a:ext cx="2438400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    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12775" y="982663"/>
            <a:ext cx="1881188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79450" y="1624013"/>
            <a:ext cx="2332038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60400" y="2259013"/>
            <a:ext cx="2284413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nụ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39788" y="2900363"/>
            <a:ext cx="2552700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ngón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8188" y="3995738"/>
            <a:ext cx="208280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03250" y="4638675"/>
            <a:ext cx="2243138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90563" y="5260975"/>
            <a:ext cx="1822450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má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85800" y="5899150"/>
            <a:ext cx="223202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ấp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068763" y="5881688"/>
            <a:ext cx="288925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giăng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giăng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694113" y="5224463"/>
            <a:ext cx="2198687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851275" y="4581525"/>
            <a:ext cx="238125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siêng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827463" y="3957638"/>
            <a:ext cx="2020887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808413" y="2889250"/>
            <a:ext cx="2290762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ngời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778250" y="2247900"/>
            <a:ext cx="1919288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chải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119563" y="1614488"/>
            <a:ext cx="2532062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763963" y="984250"/>
            <a:ext cx="2322512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7013575" y="969963"/>
            <a:ext cx="226377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327900" y="1614488"/>
            <a:ext cx="1784350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thỉ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116763" y="2262188"/>
            <a:ext cx="1941512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119938" y="2876550"/>
            <a:ext cx="1973262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285038" y="3581400"/>
            <a:ext cx="1531937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Cận</a:t>
            </a:r>
            <a:endParaRPr lang="en-US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 rot="5400000">
            <a:off x="680244" y="3739356"/>
            <a:ext cx="51054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4064794" y="3847306"/>
            <a:ext cx="51054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893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36894" name="Picture 32" descr="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895" name="Picture 33" descr="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896" name="Picture 34" descr="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897" name="Picture 35" descr="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0"/>
            <a:ext cx="8077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af-ZA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Ghi lại tên các sự vật được so sánh với nhau trong những câu sau: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6200" y="914400"/>
            <a:ext cx="8915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a) Từ trên gác cao nhìn xuống, hồ như một chiếc gương bầu dục khổng lồ, sáng long lanh.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6200" y="1828800"/>
            <a:ext cx="8839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Cầu Thê Húc màu son, cong cong như con tôm, dẫn vào đền Ngọc Sơn.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6200" y="2743200"/>
            <a:ext cx="8839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c) Người ta thấy một con rùa lớn, đầu to như trái bưởi, nhô lên khỏi mặt nước.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3759200"/>
          <a:ext cx="7467600" cy="2793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3886200"/>
              </a:tblGrid>
              <a:tr h="4329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9907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3599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2545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24000" y="3657600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 vật 1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257800" y="3657600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 vật 2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8937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38938" name="Picture 32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939" name="Picture 33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940" name="Picture 34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941" name="Picture 35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539</Words>
  <Application>Microsoft Office PowerPoint</Application>
  <PresentationFormat>On-screen Show (4:3)</PresentationFormat>
  <Paragraphs>137</Paragraphs>
  <Slides>13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Linh phuong</dc:creator>
  <cp:lastModifiedBy>admin</cp:lastModifiedBy>
  <cp:revision>46</cp:revision>
  <dcterms:created xsi:type="dcterms:W3CDTF">2012-08-27T02:30:51Z</dcterms:created>
  <dcterms:modified xsi:type="dcterms:W3CDTF">2021-02-25T08:24:08Z</dcterms:modified>
</cp:coreProperties>
</file>