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6" r:id="rId2"/>
    <p:sldId id="287" r:id="rId3"/>
    <p:sldId id="277" r:id="rId4"/>
    <p:sldId id="294" r:id="rId5"/>
    <p:sldId id="290" r:id="rId6"/>
    <p:sldId id="291" r:id="rId7"/>
    <p:sldId id="292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73" r:id="rId16"/>
    <p:sldId id="268" r:id="rId17"/>
    <p:sldId id="269" r:id="rId18"/>
    <p:sldId id="270" r:id="rId19"/>
    <p:sldId id="293" r:id="rId20"/>
    <p:sldId id="281" r:id="rId21"/>
    <p:sldId id="282" r:id="rId22"/>
    <p:sldId id="283" r:id="rId23"/>
    <p:sldId id="284" r:id="rId24"/>
    <p:sldId id="288" r:id="rId25"/>
    <p:sldId id="289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60"/>
  </p:normalViewPr>
  <p:slideViewPr>
    <p:cSldViewPr>
      <p:cViewPr varScale="1">
        <p:scale>
          <a:sx n="83" d="100"/>
          <a:sy n="83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FD5C6-DA29-4424-8059-8574ED67F1D0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6CFA5-E92D-4545-8548-F69E7CECD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0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365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67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76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3E61-ECD0-4BE4-9534-355606696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58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459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337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176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469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06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016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484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83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8024C-3A24-4F2D-87A8-664719427D11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Tuan%2028%20Nhan%20hoa%20On%20tap%20cach%20dat%20va%20tra%20loi%20cau%20hoi%20De%20lam%20gi%20Dau%20cham%20cham%20hoi%20cham%20than.pptx#-1,23,C&#194;U 4" TargetMode="External"/><Relationship Id="rId3" Type="http://schemas.openxmlformats.org/officeDocument/2006/relationships/image" Target="../media/image4.jpeg"/><Relationship Id="rId7" Type="http://schemas.openxmlformats.org/officeDocument/2006/relationships/hyperlink" Target="Tuan%2028%20Nhan%20hoa%20On%20tap%20cach%20dat%20va%20tra%20loi%20cau%20hoi%20De%20lam%20gi%20Dau%20cham%20cham%20hoi%20cham%20than.pptx#-1,25,C&#194;U 6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Tuan%2028%20Nhan%20hoa%20On%20tap%20cach%20dat%20va%20tra%20loi%20cau%20hoi%20De%20lam%20gi%20Dau%20cham%20cham%20hoi%20cham%20than.pptx#-1,21,C&#194;U 2" TargetMode="External"/><Relationship Id="rId5" Type="http://schemas.openxmlformats.org/officeDocument/2006/relationships/hyperlink" Target="Tuan%2028%20Nhan%20hoa%20On%20tap%20cach%20dat%20va%20tra%20loi%20cau%20hoi%20De%20lam%20gi%20Dau%20cham%20cham%20hoi%20cham%20than.pptx#-1,20,C&#194;U 1" TargetMode="External"/><Relationship Id="rId10" Type="http://schemas.openxmlformats.org/officeDocument/2006/relationships/hyperlink" Target="Tuan%2028%20Nhan%20hoa%20On%20tap%20cach%20dat%20va%20tra%20loi%20cau%20hoi%20De%20lam%20gi%20Dau%20cham%20cham%20hoi%20cham%20than.pptx#-1,22,C&#194;U 3" TargetMode="External"/><Relationship Id="rId4" Type="http://schemas.openxmlformats.org/officeDocument/2006/relationships/hyperlink" Target="Tuan%2028%20Nhan%20hoa%20On%20tap%20cach%20dat%20va%20tra%20loi%20cau%20hoi%20De%20lam%20gi%20Dau%20cham%20cham%20hoi%20cham%20than.pptx#-1,26,K&#7870;T TH&#218;C" TargetMode="External"/><Relationship Id="rId9" Type="http://schemas.openxmlformats.org/officeDocument/2006/relationships/hyperlink" Target="Tuan%2028%20Nhan%20hoa%20On%20tap%20cach%20dat%20va%20tra%20loi%20cau%20hoi%20De%20lam%20gi%20Dau%20cham%20cham%20hoi%20cham%20than.pptx#-1,24,C&#194;U 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n\Desktop\LUY&#7878;N%20T&#7914;%20V&#192;%20C&#194;U%20L&#7898;P%203\Ch&#250;%20&#7871;ch%20con%20-%20Xu&#226;n%20Mai%20-%20Thi&#7871;u%20Nhi%20Online.mp4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hyperlink" Target="Tuan%2028%20Nhan%20hoa%20On%20tap%20cach%20dat%20va%20tra%20loi%20cau%20hoi%20De%20lam%20gi%20Dau%20cham%20cham%20hoi%20cham%20than.pptx#-1,19,TR&#210; CH&#416;I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"/>
          <p:cNvGrpSpPr>
            <a:grpSpLocks/>
          </p:cNvGrpSpPr>
          <p:nvPr/>
        </p:nvGrpSpPr>
        <p:grpSpPr bwMode="auto">
          <a:xfrm>
            <a:off x="0" y="-76200"/>
            <a:ext cx="9144000" cy="6934200"/>
            <a:chOff x="0" y="-24"/>
            <a:chExt cx="5760" cy="4368"/>
          </a:xfrm>
        </p:grpSpPr>
        <p:grpSp>
          <p:nvGrpSpPr>
            <p:cNvPr id="2055" name="Group 6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65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6" name="Picture 8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7" name="Picture 9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" name="Picture 10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6" name="Group 11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57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3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4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2" name="Picture 17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3" name="Picture 18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Picture 19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75829" name="WordArt 21"/>
          <p:cNvSpPr>
            <a:spLocks noChangeArrowheads="1" noChangeShapeType="1" noTextEdit="1"/>
          </p:cNvSpPr>
          <p:nvPr/>
        </p:nvSpPr>
        <p:spPr bwMode="auto">
          <a:xfrm>
            <a:off x="1295400" y="1762125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</a:t>
            </a:r>
          </a:p>
        </p:txBody>
      </p:sp>
      <p:sp>
        <p:nvSpPr>
          <p:cNvPr id="375831" name="WordArt 23" descr="5%"/>
          <p:cNvSpPr>
            <a:spLocks noChangeArrowheads="1" noChangeShapeType="1" noTextEdit="1"/>
          </p:cNvSpPr>
          <p:nvPr/>
        </p:nvSpPr>
        <p:spPr bwMode="auto">
          <a:xfrm>
            <a:off x="2071687" y="4076700"/>
            <a:ext cx="5334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9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5">
                  <a:fgClr>
                    <a:schemeClr val="accent2"/>
                  </a:fgClr>
                  <a:bgClr>
                    <a:srgbClr val="FF00FF"/>
                  </a:bgClr>
                </a:pattFill>
                <a:effectLst>
                  <a:prstShdw prst="shdw13" dist="28398" dir="12393903">
                    <a:schemeClr val="hlink">
                      <a:alpha val="50000"/>
                    </a:schemeClr>
                  </a:prst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5">
                  <a:fgClr>
                    <a:schemeClr val="accent2"/>
                  </a:fgClr>
                  <a:bgClr>
                    <a:srgbClr val="FF00FF"/>
                  </a:bgClr>
                </a:pattFill>
                <a:effectLst>
                  <a:prstShdw prst="shdw13" dist="28398" dir="12393903">
                    <a:schemeClr val="hlink">
                      <a:alpha val="50000"/>
                    </a:schemeClr>
                  </a:prstShdw>
                </a:effectLst>
                <a:latin typeface="Times New Roman"/>
                <a:cs typeface="Times New Roman"/>
              </a:rPr>
              <a:t>LỚP 3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5">
                <a:fgClr>
                  <a:schemeClr val="accent2"/>
                </a:fgClr>
                <a:bgClr>
                  <a:srgbClr val="FF00FF"/>
                </a:bgClr>
              </a:pattFill>
              <a:effectLst>
                <a:prstShdw prst="shdw13" dist="28398" dir="12393903">
                  <a:schemeClr val="hlink">
                    <a:alpha val="50000"/>
                  </a:schemeClr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375832" name="WordArt 24"/>
          <p:cNvSpPr>
            <a:spLocks noChangeArrowheads="1" noChangeShapeType="1" noTextEdit="1"/>
          </p:cNvSpPr>
          <p:nvPr/>
        </p:nvSpPr>
        <p:spPr bwMode="auto">
          <a:xfrm>
            <a:off x="1676400" y="2752725"/>
            <a:ext cx="61245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53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hlink">
                    <a:alpha val="50195"/>
                  </a:schemeClr>
                </a:solidFill>
                <a:effectLst>
                  <a:prstShdw prst="shdw11" dist="381000" dir="19387806">
                    <a:schemeClr val="bg2">
                      <a:alpha val="50000"/>
                    </a:schemeClr>
                  </a:prstShdw>
                </a:effectLst>
                <a:latin typeface="Times New Roman"/>
                <a:cs typeface="Times New Roman"/>
              </a:rPr>
              <a:t>QUÍ THẦY GIÁO, CÔ GIÁO </a:t>
            </a:r>
          </a:p>
        </p:txBody>
      </p:sp>
      <p:sp>
        <p:nvSpPr>
          <p:cNvPr id="22" name="TextBox 29"/>
          <p:cNvSpPr txBox="1">
            <a:spLocks noChangeArrowheads="1"/>
          </p:cNvSpPr>
          <p:nvPr/>
        </p:nvSpPr>
        <p:spPr bwMode="auto">
          <a:xfrm>
            <a:off x="1247775" y="571333"/>
            <a:ext cx="6877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TRƯỜNG TIỂU HỌC ĐOÀN KẾT</a:t>
            </a:r>
          </a:p>
        </p:txBody>
      </p:sp>
    </p:spTree>
    <p:extLst>
      <p:ext uri="{BB962C8B-B14F-4D97-AF65-F5344CB8AC3E}">
        <p14:creationId xmlns:p14="http://schemas.microsoft.com/office/powerpoint/2010/main" val="3623587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1" dur="2000" fill="hold"/>
                                        <p:tgtEl>
                                          <p:spTgt spid="3758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758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3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29" grpId="0" animBg="1"/>
      <p:bldP spid="3758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20782" y="381001"/>
            <a:ext cx="91440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</a:pPr>
            <a:r>
              <a:rPr lang="en-US" sz="3200" b="1" dirty="0" smtClean="0">
                <a:latin typeface="Times New Roman" pitchFamily="18" charset="0"/>
              </a:rPr>
              <a:t> a</a:t>
            </a:r>
            <a:r>
              <a:rPr lang="en-US" sz="3200" b="1" dirty="0">
                <a:latin typeface="Times New Roman" pitchFamily="18" charset="0"/>
              </a:rPr>
              <a:t>)  Con </a:t>
            </a:r>
            <a:r>
              <a:rPr lang="en-US" sz="3200" b="1" dirty="0" err="1">
                <a:latin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rèn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móng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0" y="3810000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 c) </a:t>
            </a:r>
            <a:r>
              <a:rPr lang="en-US" sz="3200" b="1" dirty="0" err="1" smtClean="0">
                <a:latin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mai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muông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thú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rừng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nhanh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0" y="2590800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b) </a:t>
            </a:r>
            <a:r>
              <a:rPr lang="en-US" sz="3200" b="1" dirty="0" err="1" smtClean="0">
                <a:latin typeface="Times New Roman" pitchFamily="18" charset="0"/>
              </a:rPr>
              <a:t>Cả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vùng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Hồng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nô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nức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lễ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</a:rPr>
              <a:t>h</a:t>
            </a:r>
            <a:r>
              <a:rPr lang="en-US" sz="3200" b="1" dirty="0" err="1">
                <a:latin typeface="Times New Roman" pitchFamily="18" charset="0"/>
              </a:rPr>
              <a:t>ội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tưởng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nhớ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2606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5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524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vi-VN" sz="2800" b="1" dirty="0" smtClean="0">
                <a:latin typeface="+mj-lt"/>
              </a:rPr>
              <a:t>Con </a:t>
            </a:r>
            <a:r>
              <a:rPr lang="vi-VN" sz="2800" b="1" dirty="0">
                <a:latin typeface="+mj-lt"/>
              </a:rPr>
              <a:t>phải đến bác thợ rèn để xem lại bộ </a:t>
            </a:r>
            <a:r>
              <a:rPr lang="vi-VN" sz="2800" b="1" dirty="0" smtClean="0">
                <a:latin typeface="+mj-lt"/>
              </a:rPr>
              <a:t>móng</a:t>
            </a:r>
            <a:r>
              <a:rPr lang="en-US" sz="2800" b="1" dirty="0" smtClean="0">
                <a:latin typeface="+mj-lt"/>
              </a:rPr>
              <a:t>.</a:t>
            </a:r>
          </a:p>
          <a:p>
            <a:pPr marL="514350" indent="-514350">
              <a:buAutoNum type="alphaLcParenR"/>
            </a:pPr>
            <a:endParaRPr lang="en-US" sz="2800" b="1" dirty="0">
              <a:solidFill>
                <a:srgbClr val="3405FB"/>
              </a:solidFill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419600" y="1981200"/>
            <a:ext cx="2971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8100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</p:spTree>
    <p:extLst>
      <p:ext uri="{BB962C8B-B14F-4D97-AF65-F5344CB8AC3E}">
        <p14:creationId xmlns:p14="http://schemas.microsoft.com/office/powerpoint/2010/main" val="466344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23622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5240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1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b="1" dirty="0">
                <a:latin typeface="Arial Unicode MS" pitchFamily="34" charset="-128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tưởng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ông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761"/>
            <a:ext cx="9144000" cy="534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7620000" y="838200"/>
            <a:ext cx="1371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5800" y="1219200"/>
            <a:ext cx="1371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2712" y="2362200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.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30480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c) Ngày mai, muông thú trong rừng mở hội thi chạy </a:t>
            </a:r>
            <a:r>
              <a:rPr lang="vi-VN" sz="2800" b="1" dirty="0" smtClean="0">
                <a:latin typeface="+mj-lt"/>
              </a:rPr>
              <a:t>để </a:t>
            </a:r>
            <a:r>
              <a:rPr lang="vi-VN" sz="2800" b="1" dirty="0">
                <a:latin typeface="+mj-lt"/>
              </a:rPr>
              <a:t>chọn con vật nhanh </a:t>
            </a:r>
            <a:r>
              <a:rPr lang="vi-VN" sz="2800" b="1" dirty="0" smtClean="0">
                <a:latin typeface="+mj-lt"/>
              </a:rPr>
              <a:t>nhất</a:t>
            </a:r>
            <a:r>
              <a:rPr lang="en-US" sz="2800" b="1" dirty="0" smtClean="0">
                <a:latin typeface="+mj-lt"/>
              </a:rPr>
              <a:t>.</a:t>
            </a:r>
            <a:endParaRPr lang="en-US" sz="2800" b="1" dirty="0"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001000" y="762000"/>
            <a:ext cx="5334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143000"/>
            <a:ext cx="4038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67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52400"/>
            <a:ext cx="883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066800"/>
            <a:ext cx="9144000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43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+mj-lt"/>
              </a:rPr>
              <a:t>a) </a:t>
            </a:r>
            <a:r>
              <a:rPr lang="vi-VN" sz="2400" b="1" dirty="0" smtClean="0">
                <a:latin typeface="+mj-lt"/>
              </a:rPr>
              <a:t> Con phải đến bác thợ rèn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để xem lại bộ móng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05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9718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8194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Ngày mai, muông thú trong rừng mở hội thi chạy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chọn con vật nhanh nhất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3962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21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010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13" y="1274618"/>
            <a:ext cx="885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hỏi:Để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7714" y="1968972"/>
            <a:ext cx="5097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Là bộ phận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bố mẹ vui lòng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758496"/>
            <a:ext cx="499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3914" y="3505200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 đầu câu 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419600"/>
            <a:ext cx="88921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KL: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72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981200" y="12954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52400" y="2362200"/>
            <a:ext cx="899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</a:rPr>
              <a:t>Phong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</a:rPr>
              <a:t>      </a:t>
            </a:r>
            <a:r>
              <a:rPr lang="en-US" sz="2400" b="1" dirty="0" err="1" smtClean="0">
                <a:latin typeface="Times New Roman" pitchFamily="18" charset="0"/>
              </a:rPr>
              <a:t>Thấy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rất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</a:rPr>
              <a:t> , </a:t>
            </a:r>
            <a:r>
              <a:rPr lang="en-US" sz="2400" b="1" dirty="0" err="1" smtClean="0">
                <a:latin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</a:rPr>
              <a:t> :</a:t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>    - </a:t>
            </a:r>
            <a:r>
              <a:rPr lang="en-US" sz="2400" b="1" dirty="0" err="1" smtClean="0">
                <a:latin typeface="Times New Roman" pitchFamily="18" charset="0"/>
              </a:rPr>
              <a:t>Hôm</a:t>
            </a:r>
            <a:r>
              <a:rPr lang="en-US" sz="2400" b="1" dirty="0" smtClean="0">
                <a:latin typeface="Times New Roman" pitchFamily="18" charset="0"/>
              </a:rPr>
              <a:t> nay con </a:t>
            </a:r>
            <a:r>
              <a:rPr lang="en-US" sz="2400" b="1" dirty="0" err="1" smtClean="0">
                <a:latin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tốt</a:t>
            </a:r>
            <a:r>
              <a:rPr lang="en-US" sz="2400" b="1" dirty="0" smtClean="0">
                <a:latin typeface="Times New Roman" pitchFamily="18" charset="0"/>
              </a:rPr>
              <a:t> à</a:t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>    - </a:t>
            </a:r>
            <a:r>
              <a:rPr lang="en-US" sz="2400" b="1" dirty="0" err="1" smtClean="0">
                <a:latin typeface="Times New Roman" pitchFamily="18" charset="0"/>
              </a:rPr>
              <a:t>Vâng</a:t>
            </a:r>
            <a:r>
              <a:rPr lang="en-US" sz="2400" b="1" dirty="0" smtClean="0">
                <a:latin typeface="Times New Roman" pitchFamily="18" charset="0"/>
              </a:rPr>
              <a:t>      Con </a:t>
            </a:r>
            <a:r>
              <a:rPr lang="en-US" sz="2400" b="1" dirty="0" err="1" smtClean="0">
                <a:latin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khen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nhưng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nhờ</a:t>
            </a:r>
            <a:r>
              <a:rPr lang="en-US" sz="2400" b="1" dirty="0" smtClean="0">
                <a:latin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</a:rPr>
              <a:t>nhìn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</a:rPr>
              <a:t> Long          </a:t>
            </a:r>
            <a:r>
              <a:rPr lang="en-US" sz="2400" b="1" dirty="0" err="1" smtClean="0">
                <a:latin typeface="Times New Roman" pitchFamily="18" charset="0"/>
              </a:rPr>
              <a:t>Nếu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bắt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chước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ấy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chắc</a:t>
            </a:r>
            <a:r>
              <a:rPr lang="en-US" sz="2400" b="1" dirty="0" smtClean="0">
                <a:latin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thầy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khen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</a:rPr>
              <a:t> .</a:t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ngạc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nhiên</a:t>
            </a:r>
            <a:r>
              <a:rPr lang="en-US" sz="2400" b="1" dirty="0" smtClean="0">
                <a:latin typeface="Times New Roman" pitchFamily="18" charset="0"/>
              </a:rPr>
              <a:t> :</a:t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>    - Sao con </a:t>
            </a:r>
            <a:r>
              <a:rPr lang="en-US" sz="2400" b="1" dirty="0" err="1" smtClean="0">
                <a:latin typeface="Times New Roman" pitchFamily="18" charset="0"/>
              </a:rPr>
              <a:t>nhìn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</a:rPr>
              <a:t>                </a:t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>    - </a:t>
            </a:r>
            <a:r>
              <a:rPr lang="en-US" sz="2400" b="1" dirty="0" err="1" smtClean="0">
                <a:latin typeface="Times New Roman" pitchFamily="18" charset="0"/>
              </a:rPr>
              <a:t>Nhưng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thầy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cấm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nhìn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</a:rPr>
              <a:t> ! </a:t>
            </a:r>
            <a:r>
              <a:rPr lang="en-US" sz="2400" b="1" dirty="0" err="1" smtClean="0">
                <a:latin typeface="Times New Roman" pitchFamily="18" charset="0"/>
              </a:rPr>
              <a:t>Chúng</a:t>
            </a:r>
            <a:r>
              <a:rPr lang="en-US" sz="2400" b="1" dirty="0" smtClean="0">
                <a:latin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</a:rPr>
              <a:t>thi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dục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ấy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mà</a:t>
            </a:r>
            <a:r>
              <a:rPr lang="en-US" sz="2400" b="1" dirty="0" smtClean="0">
                <a:latin typeface="Times New Roman" pitchFamily="18" charset="0"/>
              </a:rPr>
              <a:t> !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447800" y="3429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810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hay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than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điền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từng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ô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trống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truyện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vui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2000" y="3048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610600" y="3429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038600" y="48768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667000" y="2667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175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286000" y="4572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52400" y="1447800"/>
            <a:ext cx="899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</a:rPr>
              <a:t>Phong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</a:rPr>
              <a:t>      </a:t>
            </a:r>
            <a:r>
              <a:rPr lang="en-US" sz="2400" b="1" dirty="0" err="1" smtClean="0">
                <a:latin typeface="Times New Roman" pitchFamily="18" charset="0"/>
              </a:rPr>
              <a:t>Thấy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rất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</a:rPr>
              <a:t> , </a:t>
            </a:r>
            <a:r>
              <a:rPr lang="en-US" sz="2400" b="1" dirty="0" err="1" smtClean="0">
                <a:latin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</a:rPr>
              <a:t> :</a:t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>    - </a:t>
            </a:r>
            <a:r>
              <a:rPr lang="en-US" sz="2400" b="1" dirty="0" err="1" smtClean="0">
                <a:latin typeface="Times New Roman" pitchFamily="18" charset="0"/>
              </a:rPr>
              <a:t>Hôm</a:t>
            </a:r>
            <a:r>
              <a:rPr lang="en-US" sz="2400" b="1" dirty="0" smtClean="0">
                <a:latin typeface="Times New Roman" pitchFamily="18" charset="0"/>
              </a:rPr>
              <a:t> nay con </a:t>
            </a:r>
            <a:r>
              <a:rPr lang="en-US" sz="2400" b="1" dirty="0" err="1" smtClean="0">
                <a:latin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tốt</a:t>
            </a:r>
            <a:r>
              <a:rPr lang="en-US" sz="2400" b="1" dirty="0" smtClean="0">
                <a:latin typeface="Times New Roman" pitchFamily="18" charset="0"/>
              </a:rPr>
              <a:t> à</a:t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>    - </a:t>
            </a:r>
            <a:r>
              <a:rPr lang="en-US" sz="2400" b="1" dirty="0" err="1" smtClean="0">
                <a:latin typeface="Times New Roman" pitchFamily="18" charset="0"/>
              </a:rPr>
              <a:t>Vâng</a:t>
            </a:r>
            <a:r>
              <a:rPr lang="en-US" sz="2400" b="1" dirty="0" smtClean="0">
                <a:latin typeface="Times New Roman" pitchFamily="18" charset="0"/>
              </a:rPr>
              <a:t>      Con </a:t>
            </a:r>
            <a:r>
              <a:rPr lang="en-US" sz="2400" b="1" dirty="0" err="1" smtClean="0">
                <a:latin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khen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nhưng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nhờ</a:t>
            </a:r>
            <a:r>
              <a:rPr lang="en-US" sz="2400" b="1" dirty="0" smtClean="0">
                <a:latin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</a:rPr>
              <a:t>nhìn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</a:rPr>
              <a:t> Long          </a:t>
            </a:r>
            <a:r>
              <a:rPr lang="en-US" sz="2400" b="1" dirty="0" err="1" smtClean="0">
                <a:latin typeface="Times New Roman" pitchFamily="18" charset="0"/>
              </a:rPr>
              <a:t>Nếu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bắt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chước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ấy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chắc</a:t>
            </a:r>
            <a:r>
              <a:rPr lang="en-US" sz="2400" b="1" dirty="0" smtClean="0">
                <a:latin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thầy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khen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</a:rPr>
              <a:t> .</a:t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ngạc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nhiên</a:t>
            </a:r>
            <a:r>
              <a:rPr lang="en-US" sz="2400" b="1" dirty="0" smtClean="0">
                <a:latin typeface="Times New Roman" pitchFamily="18" charset="0"/>
              </a:rPr>
              <a:t> :</a:t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>    - Sao con </a:t>
            </a:r>
            <a:r>
              <a:rPr lang="en-US" sz="2400" b="1" dirty="0" err="1" smtClean="0">
                <a:latin typeface="Times New Roman" pitchFamily="18" charset="0"/>
              </a:rPr>
              <a:t>nhìn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</a:rPr>
              <a:t>                </a:t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>    - </a:t>
            </a:r>
            <a:r>
              <a:rPr lang="en-US" sz="2400" b="1" dirty="0" err="1" smtClean="0">
                <a:latin typeface="Times New Roman" pitchFamily="18" charset="0"/>
              </a:rPr>
              <a:t>Nhưng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thầy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cấm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nhìn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</a:rPr>
              <a:t> ! </a:t>
            </a:r>
            <a:r>
              <a:rPr lang="en-US" sz="2400" b="1" dirty="0" err="1" smtClean="0">
                <a:latin typeface="Times New Roman" pitchFamily="18" charset="0"/>
              </a:rPr>
              <a:t>Chúng</a:t>
            </a:r>
            <a:r>
              <a:rPr lang="en-US" sz="2400" b="1" dirty="0" smtClean="0">
                <a:latin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</a:rPr>
              <a:t>thi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dục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ấy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mà</a:t>
            </a:r>
            <a:r>
              <a:rPr lang="en-US" sz="2400" b="1" dirty="0" smtClean="0">
                <a:latin typeface="Times New Roman" pitchFamily="18" charset="0"/>
              </a:rPr>
              <a:t> !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667000" y="20574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572000" y="24384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447800" y="28194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/>
              <a:t>!</a:t>
            </a:r>
            <a:endParaRPr lang="en-US" sz="2400" b="1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610600" y="28194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038600" y="42672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4513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9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57600"/>
            <a:ext cx="38100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Câu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nhằm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để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hỏi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457200" y="685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latin typeface="Times New Roman" pitchFamily="18" charset="0"/>
              </a:rPr>
              <a:t>   </a:t>
            </a:r>
            <a:r>
              <a:rPr lang="vi-VN" sz="2400" b="1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và sử dụng </a:t>
            </a:r>
            <a:r>
              <a:rPr lang="en-US" sz="2400" b="1" dirty="0" err="1">
                <a:latin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căn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nội</a:t>
            </a:r>
            <a:r>
              <a:rPr lang="en-US" sz="2400" b="1" dirty="0">
                <a:latin typeface="Times New Roman" pitchFamily="18" charset="0"/>
              </a:rPr>
              <a:t> dung  </a:t>
            </a:r>
            <a:r>
              <a:rPr lang="vi-VN" sz="2400" b="1" dirty="0">
                <a:latin typeface="Times New Roman" pitchFamily="18" charset="0"/>
              </a:rPr>
              <a:t>câu cụ thể để điền dấu câu cho chính xác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6629400" y="3352800"/>
            <a:ext cx="838200" cy="990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60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5029200" y="38862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457200" y="487680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bộc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lộ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xúc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lời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đáp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6629400" y="4953000"/>
            <a:ext cx="838200" cy="990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6000" b="1" dirty="0">
                <a:latin typeface="Times New Roman" pitchFamily="18" charset="0"/>
              </a:rPr>
              <a:t>!</a:t>
            </a:r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5029200" y="54102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762000" y="2133600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err="1">
                <a:latin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4953000" y="23622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6629400" y="1905000"/>
            <a:ext cx="685800" cy="990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6000" b="1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5040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build="p"/>
      <p:bldP spid="24593" grpId="0" build="p"/>
      <p:bldP spid="24594" grpId="0" animBg="1"/>
      <p:bldP spid="24595" grpId="0" animBg="1"/>
      <p:bldP spid="24596" grpId="0" build="p"/>
      <p:bldP spid="24597" grpId="0" animBg="1"/>
      <p:bldP spid="24598" grpId="0" animBg="1"/>
      <p:bldP spid="24599" grpId="0" build="p"/>
      <p:bldP spid="24601" grpId="0" animBg="1"/>
      <p:bldP spid="246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de-thuong-2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hlinkClick r:id="rId4" action="ppaction://hlinkpres?slideindex=26&amp;slidetitle=KẾT THÚC"/>
              </a:rPr>
              <a:t>TRÒ CHƠI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209800"/>
            <a:ext cx="24384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hlinkClick r:id="rId5" action="ppaction://hlinkpres?slideindex=20&amp;slidetitle=CÂU 1"/>
              </a:rPr>
              <a:t>1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6600" y="2209800"/>
            <a:ext cx="24384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hlinkClick r:id="rId6" action="ppaction://hlinkpres?slideindex=21&amp;slidetitle=CÂU 2"/>
              </a:rPr>
              <a:t>2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9800" y="4572000"/>
            <a:ext cx="24384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hlinkClick r:id="rId7" action="ppaction://hlinkpres?slideindex=25&amp;slidetitle=CÂU 6"/>
              </a:rPr>
              <a:t>6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4495800"/>
            <a:ext cx="24384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hlinkClick r:id="rId8" action="ppaction://hlinkpres?slideindex=23&amp;slidetitle=CÂU 4"/>
              </a:rPr>
              <a:t>4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52800" y="4572000"/>
            <a:ext cx="24384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hlinkClick r:id="rId9" action="ppaction://hlinkpres?slideindex=24&amp;slidetitle=CÂU 5"/>
              </a:rPr>
              <a:t>5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9800" y="2209800"/>
            <a:ext cx="24384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hlinkClick r:id="rId10" action="ppaction://hlinkpres?slideindex=22&amp;slidetitle=CÂU 3"/>
              </a:rPr>
              <a:t>3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de-thuong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Chú ếch con - Xuân Mai - Thiếu Nhi Onlin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160972"/>
            <a:ext cx="7772400" cy="59350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de-thuong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 action="ppaction://hlinkpres?slideindex=19&amp;slidetitle=TRÒ CHƠI"/>
              </a:rPr>
              <a:t>CÂU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62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de-thuong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 action="ppaction://hlinkpres?slideindex=19&amp;slidetitle=TRÒ CHƠI"/>
              </a:rPr>
              <a:t>CÂU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lphaLcPeriod"/>
            </a:pP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</a:t>
            </a:r>
          </a:p>
          <a:p>
            <a:pPr marL="742950" indent="-742950">
              <a:buFont typeface="Arial" pitchFamily="34" charset="0"/>
              <a:buAutoNum type="alphaLcPeriod"/>
            </a:pP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de-thuong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 action="ppaction://hlinkpres?slideindex=19&amp;slidetitle=TRÒ CHƠI"/>
              </a:rPr>
              <a:t>CÂU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chon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lphaLcPeriod"/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lphaLcPeriod"/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lphaLcPeriod"/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nh-nen-de-thuong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 action="ppaction://hlinkpres?slideindex=19&amp;slidetitle=TRÒ CHƠI"/>
              </a:rPr>
              <a:t>CÂU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kể,em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lphaLcPeriod"/>
            </a:pP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de-thuong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 action="ppaction://hlinkpres?slideindex=19&amp;slidetitle=TRÒ CHƠI"/>
              </a:rPr>
              <a:t>CÂU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de-thuong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4" action="ppaction://hlinkpres?slideindex=19&amp;slidetitle=TRÒ CHƠI"/>
              </a:rPr>
              <a:t>CÂU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5334000" cy="36576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772400" cy="990599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804" y="1371600"/>
            <a:ext cx="676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1981200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3031" y="2753380"/>
            <a:ext cx="7023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510" y="3245005"/>
            <a:ext cx="82477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1913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de-thuong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60ABA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1: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cối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tự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?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hô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ấy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tác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 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L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Bứt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Dong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Oánh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514350" indent="-514350">
              <a:buAutoNum type="alphaLcPeriod" startAt="2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4" descr="be luc binh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" y="0"/>
            <a:ext cx="9143999" cy="60198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3" descr="Xelu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" y="0"/>
            <a:ext cx="9144000" cy="5943600"/>
          </a:xfrm>
          <a:noFill/>
          <a:ln>
            <a:solidFill>
              <a:schemeClr val="folHlink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66563" name="Rectangle 3"/>
          <p:cNvSpPr>
            <a:spLocks noRot="1" noChangeArrowheads="1"/>
          </p:cNvSpPr>
          <p:nvPr/>
        </p:nvSpPr>
        <p:spPr bwMode="auto">
          <a:xfrm>
            <a:off x="0" y="1295400"/>
            <a:ext cx="571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buFontTx/>
              <a:buAutoNum type="alphaLcParenR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38200" indent="-838200" algn="ctr">
              <a:defRPr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Oánh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38200" indent="-838200" algn="ctr">
              <a:defRPr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Rectangle 4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590800" y="31242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6566" name="Rectangle 6"/>
          <p:cNvSpPr>
            <a:spLocks noRot="1" noChangeArrowheads="1"/>
          </p:cNvSpPr>
          <p:nvPr/>
        </p:nvSpPr>
        <p:spPr bwMode="auto">
          <a:xfrm>
            <a:off x="0" y="3276600"/>
            <a:ext cx="571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buAutoNum type="alphaLcParenR" startAt="2"/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38200" indent="-838200" algn="ctr">
              <a:defRPr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38200" indent="-838200">
              <a:buAutoNum type="alphaLcParenR" startAt="2"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590800" y="51054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6578" name="AutoShape 18"/>
          <p:cNvSpPr>
            <a:spLocks/>
          </p:cNvSpPr>
          <p:nvPr/>
        </p:nvSpPr>
        <p:spPr bwMode="auto">
          <a:xfrm>
            <a:off x="4419600" y="1371600"/>
            <a:ext cx="76200" cy="11430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5029200" y="1524000"/>
            <a:ext cx="304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err="1">
                <a:latin typeface="Times New Roman" pitchFamily="18" charset="0"/>
              </a:rPr>
              <a:t>Bèo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lục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 eaLnBrk="0" hangingPunct="0"/>
            <a:r>
              <a:rPr lang="en-US" sz="2800" b="1" dirty="0" err="1">
                <a:latin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xưng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405FB"/>
                </a:solidFill>
                <a:latin typeface="Times New Roman" pitchFamily="18" charset="0"/>
              </a:rPr>
              <a:t>Tôi</a:t>
            </a:r>
            <a:endParaRPr lang="en-US" sz="2800" b="1" dirty="0">
              <a:solidFill>
                <a:srgbClr val="3405FB"/>
              </a:solidFill>
              <a:latin typeface="Times New Roman" pitchFamily="18" charset="0"/>
            </a:endParaRPr>
          </a:p>
        </p:txBody>
      </p:sp>
      <p:sp>
        <p:nvSpPr>
          <p:cNvPr id="66583" name="AutoShape 23"/>
          <p:cNvSpPr>
            <a:spLocks/>
          </p:cNvSpPr>
          <p:nvPr/>
        </p:nvSpPr>
        <p:spPr bwMode="auto">
          <a:xfrm>
            <a:off x="4343400" y="3276600"/>
            <a:ext cx="76200" cy="12954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0" y="5181600"/>
            <a:ext cx="91440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     </a:t>
            </a:r>
            <a:r>
              <a:rPr lang="vi-VN" sz="2800" b="1" i="1" dirty="0" smtClean="0">
                <a:solidFill>
                  <a:srgbClr val="002060"/>
                </a:solidFill>
                <a:latin typeface="Times New Roman" pitchFamily="18" charset="0"/>
              </a:rPr>
              <a:t>Cách 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</a:rPr>
              <a:t>xưng hô ấy có tác dụng làm cho ta có cảm giác bèo lục bình và xe lu giống như một người bạn gần gũi đang nói chuyện </a:t>
            </a:r>
            <a:r>
              <a:rPr lang="vi-VN" sz="2800" b="1" i="1" dirty="0" smtClean="0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chúng</a:t>
            </a:r>
            <a:r>
              <a:rPr lang="vi-VN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</a:rPr>
              <a:t>ta.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6605" name="Text Box 45"/>
          <p:cNvSpPr txBox="1">
            <a:spLocks noChangeArrowheads="1"/>
          </p:cNvSpPr>
          <p:nvPr/>
        </p:nvSpPr>
        <p:spPr bwMode="auto">
          <a:xfrm>
            <a:off x="5029200" y="3352800"/>
            <a:ext cx="3048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</a:rPr>
              <a:t>Chiếc xe </a:t>
            </a:r>
            <a:r>
              <a:rPr lang="vi-VN" sz="2800" b="1" dirty="0" smtClean="0">
                <a:latin typeface="Times New Roman" pitchFamily="18" charset="0"/>
              </a:rPr>
              <a:t>lu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</a:rPr>
              <a:t>tự </a:t>
            </a:r>
            <a:r>
              <a:rPr lang="vi-VN" sz="2800" b="1" dirty="0">
                <a:latin typeface="Times New Roman" pitchFamily="18" charset="0"/>
              </a:rPr>
              <a:t>xưng là </a:t>
            </a:r>
            <a:r>
              <a:rPr lang="en-US" sz="2800" b="1" dirty="0" err="1" smtClean="0">
                <a:solidFill>
                  <a:srgbClr val="3405FB"/>
                </a:solidFill>
                <a:latin typeface="Times New Roman" pitchFamily="18" charset="0"/>
              </a:rPr>
              <a:t>Tớ</a:t>
            </a:r>
            <a:endParaRPr lang="en-US" sz="2800" b="1" dirty="0">
              <a:solidFill>
                <a:srgbClr val="3405FB"/>
              </a:solidFill>
              <a:latin typeface="Times New Roman" pitchFamily="18" charset="0"/>
            </a:endParaRPr>
          </a:p>
        </p:txBody>
      </p:sp>
      <p:sp>
        <p:nvSpPr>
          <p:cNvPr id="2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l" eaLnBrk="1" hangingPunct="1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cối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?     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hô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ấy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"/>
          </p:nvPr>
        </p:nvSpPr>
        <p:spPr>
          <a:xfrm>
            <a:off x="2895600" y="-45719"/>
            <a:ext cx="4038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3"/>
          </p:nvPr>
        </p:nvSpPr>
        <p:spPr>
          <a:xfrm>
            <a:off x="4114800" y="228600"/>
            <a:ext cx="403860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59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6" grpId="0"/>
      <p:bldP spid="66578" grpId="0" animBg="1"/>
      <p:bldP spid="66580" grpId="0"/>
      <p:bldP spid="66583" grpId="0" animBg="1"/>
      <p:bldP spid="66601" grpId="0"/>
      <p:bldP spid="666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de-thuong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3716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3855" y="1979205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7845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882</Words>
  <Application>Microsoft Office PowerPoint</Application>
  <PresentationFormat>On-screen Show (4:3)</PresentationFormat>
  <Paragraphs>110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Ôn bài cũ </vt:lpstr>
      <vt:lpstr>PowerPoint Presentation</vt:lpstr>
      <vt:lpstr> Bài 1: Trong những câu thơ sau, cây cối và sự vật tự xưng là gì ? Cách xưng hô ấy có tác dụng gì ?</vt:lpstr>
      <vt:lpstr>Bèo lục bình</vt:lpstr>
      <vt:lpstr>Chiếc xe lu</vt:lpstr>
      <vt:lpstr>        Bài 1: Trong những câu thơ sau, cây cối và sự vật tự xưng là gì ?                        Cách xưng hô ấy có tác dụng gì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:  Để làm bố mẹ vui lòng ,em cố gắng học giỏi </vt:lpstr>
      <vt:lpstr>PowerPoint Presentation</vt:lpstr>
      <vt:lpstr>PowerPoint Presentation</vt:lpstr>
      <vt:lpstr>PowerPoint Presentation</vt:lpstr>
      <vt:lpstr>TRÒ CHƠI</vt:lpstr>
      <vt:lpstr>CÂU 1</vt:lpstr>
      <vt:lpstr>CÂU 2</vt:lpstr>
      <vt:lpstr>CÂU 3</vt:lpstr>
      <vt:lpstr>CÂU 4</vt:lpstr>
      <vt:lpstr>CÂU 5</vt:lpstr>
      <vt:lpstr>CÂU 6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HT-0981 958 466</dc:creator>
  <cp:lastModifiedBy>SKY</cp:lastModifiedBy>
  <cp:revision>83</cp:revision>
  <dcterms:created xsi:type="dcterms:W3CDTF">2016-03-17T04:48:08Z</dcterms:created>
  <dcterms:modified xsi:type="dcterms:W3CDTF">2021-03-03T03:42:36Z</dcterms:modified>
</cp:coreProperties>
</file>