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0" r:id="rId3"/>
    <p:sldId id="261" r:id="rId4"/>
    <p:sldId id="293" r:id="rId5"/>
    <p:sldId id="291" r:id="rId6"/>
    <p:sldId id="281" r:id="rId7"/>
    <p:sldId id="262" r:id="rId8"/>
    <p:sldId id="283" r:id="rId9"/>
    <p:sldId id="284" r:id="rId10"/>
    <p:sldId id="285" r:id="rId11"/>
    <p:sldId id="264" r:id="rId12"/>
    <p:sldId id="265" r:id="rId13"/>
    <p:sldId id="266" r:id="rId14"/>
    <p:sldId id="267" r:id="rId15"/>
    <p:sldId id="287" r:id="rId16"/>
    <p:sldId id="268" r:id="rId17"/>
    <p:sldId id="269" r:id="rId18"/>
    <p:sldId id="270" r:id="rId19"/>
    <p:sldId id="288" r:id="rId20"/>
    <p:sldId id="271" r:id="rId21"/>
    <p:sldId id="272" r:id="rId22"/>
    <p:sldId id="273" r:id="rId23"/>
    <p:sldId id="274" r:id="rId24"/>
    <p:sldId id="279" r:id="rId25"/>
    <p:sldId id="277" r:id="rId26"/>
    <p:sldId id="278" r:id="rId2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86" autoAdjust="0"/>
  </p:normalViewPr>
  <p:slideViewPr>
    <p:cSldViewPr>
      <p:cViewPr>
        <p:scale>
          <a:sx n="79" d="100"/>
          <a:sy n="79" d="100"/>
        </p:scale>
        <p:origin x="-16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878C-AC7B-4B6E-ACF8-B6D269ACBF94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867BF-CFFB-4CA2-A78A-D67972DEAC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393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2C463BEF-ADB6-4DAE-94D6-69E119FCA48E}" type="slidenum">
              <a:rPr lang="en-US" smtClean="0"/>
              <a:pPr defTabSz="912813"/>
              <a:t>3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ACD35201-B696-406B-8BF0-62D77EF4F009}" type="slidenum">
              <a:rPr lang="en-US" smtClean="0"/>
              <a:pPr defTabSz="912813"/>
              <a:t>4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09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61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17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7919-025D-4785-B375-A7D118F04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93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540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vi-VN" noProof="0" smtClean="0"/>
              <a:t>Click to edit Master title style</a:t>
            </a:r>
          </a:p>
        </p:txBody>
      </p:sp>
      <p:sp>
        <p:nvSpPr>
          <p:cNvPr id="1540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n-US" altLang="vi-VN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415F8-A5EC-40C6-B5F3-116930AE731D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86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F394B-EFF9-4C36-8CAC-A930CC88904D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7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77EFF-4421-497C-AEDE-ACE1263064E5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5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34C71-7715-4A6E-9417-3068F1132D7E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2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36002-9FD1-4414-B1FD-597B5B64508A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7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15026-75E2-4296-95D9-F9E1477DC0E6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82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938CD-7093-4B7D-9ACE-010E7330A92E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089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73A89-775F-4843-980E-C2A85639EA72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97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F1E4B-42C6-48E0-83D2-EC7A49E52796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CCB38-7002-4E1D-83DA-E43BED6E0F7A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09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E66EB-899A-495F-A66F-CC203414B38B}" type="slidenum">
              <a:rPr lang="en-US" altLang="vi-VN">
                <a:solidFill>
                  <a:srgbClr val="FFFFFF"/>
                </a:solidFill>
              </a:rPr>
              <a:pPr/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6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42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35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7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5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55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04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82B29-A73E-4CEA-8FD8-5CA4794186FE}" type="datetimeFigureOut">
              <a:rPr lang="vi-VN" smtClean="0"/>
              <a:t>02/03/2021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4B64-D90A-464B-9DBF-4983AB814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72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43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6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7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8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208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sp>
          <p:nvSpPr>
            <p:cNvPr id="143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>
                <a:solidFill>
                  <a:srgbClr val="FFFFFF"/>
                </a:solidFill>
              </a:endParaRPr>
            </a:p>
          </p:txBody>
        </p:sp>
        <p:grpSp>
          <p:nvGrpSpPr>
            <p:cNvPr id="209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43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  <p:sp>
            <p:nvSpPr>
              <p:cNvPr id="143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437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43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438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438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FFFFFF"/>
              </a:solidFill>
            </a:endParaRPr>
          </a:p>
        </p:txBody>
      </p:sp>
      <p:sp>
        <p:nvSpPr>
          <p:cNvPr id="1438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78C571-A9BF-4342-BC53-F66B2B20BCD9}" type="slidenum">
              <a:rPr lang="en-US" altLang="vi-VN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01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%E1%BB%99ng_v%E1%BA%ADt" TargetMode="External"/><Relationship Id="rId7" Type="http://schemas.openxmlformats.org/officeDocument/2006/relationships/image" Target="../media/image42.jpeg"/><Relationship Id="rId2" Type="http://schemas.openxmlformats.org/officeDocument/2006/relationships/hyperlink" Target="https://vi.wikipedia.org/wiki/4_th%C3%A1ng_1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1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ham%20soc%20cay%20trong%20vat%20nuoi\Cham%20soc%20cay%20trong%20vat%20nuoi%20L3\Hoa%20trong%20vuon%20-%20Xuan%20Mai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 rot="10800000">
            <a:off x="-4" y="-3"/>
            <a:ext cx="2156114" cy="2743202"/>
            <a:chOff x="4176" y="878"/>
            <a:chExt cx="1254" cy="142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2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3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4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5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6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7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8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1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2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3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4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5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6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7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8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29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0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49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0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1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2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3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4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5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6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7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2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3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4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5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6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7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8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69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0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1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2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3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4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5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6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7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8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79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0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1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2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3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4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5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6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7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8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89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0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1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2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3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4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5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6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7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8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99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0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1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2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3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4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5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6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8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09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0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1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2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5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8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19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0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1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0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1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5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6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7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8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39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0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2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8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3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258" name="Group 4"/>
          <p:cNvGrpSpPr>
            <a:grpSpLocks/>
          </p:cNvGrpSpPr>
          <p:nvPr/>
        </p:nvGrpSpPr>
        <p:grpSpPr bwMode="auto">
          <a:xfrm rot="5400000">
            <a:off x="896808" y="4190297"/>
            <a:ext cx="1555325" cy="3406775"/>
            <a:chOff x="4176" y="878"/>
            <a:chExt cx="1254" cy="1422"/>
          </a:xfrm>
        </p:grpSpPr>
        <p:sp>
          <p:nvSpPr>
            <p:cNvPr id="259" name="Freeform 5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0" name="Freeform 6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1" name="Freeform 7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2" name="Freeform 8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3" name="Freeform 9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4" name="Freeform 10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5" name="Freeform 11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6" name="Freeform 12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7" name="Freeform 13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8" name="Freeform 14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9" name="Freeform 15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0" name="Freeform 16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1" name="Freeform 17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2" name="Freeform 18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3" name="Freeform 19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4" name="Freeform 20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5" name="Freeform 21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6" name="Freeform 22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7" name="Freeform 23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8" name="Freeform 24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79" name="Freeform 25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0" name="Freeform 26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1" name="Freeform 27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2" name="Freeform 28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3" name="Freeform 29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4" name="Freeform 30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5" name="Freeform 31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6" name="Freeform 32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7" name="Freeform 33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8" name="Freeform 34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89" name="Freeform 35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0" name="Freeform 36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1" name="Freeform 37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2" name="Freeform 38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3" name="Freeform 39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4" name="Freeform 40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5" name="Freeform 41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6" name="Freeform 42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7" name="Freeform 43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8" name="Freeform 44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99" name="Freeform 45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0" name="Freeform 46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1" name="Freeform 47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2" name="Freeform 48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3" name="Freeform 49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4" name="Freeform 50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5" name="Freeform 51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6" name="Freeform 52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7" name="Freeform 53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8" name="Freeform 54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09" name="Freeform 55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0" name="Freeform 56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1" name="Freeform 57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2" name="Freeform 58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3" name="Freeform 59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4" name="Freeform 60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5" name="Freeform 61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6" name="Freeform 62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7" name="Freeform 63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8" name="Freeform 64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19" name="Freeform 65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0" name="Freeform 66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1" name="Freeform 67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2" name="Freeform 68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3" name="Freeform 69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4" name="Freeform 70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5" name="Freeform 71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6" name="Freeform 72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7" name="Freeform 73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8" name="Freeform 74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29" name="Freeform 75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0" name="Freeform 76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1" name="Freeform 77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2" name="Freeform 78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3" name="Freeform 79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4" name="Freeform 80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5" name="Freeform 81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6" name="Freeform 82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7" name="Freeform 83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8" name="Freeform 84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39" name="Freeform 85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0" name="Freeform 86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1" name="Freeform 87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2" name="Freeform 88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3" name="Freeform 89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4" name="Freeform 90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5" name="Freeform 91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6" name="Freeform 92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7" name="Freeform 93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8" name="Freeform 94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49" name="Freeform 95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0" name="Freeform 96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1" name="Freeform 97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2" name="Freeform 98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3" name="Freeform 99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4" name="Freeform 100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5" name="Freeform 101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6" name="Freeform 102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7" name="Freeform 103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8" name="Freeform 104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59" name="Freeform 105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0" name="Freeform 106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1" name="Freeform 107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2" name="Freeform 108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3" name="Freeform 109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4" name="Freeform 110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5" name="Freeform 111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6" name="Freeform 112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7" name="Freeform 113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8" name="Freeform 114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69" name="Freeform 115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0" name="Freeform 116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1" name="Freeform 117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2" name="Freeform 118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3" name="Freeform 119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4" name="Freeform 120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5" name="Freeform 121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6" name="Freeform 122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7" name="Freeform 123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8" name="Freeform 124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79" name="Freeform 125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0" name="Freeform 126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1" name="Freeform 127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2" name="Freeform 128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3" name="Freeform 129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4" name="Freeform 130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5" name="Freeform 131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6" name="Freeform 132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7" name="Freeform 133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8" name="Freeform 134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89" name="Freeform 135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0" name="Freeform 136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1" name="Freeform 137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2" name="Freeform 138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3" name="Freeform 139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4" name="Freeform 140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5" name="Freeform 141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6" name="Freeform 142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7" name="Freeform 143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8" name="Freeform 144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399" name="Freeform 145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0" name="Freeform 146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1" name="Freeform 147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2" name="Freeform 148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3" name="Freeform 149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4" name="Freeform 150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5" name="Freeform 151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6" name="Freeform 152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7" name="Freeform 153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8" name="Freeform 154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09" name="Freeform 155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0" name="Freeform 156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1" name="Freeform 157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2" name="Freeform 158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3" name="Freeform 159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4" name="Freeform 160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5" name="Freeform 161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6" name="Freeform 162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7" name="Freeform 163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8" name="Freeform 164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19" name="Freeform 165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0" name="Freeform 166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1" name="Freeform 167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2" name="Freeform 168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3" name="Freeform 169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4" name="Freeform 170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5" name="Freeform 171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6" name="Freeform 172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7" name="Freeform 173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8" name="Freeform 174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29" name="Freeform 175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0" name="Freeform 176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1" name="Freeform 177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2" name="Freeform 178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3" name="Freeform 179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4" name="Freeform 180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5" name="Freeform 181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6" name="Freeform 182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7" name="Freeform 183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8" name="Freeform 184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39" name="Freeform 185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0" name="Freeform 186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1" name="Freeform 187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2" name="Freeform 188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3" name="Freeform 189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4" name="Freeform 190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5" name="Freeform 191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6" name="Freeform 192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7" name="Freeform 193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8" name="Freeform 194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49" name="Freeform 195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0" name="Freeform 196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1" name="Freeform 197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2" name="Freeform 198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3" name="Freeform 199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4" name="Freeform 200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5" name="Freeform 201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6" name="Freeform 202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7" name="Freeform 203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8" name="Freeform 204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59" name="Freeform 205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0" name="Freeform 206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1" name="Freeform 207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2" name="Freeform 208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3" name="Freeform 209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4" name="Freeform 210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5" name="Freeform 211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6" name="Freeform 212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7" name="Freeform 213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8" name="Freeform 214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69" name="Freeform 215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0" name="Freeform 216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1" name="Freeform 217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2" name="Freeform 218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3" name="Freeform 219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4" name="Freeform 220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5" name="Freeform 221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6" name="Freeform 222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7" name="Freeform 223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8" name="Freeform 224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79" name="Freeform 225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0" name="Freeform 226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1" name="Freeform 227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2" name="Freeform 228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3" name="Freeform 229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4" name="Freeform 230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5" name="Freeform 231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6" name="Freeform 232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7" name="Freeform 233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8" name="Freeform 234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89" name="Freeform 235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0" name="Freeform 236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1" name="Freeform 237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2" name="Freeform 238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3" name="Freeform 239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4" name="Freeform 240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5" name="Freeform 241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6" name="Freeform 242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7" name="Freeform 243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8" name="Freeform 244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499" name="Freeform 245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0" name="Freeform 246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1" name="Freeform 247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2" name="Freeform 248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3" name="Freeform 249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4" name="Freeform 250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5" name="Freeform 251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6" name="Freeform 252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7" name="Freeform 253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8" name="Freeform 254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09" name="Freeform 255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0" name="Freeform 256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1" name="Freeform 257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512" name="Group 258"/>
          <p:cNvGrpSpPr>
            <a:grpSpLocks/>
          </p:cNvGrpSpPr>
          <p:nvPr/>
        </p:nvGrpSpPr>
        <p:grpSpPr bwMode="auto">
          <a:xfrm rot="16623676">
            <a:off x="6835345" y="-15262"/>
            <a:ext cx="2409381" cy="2302478"/>
            <a:chOff x="4176" y="878"/>
            <a:chExt cx="1254" cy="1422"/>
          </a:xfrm>
        </p:grpSpPr>
        <p:sp>
          <p:nvSpPr>
            <p:cNvPr id="513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4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5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6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7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8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19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0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1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2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3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4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5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6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7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8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29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0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1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2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3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4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5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6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7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8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39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0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1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2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3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4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5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6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7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8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49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0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1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2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3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4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5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6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7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8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59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0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1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2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3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4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5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6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7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8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69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0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1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2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3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4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5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6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7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8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79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0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1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2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3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4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5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6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7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8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89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0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1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2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3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4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5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6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7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8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599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0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1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2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3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4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5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6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7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8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09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0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1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2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3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4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5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6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7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8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19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0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1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2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3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4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5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6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7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8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29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0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1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2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3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4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5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6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7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8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39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0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1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2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3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4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5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6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7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8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49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0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1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2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3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4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5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6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7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8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59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0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1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2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3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4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5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6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7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8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69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0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1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2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3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4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5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6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7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8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79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0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1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2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3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4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5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6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7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8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89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0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1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2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3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4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5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6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7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8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699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0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1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2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3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4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5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6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7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8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09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0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1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2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3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4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5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6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7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8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19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0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1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2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3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4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5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6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7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8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29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0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1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2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3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4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5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6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7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8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39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0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1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2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3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4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5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6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7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8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49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0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1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2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3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4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5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6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7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8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59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0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1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2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3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4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5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grpSp>
        <p:nvGrpSpPr>
          <p:cNvPr id="766" name="Group 258"/>
          <p:cNvGrpSpPr>
            <a:grpSpLocks/>
          </p:cNvGrpSpPr>
          <p:nvPr/>
        </p:nvGrpSpPr>
        <p:grpSpPr bwMode="auto">
          <a:xfrm rot="5721048" flipV="1">
            <a:off x="6141024" y="4025365"/>
            <a:ext cx="3384265" cy="2560276"/>
            <a:chOff x="4176" y="878"/>
            <a:chExt cx="1254" cy="1422"/>
          </a:xfrm>
        </p:grpSpPr>
        <p:sp>
          <p:nvSpPr>
            <p:cNvPr id="767" name="Freeform 259"/>
            <p:cNvSpPr>
              <a:spLocks/>
            </p:cNvSpPr>
            <p:nvPr/>
          </p:nvSpPr>
          <p:spPr bwMode="auto">
            <a:xfrm>
              <a:off x="5149" y="1189"/>
              <a:ext cx="54" cy="149"/>
            </a:xfrm>
            <a:custGeom>
              <a:avLst/>
              <a:gdLst>
                <a:gd name="T0" fmla="*/ 42 w 54"/>
                <a:gd name="T1" fmla="*/ 149 h 149"/>
                <a:gd name="T2" fmla="*/ 42 w 54"/>
                <a:gd name="T3" fmla="*/ 149 h 149"/>
                <a:gd name="T4" fmla="*/ 42 w 54"/>
                <a:gd name="T5" fmla="*/ 143 h 149"/>
                <a:gd name="T6" fmla="*/ 42 w 54"/>
                <a:gd name="T7" fmla="*/ 143 h 149"/>
                <a:gd name="T8" fmla="*/ 42 w 54"/>
                <a:gd name="T9" fmla="*/ 143 h 149"/>
                <a:gd name="T10" fmla="*/ 48 w 54"/>
                <a:gd name="T11" fmla="*/ 119 h 149"/>
                <a:gd name="T12" fmla="*/ 48 w 54"/>
                <a:gd name="T13" fmla="*/ 96 h 149"/>
                <a:gd name="T14" fmla="*/ 48 w 54"/>
                <a:gd name="T15" fmla="*/ 78 h 149"/>
                <a:gd name="T16" fmla="*/ 36 w 54"/>
                <a:gd name="T17" fmla="*/ 60 h 149"/>
                <a:gd name="T18" fmla="*/ 30 w 54"/>
                <a:gd name="T19" fmla="*/ 42 h 149"/>
                <a:gd name="T20" fmla="*/ 18 w 54"/>
                <a:gd name="T21" fmla="*/ 24 h 149"/>
                <a:gd name="T22" fmla="*/ 6 w 54"/>
                <a:gd name="T23" fmla="*/ 12 h 149"/>
                <a:gd name="T24" fmla="*/ 0 w 54"/>
                <a:gd name="T25" fmla="*/ 0 h 149"/>
                <a:gd name="T26" fmla="*/ 12 w 54"/>
                <a:gd name="T27" fmla="*/ 6 h 149"/>
                <a:gd name="T28" fmla="*/ 24 w 54"/>
                <a:gd name="T29" fmla="*/ 18 h 149"/>
                <a:gd name="T30" fmla="*/ 36 w 54"/>
                <a:gd name="T31" fmla="*/ 36 h 149"/>
                <a:gd name="T32" fmla="*/ 48 w 54"/>
                <a:gd name="T33" fmla="*/ 60 h 149"/>
                <a:gd name="T34" fmla="*/ 54 w 54"/>
                <a:gd name="T35" fmla="*/ 84 h 149"/>
                <a:gd name="T36" fmla="*/ 54 w 54"/>
                <a:gd name="T37" fmla="*/ 107 h 149"/>
                <a:gd name="T38" fmla="*/ 54 w 54"/>
                <a:gd name="T39" fmla="*/ 131 h 149"/>
                <a:gd name="T40" fmla="*/ 42 w 54"/>
                <a:gd name="T41" fmla="*/ 149 h 1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149"/>
                <a:gd name="T65" fmla="*/ 54 w 54"/>
                <a:gd name="T66" fmla="*/ 149 h 1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149">
                  <a:moveTo>
                    <a:pt x="42" y="149"/>
                  </a:moveTo>
                  <a:lnTo>
                    <a:pt x="42" y="149"/>
                  </a:lnTo>
                  <a:lnTo>
                    <a:pt x="42" y="143"/>
                  </a:lnTo>
                  <a:lnTo>
                    <a:pt x="48" y="119"/>
                  </a:lnTo>
                  <a:lnTo>
                    <a:pt x="48" y="96"/>
                  </a:lnTo>
                  <a:lnTo>
                    <a:pt x="48" y="78"/>
                  </a:lnTo>
                  <a:lnTo>
                    <a:pt x="36" y="60"/>
                  </a:lnTo>
                  <a:lnTo>
                    <a:pt x="30" y="42"/>
                  </a:lnTo>
                  <a:lnTo>
                    <a:pt x="18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8"/>
                  </a:lnTo>
                  <a:lnTo>
                    <a:pt x="36" y="36"/>
                  </a:lnTo>
                  <a:lnTo>
                    <a:pt x="48" y="60"/>
                  </a:lnTo>
                  <a:lnTo>
                    <a:pt x="54" y="84"/>
                  </a:lnTo>
                  <a:lnTo>
                    <a:pt x="54" y="107"/>
                  </a:lnTo>
                  <a:lnTo>
                    <a:pt x="54" y="131"/>
                  </a:lnTo>
                  <a:lnTo>
                    <a:pt x="42" y="1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8" name="Freeform 260"/>
            <p:cNvSpPr>
              <a:spLocks/>
            </p:cNvSpPr>
            <p:nvPr/>
          </p:nvSpPr>
          <p:spPr bwMode="auto">
            <a:xfrm>
              <a:off x="5125" y="1207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6 w 54"/>
                <a:gd name="T3" fmla="*/ 0 h 12"/>
                <a:gd name="T4" fmla="*/ 12 w 54"/>
                <a:gd name="T5" fmla="*/ 0 h 12"/>
                <a:gd name="T6" fmla="*/ 18 w 54"/>
                <a:gd name="T7" fmla="*/ 0 h 12"/>
                <a:gd name="T8" fmla="*/ 24 w 54"/>
                <a:gd name="T9" fmla="*/ 0 h 12"/>
                <a:gd name="T10" fmla="*/ 30 w 54"/>
                <a:gd name="T11" fmla="*/ 6 h 12"/>
                <a:gd name="T12" fmla="*/ 42 w 54"/>
                <a:gd name="T13" fmla="*/ 6 h 12"/>
                <a:gd name="T14" fmla="*/ 48 w 54"/>
                <a:gd name="T15" fmla="*/ 12 h 12"/>
                <a:gd name="T16" fmla="*/ 54 w 54"/>
                <a:gd name="T17" fmla="*/ 12 h 12"/>
                <a:gd name="T18" fmla="*/ 48 w 54"/>
                <a:gd name="T19" fmla="*/ 12 h 12"/>
                <a:gd name="T20" fmla="*/ 42 w 54"/>
                <a:gd name="T21" fmla="*/ 12 h 12"/>
                <a:gd name="T22" fmla="*/ 30 w 54"/>
                <a:gd name="T23" fmla="*/ 12 h 12"/>
                <a:gd name="T24" fmla="*/ 24 w 54"/>
                <a:gd name="T25" fmla="*/ 6 h 12"/>
                <a:gd name="T26" fmla="*/ 18 w 54"/>
                <a:gd name="T27" fmla="*/ 6 h 12"/>
                <a:gd name="T28" fmla="*/ 12 w 54"/>
                <a:gd name="T29" fmla="*/ 6 h 12"/>
                <a:gd name="T30" fmla="*/ 6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69" name="Freeform 261"/>
            <p:cNvSpPr>
              <a:spLocks/>
            </p:cNvSpPr>
            <p:nvPr/>
          </p:nvSpPr>
          <p:spPr bwMode="auto">
            <a:xfrm>
              <a:off x="5125" y="1219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6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12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30 w 60"/>
                <a:gd name="T25" fmla="*/ 6 h 12"/>
                <a:gd name="T26" fmla="*/ 18 w 60"/>
                <a:gd name="T27" fmla="*/ 6 h 12"/>
                <a:gd name="T28" fmla="*/ 12 w 60"/>
                <a:gd name="T29" fmla="*/ 6 h 12"/>
                <a:gd name="T30" fmla="*/ 6 w 60"/>
                <a:gd name="T31" fmla="*/ 0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0" name="Freeform 262"/>
            <p:cNvSpPr>
              <a:spLocks/>
            </p:cNvSpPr>
            <p:nvPr/>
          </p:nvSpPr>
          <p:spPr bwMode="auto">
            <a:xfrm>
              <a:off x="5131" y="1243"/>
              <a:ext cx="66" cy="12"/>
            </a:xfrm>
            <a:custGeom>
              <a:avLst/>
              <a:gdLst>
                <a:gd name="T0" fmla="*/ 0 w 66"/>
                <a:gd name="T1" fmla="*/ 0 h 12"/>
                <a:gd name="T2" fmla="*/ 6 w 66"/>
                <a:gd name="T3" fmla="*/ 0 h 12"/>
                <a:gd name="T4" fmla="*/ 12 w 66"/>
                <a:gd name="T5" fmla="*/ 0 h 12"/>
                <a:gd name="T6" fmla="*/ 18 w 66"/>
                <a:gd name="T7" fmla="*/ 0 h 12"/>
                <a:gd name="T8" fmla="*/ 30 w 66"/>
                <a:gd name="T9" fmla="*/ 0 h 12"/>
                <a:gd name="T10" fmla="*/ 42 w 66"/>
                <a:gd name="T11" fmla="*/ 6 h 12"/>
                <a:gd name="T12" fmla="*/ 54 w 66"/>
                <a:gd name="T13" fmla="*/ 6 h 12"/>
                <a:gd name="T14" fmla="*/ 60 w 66"/>
                <a:gd name="T15" fmla="*/ 6 h 12"/>
                <a:gd name="T16" fmla="*/ 66 w 66"/>
                <a:gd name="T17" fmla="*/ 12 h 12"/>
                <a:gd name="T18" fmla="*/ 60 w 66"/>
                <a:gd name="T19" fmla="*/ 12 h 12"/>
                <a:gd name="T20" fmla="*/ 54 w 66"/>
                <a:gd name="T21" fmla="*/ 12 h 12"/>
                <a:gd name="T22" fmla="*/ 42 w 66"/>
                <a:gd name="T23" fmla="*/ 12 h 12"/>
                <a:gd name="T24" fmla="*/ 30 w 66"/>
                <a:gd name="T25" fmla="*/ 12 h 12"/>
                <a:gd name="T26" fmla="*/ 18 w 66"/>
                <a:gd name="T27" fmla="*/ 6 h 12"/>
                <a:gd name="T28" fmla="*/ 12 w 66"/>
                <a:gd name="T29" fmla="*/ 6 h 12"/>
                <a:gd name="T30" fmla="*/ 6 w 66"/>
                <a:gd name="T31" fmla="*/ 6 h 12"/>
                <a:gd name="T32" fmla="*/ 0 w 66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12"/>
                <a:gd name="T53" fmla="*/ 66 w 6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1" name="Freeform 263"/>
            <p:cNvSpPr>
              <a:spLocks/>
            </p:cNvSpPr>
            <p:nvPr/>
          </p:nvSpPr>
          <p:spPr bwMode="auto">
            <a:xfrm>
              <a:off x="5143" y="1261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6 w 54"/>
                <a:gd name="T5" fmla="*/ 0 h 6"/>
                <a:gd name="T6" fmla="*/ 18 w 54"/>
                <a:gd name="T7" fmla="*/ 0 h 6"/>
                <a:gd name="T8" fmla="*/ 24 w 54"/>
                <a:gd name="T9" fmla="*/ 0 h 6"/>
                <a:gd name="T10" fmla="*/ 36 w 54"/>
                <a:gd name="T11" fmla="*/ 0 h 6"/>
                <a:gd name="T12" fmla="*/ 42 w 54"/>
                <a:gd name="T13" fmla="*/ 0 h 6"/>
                <a:gd name="T14" fmla="*/ 54 w 54"/>
                <a:gd name="T15" fmla="*/ 6 h 6"/>
                <a:gd name="T16" fmla="*/ 54 w 54"/>
                <a:gd name="T17" fmla="*/ 6 h 6"/>
                <a:gd name="T18" fmla="*/ 54 w 54"/>
                <a:gd name="T19" fmla="*/ 6 h 6"/>
                <a:gd name="T20" fmla="*/ 42 w 54"/>
                <a:gd name="T21" fmla="*/ 6 h 6"/>
                <a:gd name="T22" fmla="*/ 36 w 54"/>
                <a:gd name="T23" fmla="*/ 6 h 6"/>
                <a:gd name="T24" fmla="*/ 24 w 54"/>
                <a:gd name="T25" fmla="*/ 6 h 6"/>
                <a:gd name="T26" fmla="*/ 18 w 54"/>
                <a:gd name="T27" fmla="*/ 6 h 6"/>
                <a:gd name="T28" fmla="*/ 6 w 54"/>
                <a:gd name="T29" fmla="*/ 6 h 6"/>
                <a:gd name="T30" fmla="*/ 0 w 54"/>
                <a:gd name="T31" fmla="*/ 0 h 6"/>
                <a:gd name="T32" fmla="*/ 0 w 5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6"/>
                <a:gd name="T53" fmla="*/ 54 w 5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2" name="Freeform 264"/>
            <p:cNvSpPr>
              <a:spLocks/>
            </p:cNvSpPr>
            <p:nvPr/>
          </p:nvSpPr>
          <p:spPr bwMode="auto">
            <a:xfrm>
              <a:off x="5155" y="1285"/>
              <a:ext cx="48" cy="5"/>
            </a:xfrm>
            <a:custGeom>
              <a:avLst/>
              <a:gdLst>
                <a:gd name="T0" fmla="*/ 0 w 48"/>
                <a:gd name="T1" fmla="*/ 5 h 5"/>
                <a:gd name="T2" fmla="*/ 0 w 48"/>
                <a:gd name="T3" fmla="*/ 5 h 5"/>
                <a:gd name="T4" fmla="*/ 6 w 48"/>
                <a:gd name="T5" fmla="*/ 0 h 5"/>
                <a:gd name="T6" fmla="*/ 12 w 48"/>
                <a:gd name="T7" fmla="*/ 0 h 5"/>
                <a:gd name="T8" fmla="*/ 18 w 48"/>
                <a:gd name="T9" fmla="*/ 0 h 5"/>
                <a:gd name="T10" fmla="*/ 30 w 48"/>
                <a:gd name="T11" fmla="*/ 0 h 5"/>
                <a:gd name="T12" fmla="*/ 36 w 48"/>
                <a:gd name="T13" fmla="*/ 0 h 5"/>
                <a:gd name="T14" fmla="*/ 42 w 48"/>
                <a:gd name="T15" fmla="*/ 5 h 5"/>
                <a:gd name="T16" fmla="*/ 48 w 48"/>
                <a:gd name="T17" fmla="*/ 5 h 5"/>
                <a:gd name="T18" fmla="*/ 42 w 48"/>
                <a:gd name="T19" fmla="*/ 5 h 5"/>
                <a:gd name="T20" fmla="*/ 36 w 48"/>
                <a:gd name="T21" fmla="*/ 5 h 5"/>
                <a:gd name="T22" fmla="*/ 30 w 48"/>
                <a:gd name="T23" fmla="*/ 5 h 5"/>
                <a:gd name="T24" fmla="*/ 18 w 48"/>
                <a:gd name="T25" fmla="*/ 5 h 5"/>
                <a:gd name="T26" fmla="*/ 12 w 48"/>
                <a:gd name="T27" fmla="*/ 5 h 5"/>
                <a:gd name="T28" fmla="*/ 6 w 48"/>
                <a:gd name="T29" fmla="*/ 5 h 5"/>
                <a:gd name="T30" fmla="*/ 0 w 48"/>
                <a:gd name="T31" fmla="*/ 5 h 5"/>
                <a:gd name="T32" fmla="*/ 0 w 4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5"/>
                <a:gd name="T53" fmla="*/ 48 w 4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5">
                  <a:moveTo>
                    <a:pt x="0" y="5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5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30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3" name="Freeform 265"/>
            <p:cNvSpPr>
              <a:spLocks/>
            </p:cNvSpPr>
            <p:nvPr/>
          </p:nvSpPr>
          <p:spPr bwMode="auto">
            <a:xfrm>
              <a:off x="5173" y="1326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0 h 6"/>
                <a:gd name="T6" fmla="*/ 6 w 24"/>
                <a:gd name="T7" fmla="*/ 0 h 6"/>
                <a:gd name="T8" fmla="*/ 12 w 24"/>
                <a:gd name="T9" fmla="*/ 0 h 6"/>
                <a:gd name="T10" fmla="*/ 12 w 24"/>
                <a:gd name="T11" fmla="*/ 0 h 6"/>
                <a:gd name="T12" fmla="*/ 18 w 24"/>
                <a:gd name="T13" fmla="*/ 0 h 6"/>
                <a:gd name="T14" fmla="*/ 24 w 24"/>
                <a:gd name="T15" fmla="*/ 0 h 6"/>
                <a:gd name="T16" fmla="*/ 24 w 24"/>
                <a:gd name="T17" fmla="*/ 0 h 6"/>
                <a:gd name="T18" fmla="*/ 18 w 24"/>
                <a:gd name="T19" fmla="*/ 0 h 6"/>
                <a:gd name="T20" fmla="*/ 18 w 24"/>
                <a:gd name="T21" fmla="*/ 0 h 6"/>
                <a:gd name="T22" fmla="*/ 12 w 24"/>
                <a:gd name="T23" fmla="*/ 0 h 6"/>
                <a:gd name="T24" fmla="*/ 6 w 24"/>
                <a:gd name="T25" fmla="*/ 6 h 6"/>
                <a:gd name="T26" fmla="*/ 6 w 24"/>
                <a:gd name="T27" fmla="*/ 6 h 6"/>
                <a:gd name="T28" fmla="*/ 0 w 24"/>
                <a:gd name="T29" fmla="*/ 6 h 6"/>
                <a:gd name="T30" fmla="*/ 0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4" name="Freeform 266"/>
            <p:cNvSpPr>
              <a:spLocks/>
            </p:cNvSpPr>
            <p:nvPr/>
          </p:nvSpPr>
          <p:spPr bwMode="auto">
            <a:xfrm>
              <a:off x="5125" y="1195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0 w 42"/>
                <a:gd name="T3" fmla="*/ 0 h 12"/>
                <a:gd name="T4" fmla="*/ 6 w 42"/>
                <a:gd name="T5" fmla="*/ 0 h 12"/>
                <a:gd name="T6" fmla="*/ 12 w 42"/>
                <a:gd name="T7" fmla="*/ 0 h 12"/>
                <a:gd name="T8" fmla="*/ 18 w 42"/>
                <a:gd name="T9" fmla="*/ 0 h 12"/>
                <a:gd name="T10" fmla="*/ 24 w 42"/>
                <a:gd name="T11" fmla="*/ 0 h 12"/>
                <a:gd name="T12" fmla="*/ 30 w 42"/>
                <a:gd name="T13" fmla="*/ 6 h 12"/>
                <a:gd name="T14" fmla="*/ 36 w 42"/>
                <a:gd name="T15" fmla="*/ 6 h 12"/>
                <a:gd name="T16" fmla="*/ 42 w 42"/>
                <a:gd name="T17" fmla="*/ 12 h 12"/>
                <a:gd name="T18" fmla="*/ 36 w 42"/>
                <a:gd name="T19" fmla="*/ 12 h 12"/>
                <a:gd name="T20" fmla="*/ 30 w 42"/>
                <a:gd name="T21" fmla="*/ 6 h 12"/>
                <a:gd name="T22" fmla="*/ 24 w 42"/>
                <a:gd name="T23" fmla="*/ 6 h 12"/>
                <a:gd name="T24" fmla="*/ 18 w 42"/>
                <a:gd name="T25" fmla="*/ 6 h 12"/>
                <a:gd name="T26" fmla="*/ 12 w 42"/>
                <a:gd name="T27" fmla="*/ 6 h 12"/>
                <a:gd name="T28" fmla="*/ 6 w 42"/>
                <a:gd name="T29" fmla="*/ 6 h 12"/>
                <a:gd name="T30" fmla="*/ 0 w 42"/>
                <a:gd name="T31" fmla="*/ 0 h 12"/>
                <a:gd name="T32" fmla="*/ 0 w 4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5" name="Freeform 267"/>
            <p:cNvSpPr>
              <a:spLocks/>
            </p:cNvSpPr>
            <p:nvPr/>
          </p:nvSpPr>
          <p:spPr bwMode="auto">
            <a:xfrm>
              <a:off x="5131" y="1231"/>
              <a:ext cx="60" cy="12"/>
            </a:xfrm>
            <a:custGeom>
              <a:avLst/>
              <a:gdLst>
                <a:gd name="T0" fmla="*/ 0 w 60"/>
                <a:gd name="T1" fmla="*/ 0 h 12"/>
                <a:gd name="T2" fmla="*/ 0 w 60"/>
                <a:gd name="T3" fmla="*/ 0 h 12"/>
                <a:gd name="T4" fmla="*/ 6 w 60"/>
                <a:gd name="T5" fmla="*/ 0 h 12"/>
                <a:gd name="T6" fmla="*/ 18 w 60"/>
                <a:gd name="T7" fmla="*/ 0 h 12"/>
                <a:gd name="T8" fmla="*/ 24 w 60"/>
                <a:gd name="T9" fmla="*/ 0 h 12"/>
                <a:gd name="T10" fmla="*/ 36 w 60"/>
                <a:gd name="T11" fmla="*/ 6 h 12"/>
                <a:gd name="T12" fmla="*/ 48 w 60"/>
                <a:gd name="T13" fmla="*/ 6 h 12"/>
                <a:gd name="T14" fmla="*/ 54 w 60"/>
                <a:gd name="T15" fmla="*/ 6 h 12"/>
                <a:gd name="T16" fmla="*/ 60 w 60"/>
                <a:gd name="T17" fmla="*/ 12 h 12"/>
                <a:gd name="T18" fmla="*/ 54 w 60"/>
                <a:gd name="T19" fmla="*/ 12 h 12"/>
                <a:gd name="T20" fmla="*/ 48 w 60"/>
                <a:gd name="T21" fmla="*/ 12 h 12"/>
                <a:gd name="T22" fmla="*/ 36 w 60"/>
                <a:gd name="T23" fmla="*/ 12 h 12"/>
                <a:gd name="T24" fmla="*/ 24 w 60"/>
                <a:gd name="T25" fmla="*/ 12 h 12"/>
                <a:gd name="T26" fmla="*/ 18 w 60"/>
                <a:gd name="T27" fmla="*/ 6 h 12"/>
                <a:gd name="T28" fmla="*/ 6 w 60"/>
                <a:gd name="T29" fmla="*/ 6 h 12"/>
                <a:gd name="T30" fmla="*/ 0 w 60"/>
                <a:gd name="T31" fmla="*/ 6 h 12"/>
                <a:gd name="T32" fmla="*/ 0 w 6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2"/>
                <a:gd name="T53" fmla="*/ 60 w 6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6" name="Freeform 268"/>
            <p:cNvSpPr>
              <a:spLocks/>
            </p:cNvSpPr>
            <p:nvPr/>
          </p:nvSpPr>
          <p:spPr bwMode="auto">
            <a:xfrm>
              <a:off x="5149" y="1273"/>
              <a:ext cx="54" cy="12"/>
            </a:xfrm>
            <a:custGeom>
              <a:avLst/>
              <a:gdLst>
                <a:gd name="T0" fmla="*/ 0 w 54"/>
                <a:gd name="T1" fmla="*/ 6 h 12"/>
                <a:gd name="T2" fmla="*/ 0 w 54"/>
                <a:gd name="T3" fmla="*/ 6 h 12"/>
                <a:gd name="T4" fmla="*/ 6 w 54"/>
                <a:gd name="T5" fmla="*/ 6 h 12"/>
                <a:gd name="T6" fmla="*/ 12 w 54"/>
                <a:gd name="T7" fmla="*/ 0 h 12"/>
                <a:gd name="T8" fmla="*/ 24 w 54"/>
                <a:gd name="T9" fmla="*/ 0 h 12"/>
                <a:gd name="T10" fmla="*/ 30 w 54"/>
                <a:gd name="T11" fmla="*/ 0 h 12"/>
                <a:gd name="T12" fmla="*/ 36 w 54"/>
                <a:gd name="T13" fmla="*/ 6 h 12"/>
                <a:gd name="T14" fmla="*/ 48 w 54"/>
                <a:gd name="T15" fmla="*/ 6 h 12"/>
                <a:gd name="T16" fmla="*/ 54 w 54"/>
                <a:gd name="T17" fmla="*/ 12 h 12"/>
                <a:gd name="T18" fmla="*/ 48 w 54"/>
                <a:gd name="T19" fmla="*/ 6 h 12"/>
                <a:gd name="T20" fmla="*/ 42 w 54"/>
                <a:gd name="T21" fmla="*/ 6 h 12"/>
                <a:gd name="T22" fmla="*/ 30 w 54"/>
                <a:gd name="T23" fmla="*/ 12 h 12"/>
                <a:gd name="T24" fmla="*/ 24 w 54"/>
                <a:gd name="T25" fmla="*/ 12 h 12"/>
                <a:gd name="T26" fmla="*/ 12 w 54"/>
                <a:gd name="T27" fmla="*/ 12 h 12"/>
                <a:gd name="T28" fmla="*/ 6 w 54"/>
                <a:gd name="T29" fmla="*/ 12 h 12"/>
                <a:gd name="T30" fmla="*/ 0 w 54"/>
                <a:gd name="T31" fmla="*/ 6 h 12"/>
                <a:gd name="T32" fmla="*/ 0 w 5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2"/>
                <a:gd name="T53" fmla="*/ 54 w 5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7" name="Freeform 269"/>
            <p:cNvSpPr>
              <a:spLocks/>
            </p:cNvSpPr>
            <p:nvPr/>
          </p:nvSpPr>
          <p:spPr bwMode="auto">
            <a:xfrm>
              <a:off x="5155" y="1296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6 w 48"/>
                <a:gd name="T3" fmla="*/ 0 h 6"/>
                <a:gd name="T4" fmla="*/ 6 w 48"/>
                <a:gd name="T5" fmla="*/ 0 h 6"/>
                <a:gd name="T6" fmla="*/ 18 w 48"/>
                <a:gd name="T7" fmla="*/ 0 h 6"/>
                <a:gd name="T8" fmla="*/ 24 w 48"/>
                <a:gd name="T9" fmla="*/ 0 h 6"/>
                <a:gd name="T10" fmla="*/ 30 w 48"/>
                <a:gd name="T11" fmla="*/ 0 h 6"/>
                <a:gd name="T12" fmla="*/ 36 w 48"/>
                <a:gd name="T13" fmla="*/ 6 h 6"/>
                <a:gd name="T14" fmla="*/ 42 w 48"/>
                <a:gd name="T15" fmla="*/ 6 h 6"/>
                <a:gd name="T16" fmla="*/ 48 w 48"/>
                <a:gd name="T17" fmla="*/ 6 h 6"/>
                <a:gd name="T18" fmla="*/ 42 w 48"/>
                <a:gd name="T19" fmla="*/ 6 h 6"/>
                <a:gd name="T20" fmla="*/ 36 w 48"/>
                <a:gd name="T21" fmla="*/ 6 h 6"/>
                <a:gd name="T22" fmla="*/ 30 w 48"/>
                <a:gd name="T23" fmla="*/ 6 h 6"/>
                <a:gd name="T24" fmla="*/ 24 w 48"/>
                <a:gd name="T25" fmla="*/ 6 h 6"/>
                <a:gd name="T26" fmla="*/ 18 w 48"/>
                <a:gd name="T27" fmla="*/ 6 h 6"/>
                <a:gd name="T28" fmla="*/ 12 w 48"/>
                <a:gd name="T29" fmla="*/ 6 h 6"/>
                <a:gd name="T30" fmla="*/ 6 w 48"/>
                <a:gd name="T31" fmla="*/ 6 h 6"/>
                <a:gd name="T32" fmla="*/ 0 w 48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6"/>
                <a:gd name="T53" fmla="*/ 48 w 48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6">
                  <a:moveTo>
                    <a:pt x="0" y="6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8" name="Freeform 270"/>
            <p:cNvSpPr>
              <a:spLocks/>
            </p:cNvSpPr>
            <p:nvPr/>
          </p:nvSpPr>
          <p:spPr bwMode="auto">
            <a:xfrm>
              <a:off x="5173" y="1308"/>
              <a:ext cx="24" cy="12"/>
            </a:xfrm>
            <a:custGeom>
              <a:avLst/>
              <a:gdLst>
                <a:gd name="T0" fmla="*/ 0 w 24"/>
                <a:gd name="T1" fmla="*/ 6 h 12"/>
                <a:gd name="T2" fmla="*/ 0 w 24"/>
                <a:gd name="T3" fmla="*/ 6 h 12"/>
                <a:gd name="T4" fmla="*/ 6 w 24"/>
                <a:gd name="T5" fmla="*/ 6 h 12"/>
                <a:gd name="T6" fmla="*/ 6 w 24"/>
                <a:gd name="T7" fmla="*/ 6 h 12"/>
                <a:gd name="T8" fmla="*/ 12 w 24"/>
                <a:gd name="T9" fmla="*/ 6 h 12"/>
                <a:gd name="T10" fmla="*/ 18 w 24"/>
                <a:gd name="T11" fmla="*/ 0 h 12"/>
                <a:gd name="T12" fmla="*/ 24 w 24"/>
                <a:gd name="T13" fmla="*/ 6 h 12"/>
                <a:gd name="T14" fmla="*/ 24 w 24"/>
                <a:gd name="T15" fmla="*/ 6 h 12"/>
                <a:gd name="T16" fmla="*/ 24 w 24"/>
                <a:gd name="T17" fmla="*/ 6 h 12"/>
                <a:gd name="T18" fmla="*/ 24 w 24"/>
                <a:gd name="T19" fmla="*/ 6 h 12"/>
                <a:gd name="T20" fmla="*/ 18 w 24"/>
                <a:gd name="T21" fmla="*/ 6 h 12"/>
                <a:gd name="T22" fmla="*/ 12 w 24"/>
                <a:gd name="T23" fmla="*/ 6 h 12"/>
                <a:gd name="T24" fmla="*/ 12 w 24"/>
                <a:gd name="T25" fmla="*/ 6 h 12"/>
                <a:gd name="T26" fmla="*/ 6 w 24"/>
                <a:gd name="T27" fmla="*/ 12 h 12"/>
                <a:gd name="T28" fmla="*/ 0 w 24"/>
                <a:gd name="T29" fmla="*/ 12 h 12"/>
                <a:gd name="T30" fmla="*/ 0 w 24"/>
                <a:gd name="T31" fmla="*/ 12 h 12"/>
                <a:gd name="T32" fmla="*/ 0 w 24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79" name="Freeform 271"/>
            <p:cNvSpPr>
              <a:spLocks/>
            </p:cNvSpPr>
            <p:nvPr/>
          </p:nvSpPr>
          <p:spPr bwMode="auto">
            <a:xfrm>
              <a:off x="5131" y="1183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12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6 h 12"/>
                <a:gd name="T12" fmla="*/ 0 w 30"/>
                <a:gd name="T13" fmla="*/ 6 h 12"/>
                <a:gd name="T14" fmla="*/ 0 w 30"/>
                <a:gd name="T15" fmla="*/ 6 h 12"/>
                <a:gd name="T16" fmla="*/ 0 w 30"/>
                <a:gd name="T17" fmla="*/ 0 h 12"/>
                <a:gd name="T18" fmla="*/ 0 w 30"/>
                <a:gd name="T19" fmla="*/ 0 h 12"/>
                <a:gd name="T20" fmla="*/ 6 w 30"/>
                <a:gd name="T21" fmla="*/ 0 h 12"/>
                <a:gd name="T22" fmla="*/ 6 w 30"/>
                <a:gd name="T23" fmla="*/ 0 h 12"/>
                <a:gd name="T24" fmla="*/ 12 w 30"/>
                <a:gd name="T25" fmla="*/ 0 h 12"/>
                <a:gd name="T26" fmla="*/ 18 w 30"/>
                <a:gd name="T27" fmla="*/ 6 h 12"/>
                <a:gd name="T28" fmla="*/ 24 w 30"/>
                <a:gd name="T29" fmla="*/ 6 h 12"/>
                <a:gd name="T30" fmla="*/ 24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0" name="Freeform 272"/>
            <p:cNvSpPr>
              <a:spLocks/>
            </p:cNvSpPr>
            <p:nvPr/>
          </p:nvSpPr>
          <p:spPr bwMode="auto">
            <a:xfrm>
              <a:off x="5155" y="1171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0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1" name="Freeform 273"/>
            <p:cNvSpPr>
              <a:spLocks/>
            </p:cNvSpPr>
            <p:nvPr/>
          </p:nvSpPr>
          <p:spPr bwMode="auto">
            <a:xfrm>
              <a:off x="5137" y="11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12 w 12"/>
                <a:gd name="T3" fmla="*/ 18 h 24"/>
                <a:gd name="T4" fmla="*/ 6 w 12"/>
                <a:gd name="T5" fmla="*/ 6 h 24"/>
                <a:gd name="T6" fmla="*/ 6 w 12"/>
                <a:gd name="T7" fmla="*/ 0 h 24"/>
                <a:gd name="T8" fmla="*/ 0 w 12"/>
                <a:gd name="T9" fmla="*/ 0 h 24"/>
                <a:gd name="T10" fmla="*/ 0 w 12"/>
                <a:gd name="T11" fmla="*/ 0 h 24"/>
                <a:gd name="T12" fmla="*/ 0 w 12"/>
                <a:gd name="T13" fmla="*/ 6 h 24"/>
                <a:gd name="T14" fmla="*/ 0 w 12"/>
                <a:gd name="T15" fmla="*/ 6 h 24"/>
                <a:gd name="T16" fmla="*/ 0 w 12"/>
                <a:gd name="T17" fmla="*/ 12 h 24"/>
                <a:gd name="T18" fmla="*/ 6 w 12"/>
                <a:gd name="T19" fmla="*/ 12 h 24"/>
                <a:gd name="T20" fmla="*/ 6 w 12"/>
                <a:gd name="T21" fmla="*/ 18 h 24"/>
                <a:gd name="T22" fmla="*/ 12 w 12"/>
                <a:gd name="T23" fmla="*/ 18 h 24"/>
                <a:gd name="T24" fmla="*/ 12 w 12"/>
                <a:gd name="T25" fmla="*/ 24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4"/>
                <a:gd name="T41" fmla="*/ 12 w 1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4">
                  <a:moveTo>
                    <a:pt x="12" y="24"/>
                  </a:moveTo>
                  <a:lnTo>
                    <a:pt x="12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2" name="Freeform 274"/>
            <p:cNvSpPr>
              <a:spLocks/>
            </p:cNvSpPr>
            <p:nvPr/>
          </p:nvSpPr>
          <p:spPr bwMode="auto">
            <a:xfrm>
              <a:off x="5197" y="1308"/>
              <a:ext cx="36" cy="6"/>
            </a:xfrm>
            <a:custGeom>
              <a:avLst/>
              <a:gdLst>
                <a:gd name="T0" fmla="*/ 0 w 36"/>
                <a:gd name="T1" fmla="*/ 6 h 6"/>
                <a:gd name="T2" fmla="*/ 6 w 36"/>
                <a:gd name="T3" fmla="*/ 6 h 6"/>
                <a:gd name="T4" fmla="*/ 6 w 36"/>
                <a:gd name="T5" fmla="*/ 0 h 6"/>
                <a:gd name="T6" fmla="*/ 12 w 36"/>
                <a:gd name="T7" fmla="*/ 0 h 6"/>
                <a:gd name="T8" fmla="*/ 18 w 36"/>
                <a:gd name="T9" fmla="*/ 0 h 6"/>
                <a:gd name="T10" fmla="*/ 24 w 36"/>
                <a:gd name="T11" fmla="*/ 0 h 6"/>
                <a:gd name="T12" fmla="*/ 30 w 36"/>
                <a:gd name="T13" fmla="*/ 0 h 6"/>
                <a:gd name="T14" fmla="*/ 30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30 w 36"/>
                <a:gd name="T21" fmla="*/ 6 h 6"/>
                <a:gd name="T22" fmla="*/ 24 w 36"/>
                <a:gd name="T23" fmla="*/ 6 h 6"/>
                <a:gd name="T24" fmla="*/ 18 w 36"/>
                <a:gd name="T25" fmla="*/ 6 h 6"/>
                <a:gd name="T26" fmla="*/ 18 w 36"/>
                <a:gd name="T27" fmla="*/ 6 h 6"/>
                <a:gd name="T28" fmla="*/ 12 w 36"/>
                <a:gd name="T29" fmla="*/ 6 h 6"/>
                <a:gd name="T30" fmla="*/ 6 w 36"/>
                <a:gd name="T31" fmla="*/ 6 h 6"/>
                <a:gd name="T32" fmla="*/ 0 w 36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6"/>
                <a:gd name="T53" fmla="*/ 36 w 3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3" name="Freeform 275"/>
            <p:cNvSpPr>
              <a:spLocks/>
            </p:cNvSpPr>
            <p:nvPr/>
          </p:nvSpPr>
          <p:spPr bwMode="auto">
            <a:xfrm>
              <a:off x="5191" y="132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6 w 30"/>
                <a:gd name="T3" fmla="*/ 0 h 18"/>
                <a:gd name="T4" fmla="*/ 6 w 30"/>
                <a:gd name="T5" fmla="*/ 6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2 h 18"/>
                <a:gd name="T18" fmla="*/ 30 w 30"/>
                <a:gd name="T19" fmla="*/ 18 h 18"/>
                <a:gd name="T20" fmla="*/ 30 w 30"/>
                <a:gd name="T21" fmla="*/ 18 h 18"/>
                <a:gd name="T22" fmla="*/ 24 w 30"/>
                <a:gd name="T23" fmla="*/ 12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4" name="Freeform 276"/>
            <p:cNvSpPr>
              <a:spLocks/>
            </p:cNvSpPr>
            <p:nvPr/>
          </p:nvSpPr>
          <p:spPr bwMode="auto">
            <a:xfrm>
              <a:off x="5203" y="1296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0 w 30"/>
                <a:gd name="T5" fmla="*/ 6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24 w 30"/>
                <a:gd name="T15" fmla="*/ 0 h 6"/>
                <a:gd name="T16" fmla="*/ 30 w 30"/>
                <a:gd name="T17" fmla="*/ 6 h 6"/>
                <a:gd name="T18" fmla="*/ 30 w 30"/>
                <a:gd name="T19" fmla="*/ 6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5" name="Freeform 277"/>
            <p:cNvSpPr>
              <a:spLocks/>
            </p:cNvSpPr>
            <p:nvPr/>
          </p:nvSpPr>
          <p:spPr bwMode="auto">
            <a:xfrm>
              <a:off x="5203" y="1285"/>
              <a:ext cx="30" cy="5"/>
            </a:xfrm>
            <a:custGeom>
              <a:avLst/>
              <a:gdLst>
                <a:gd name="T0" fmla="*/ 0 w 30"/>
                <a:gd name="T1" fmla="*/ 5 h 5"/>
                <a:gd name="T2" fmla="*/ 0 w 30"/>
                <a:gd name="T3" fmla="*/ 5 h 5"/>
                <a:gd name="T4" fmla="*/ 6 w 30"/>
                <a:gd name="T5" fmla="*/ 5 h 5"/>
                <a:gd name="T6" fmla="*/ 12 w 30"/>
                <a:gd name="T7" fmla="*/ 0 h 5"/>
                <a:gd name="T8" fmla="*/ 12 w 30"/>
                <a:gd name="T9" fmla="*/ 0 h 5"/>
                <a:gd name="T10" fmla="*/ 18 w 30"/>
                <a:gd name="T11" fmla="*/ 0 h 5"/>
                <a:gd name="T12" fmla="*/ 24 w 30"/>
                <a:gd name="T13" fmla="*/ 0 h 5"/>
                <a:gd name="T14" fmla="*/ 30 w 30"/>
                <a:gd name="T15" fmla="*/ 0 h 5"/>
                <a:gd name="T16" fmla="*/ 30 w 30"/>
                <a:gd name="T17" fmla="*/ 0 h 5"/>
                <a:gd name="T18" fmla="*/ 30 w 30"/>
                <a:gd name="T19" fmla="*/ 0 h 5"/>
                <a:gd name="T20" fmla="*/ 30 w 30"/>
                <a:gd name="T21" fmla="*/ 5 h 5"/>
                <a:gd name="T22" fmla="*/ 24 w 30"/>
                <a:gd name="T23" fmla="*/ 5 h 5"/>
                <a:gd name="T24" fmla="*/ 18 w 30"/>
                <a:gd name="T25" fmla="*/ 5 h 5"/>
                <a:gd name="T26" fmla="*/ 12 w 30"/>
                <a:gd name="T27" fmla="*/ 5 h 5"/>
                <a:gd name="T28" fmla="*/ 6 w 30"/>
                <a:gd name="T29" fmla="*/ 5 h 5"/>
                <a:gd name="T30" fmla="*/ 0 w 30"/>
                <a:gd name="T31" fmla="*/ 5 h 5"/>
                <a:gd name="T32" fmla="*/ 0 w 30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"/>
                <a:gd name="T53" fmla="*/ 30 w 30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">
                  <a:moveTo>
                    <a:pt x="0" y="5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6" name="Freeform 278"/>
            <p:cNvSpPr>
              <a:spLocks/>
            </p:cNvSpPr>
            <p:nvPr/>
          </p:nvSpPr>
          <p:spPr bwMode="auto">
            <a:xfrm>
              <a:off x="5197" y="1273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6 h 12"/>
                <a:gd name="T4" fmla="*/ 12 w 36"/>
                <a:gd name="T5" fmla="*/ 6 h 12"/>
                <a:gd name="T6" fmla="*/ 18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0 h 12"/>
                <a:gd name="T20" fmla="*/ 30 w 36"/>
                <a:gd name="T21" fmla="*/ 0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6 h 12"/>
                <a:gd name="T28" fmla="*/ 12 w 36"/>
                <a:gd name="T29" fmla="*/ 6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7" name="Freeform 279"/>
            <p:cNvSpPr>
              <a:spLocks/>
            </p:cNvSpPr>
            <p:nvPr/>
          </p:nvSpPr>
          <p:spPr bwMode="auto">
            <a:xfrm>
              <a:off x="5197" y="124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6 h 24"/>
                <a:gd name="T14" fmla="*/ 30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2 h 24"/>
                <a:gd name="T26" fmla="*/ 18 w 36"/>
                <a:gd name="T27" fmla="*/ 18 h 24"/>
                <a:gd name="T28" fmla="*/ 12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8" name="Freeform 280"/>
            <p:cNvSpPr>
              <a:spLocks/>
            </p:cNvSpPr>
            <p:nvPr/>
          </p:nvSpPr>
          <p:spPr bwMode="auto">
            <a:xfrm>
              <a:off x="5191" y="1231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6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89" name="Freeform 281"/>
            <p:cNvSpPr>
              <a:spLocks/>
            </p:cNvSpPr>
            <p:nvPr/>
          </p:nvSpPr>
          <p:spPr bwMode="auto">
            <a:xfrm>
              <a:off x="5185" y="1213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6 w 36"/>
                <a:gd name="T3" fmla="*/ 24 h 30"/>
                <a:gd name="T4" fmla="*/ 6 w 36"/>
                <a:gd name="T5" fmla="*/ 18 h 30"/>
                <a:gd name="T6" fmla="*/ 12 w 36"/>
                <a:gd name="T7" fmla="*/ 12 h 30"/>
                <a:gd name="T8" fmla="*/ 18 w 36"/>
                <a:gd name="T9" fmla="*/ 6 h 30"/>
                <a:gd name="T10" fmla="*/ 24 w 36"/>
                <a:gd name="T11" fmla="*/ 0 h 30"/>
                <a:gd name="T12" fmla="*/ 30 w 36"/>
                <a:gd name="T13" fmla="*/ 0 h 30"/>
                <a:gd name="T14" fmla="*/ 36 w 36"/>
                <a:gd name="T15" fmla="*/ 0 h 30"/>
                <a:gd name="T16" fmla="*/ 36 w 36"/>
                <a:gd name="T17" fmla="*/ 0 h 30"/>
                <a:gd name="T18" fmla="*/ 36 w 36"/>
                <a:gd name="T19" fmla="*/ 0 h 30"/>
                <a:gd name="T20" fmla="*/ 36 w 36"/>
                <a:gd name="T21" fmla="*/ 6 h 30"/>
                <a:gd name="T22" fmla="*/ 30 w 36"/>
                <a:gd name="T23" fmla="*/ 12 h 30"/>
                <a:gd name="T24" fmla="*/ 24 w 36"/>
                <a:gd name="T25" fmla="*/ 12 h 30"/>
                <a:gd name="T26" fmla="*/ 18 w 36"/>
                <a:gd name="T27" fmla="*/ 18 h 30"/>
                <a:gd name="T28" fmla="*/ 12 w 36"/>
                <a:gd name="T29" fmla="*/ 24 h 30"/>
                <a:gd name="T30" fmla="*/ 6 w 36"/>
                <a:gd name="T31" fmla="*/ 24 h 30"/>
                <a:gd name="T32" fmla="*/ 0 w 36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30"/>
                  </a:move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0" name="Freeform 282"/>
            <p:cNvSpPr>
              <a:spLocks/>
            </p:cNvSpPr>
            <p:nvPr/>
          </p:nvSpPr>
          <p:spPr bwMode="auto">
            <a:xfrm>
              <a:off x="5179" y="1195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6 w 36"/>
                <a:gd name="T3" fmla="*/ 30 h 36"/>
                <a:gd name="T4" fmla="*/ 6 w 36"/>
                <a:gd name="T5" fmla="*/ 24 h 36"/>
                <a:gd name="T6" fmla="*/ 12 w 36"/>
                <a:gd name="T7" fmla="*/ 18 h 36"/>
                <a:gd name="T8" fmla="*/ 12 w 36"/>
                <a:gd name="T9" fmla="*/ 12 h 36"/>
                <a:gd name="T10" fmla="*/ 18 w 36"/>
                <a:gd name="T11" fmla="*/ 6 h 36"/>
                <a:gd name="T12" fmla="*/ 24 w 36"/>
                <a:gd name="T13" fmla="*/ 0 h 36"/>
                <a:gd name="T14" fmla="*/ 30 w 36"/>
                <a:gd name="T15" fmla="*/ 0 h 36"/>
                <a:gd name="T16" fmla="*/ 36 w 36"/>
                <a:gd name="T17" fmla="*/ 0 h 36"/>
                <a:gd name="T18" fmla="*/ 36 w 36"/>
                <a:gd name="T19" fmla="*/ 0 h 36"/>
                <a:gd name="T20" fmla="*/ 30 w 36"/>
                <a:gd name="T21" fmla="*/ 6 h 36"/>
                <a:gd name="T22" fmla="*/ 30 w 36"/>
                <a:gd name="T23" fmla="*/ 6 h 36"/>
                <a:gd name="T24" fmla="*/ 24 w 36"/>
                <a:gd name="T25" fmla="*/ 12 h 36"/>
                <a:gd name="T26" fmla="*/ 18 w 36"/>
                <a:gd name="T27" fmla="*/ 18 h 36"/>
                <a:gd name="T28" fmla="*/ 12 w 36"/>
                <a:gd name="T29" fmla="*/ 24 h 36"/>
                <a:gd name="T30" fmla="*/ 6 w 36"/>
                <a:gd name="T31" fmla="*/ 30 h 36"/>
                <a:gd name="T32" fmla="*/ 0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36"/>
                  </a:move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1" name="Freeform 283"/>
            <p:cNvSpPr>
              <a:spLocks/>
            </p:cNvSpPr>
            <p:nvPr/>
          </p:nvSpPr>
          <p:spPr bwMode="auto">
            <a:xfrm>
              <a:off x="5179" y="1183"/>
              <a:ext cx="12" cy="36"/>
            </a:xfrm>
            <a:custGeom>
              <a:avLst/>
              <a:gdLst>
                <a:gd name="T0" fmla="*/ 12 w 12"/>
                <a:gd name="T1" fmla="*/ 0 h 36"/>
                <a:gd name="T2" fmla="*/ 12 w 12"/>
                <a:gd name="T3" fmla="*/ 0 h 36"/>
                <a:gd name="T4" fmla="*/ 12 w 12"/>
                <a:gd name="T5" fmla="*/ 6 h 36"/>
                <a:gd name="T6" fmla="*/ 12 w 12"/>
                <a:gd name="T7" fmla="*/ 12 h 36"/>
                <a:gd name="T8" fmla="*/ 6 w 12"/>
                <a:gd name="T9" fmla="*/ 18 h 36"/>
                <a:gd name="T10" fmla="*/ 6 w 12"/>
                <a:gd name="T11" fmla="*/ 24 h 36"/>
                <a:gd name="T12" fmla="*/ 0 w 12"/>
                <a:gd name="T13" fmla="*/ 30 h 36"/>
                <a:gd name="T14" fmla="*/ 0 w 12"/>
                <a:gd name="T15" fmla="*/ 30 h 36"/>
                <a:gd name="T16" fmla="*/ 0 w 12"/>
                <a:gd name="T17" fmla="*/ 36 h 36"/>
                <a:gd name="T18" fmla="*/ 0 w 12"/>
                <a:gd name="T19" fmla="*/ 30 h 36"/>
                <a:gd name="T20" fmla="*/ 0 w 12"/>
                <a:gd name="T21" fmla="*/ 24 h 36"/>
                <a:gd name="T22" fmla="*/ 0 w 12"/>
                <a:gd name="T23" fmla="*/ 18 h 36"/>
                <a:gd name="T24" fmla="*/ 0 w 12"/>
                <a:gd name="T25" fmla="*/ 12 h 36"/>
                <a:gd name="T26" fmla="*/ 6 w 12"/>
                <a:gd name="T27" fmla="*/ 6 h 36"/>
                <a:gd name="T28" fmla="*/ 6 w 12"/>
                <a:gd name="T29" fmla="*/ 0 h 36"/>
                <a:gd name="T30" fmla="*/ 12 w 12"/>
                <a:gd name="T31" fmla="*/ 0 h 36"/>
                <a:gd name="T32" fmla="*/ 12 w 1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36"/>
                <a:gd name="T53" fmla="*/ 12 w 1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36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2" name="Freeform 284"/>
            <p:cNvSpPr>
              <a:spLocks/>
            </p:cNvSpPr>
            <p:nvPr/>
          </p:nvSpPr>
          <p:spPr bwMode="auto">
            <a:xfrm>
              <a:off x="5167" y="1165"/>
              <a:ext cx="12" cy="42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6 h 42"/>
                <a:gd name="T4" fmla="*/ 12 w 12"/>
                <a:gd name="T5" fmla="*/ 6 h 42"/>
                <a:gd name="T6" fmla="*/ 12 w 12"/>
                <a:gd name="T7" fmla="*/ 12 h 42"/>
                <a:gd name="T8" fmla="*/ 6 w 12"/>
                <a:gd name="T9" fmla="*/ 18 h 42"/>
                <a:gd name="T10" fmla="*/ 6 w 12"/>
                <a:gd name="T11" fmla="*/ 30 h 42"/>
                <a:gd name="T12" fmla="*/ 6 w 12"/>
                <a:gd name="T13" fmla="*/ 36 h 42"/>
                <a:gd name="T14" fmla="*/ 0 w 12"/>
                <a:gd name="T15" fmla="*/ 36 h 42"/>
                <a:gd name="T16" fmla="*/ 0 w 12"/>
                <a:gd name="T17" fmla="*/ 42 h 42"/>
                <a:gd name="T18" fmla="*/ 0 w 12"/>
                <a:gd name="T19" fmla="*/ 36 h 42"/>
                <a:gd name="T20" fmla="*/ 0 w 12"/>
                <a:gd name="T21" fmla="*/ 30 h 42"/>
                <a:gd name="T22" fmla="*/ 0 w 12"/>
                <a:gd name="T23" fmla="*/ 24 h 42"/>
                <a:gd name="T24" fmla="*/ 0 w 12"/>
                <a:gd name="T25" fmla="*/ 18 h 42"/>
                <a:gd name="T26" fmla="*/ 6 w 12"/>
                <a:gd name="T27" fmla="*/ 12 h 42"/>
                <a:gd name="T28" fmla="*/ 6 w 12"/>
                <a:gd name="T29" fmla="*/ 6 h 42"/>
                <a:gd name="T30" fmla="*/ 12 w 12"/>
                <a:gd name="T31" fmla="*/ 0 h 42"/>
                <a:gd name="T32" fmla="*/ 12 w 1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42"/>
                <a:gd name="T53" fmla="*/ 12 w 1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42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3" name="Freeform 285"/>
            <p:cNvSpPr>
              <a:spLocks/>
            </p:cNvSpPr>
            <p:nvPr/>
          </p:nvSpPr>
          <p:spPr bwMode="auto">
            <a:xfrm>
              <a:off x="5197" y="1051"/>
              <a:ext cx="42" cy="198"/>
            </a:xfrm>
            <a:custGeom>
              <a:avLst/>
              <a:gdLst>
                <a:gd name="T0" fmla="*/ 36 w 42"/>
                <a:gd name="T1" fmla="*/ 192 h 198"/>
                <a:gd name="T2" fmla="*/ 36 w 42"/>
                <a:gd name="T3" fmla="*/ 192 h 198"/>
                <a:gd name="T4" fmla="*/ 42 w 42"/>
                <a:gd name="T5" fmla="*/ 198 h 198"/>
                <a:gd name="T6" fmla="*/ 42 w 42"/>
                <a:gd name="T7" fmla="*/ 198 h 198"/>
                <a:gd name="T8" fmla="*/ 42 w 42"/>
                <a:gd name="T9" fmla="*/ 198 h 198"/>
                <a:gd name="T10" fmla="*/ 30 w 42"/>
                <a:gd name="T11" fmla="*/ 168 h 198"/>
                <a:gd name="T12" fmla="*/ 18 w 42"/>
                <a:gd name="T13" fmla="*/ 138 h 198"/>
                <a:gd name="T14" fmla="*/ 12 w 42"/>
                <a:gd name="T15" fmla="*/ 114 h 198"/>
                <a:gd name="T16" fmla="*/ 12 w 42"/>
                <a:gd name="T17" fmla="*/ 84 h 198"/>
                <a:gd name="T18" fmla="*/ 6 w 42"/>
                <a:gd name="T19" fmla="*/ 60 h 198"/>
                <a:gd name="T20" fmla="*/ 6 w 42"/>
                <a:gd name="T21" fmla="*/ 36 h 198"/>
                <a:gd name="T22" fmla="*/ 6 w 42"/>
                <a:gd name="T23" fmla="*/ 18 h 198"/>
                <a:gd name="T24" fmla="*/ 12 w 42"/>
                <a:gd name="T25" fmla="*/ 0 h 198"/>
                <a:gd name="T26" fmla="*/ 6 w 42"/>
                <a:gd name="T27" fmla="*/ 12 h 198"/>
                <a:gd name="T28" fmla="*/ 6 w 42"/>
                <a:gd name="T29" fmla="*/ 36 h 198"/>
                <a:gd name="T30" fmla="*/ 0 w 42"/>
                <a:gd name="T31" fmla="*/ 60 h 198"/>
                <a:gd name="T32" fmla="*/ 6 w 42"/>
                <a:gd name="T33" fmla="*/ 90 h 198"/>
                <a:gd name="T34" fmla="*/ 6 w 42"/>
                <a:gd name="T35" fmla="*/ 120 h 198"/>
                <a:gd name="T36" fmla="*/ 12 w 42"/>
                <a:gd name="T37" fmla="*/ 150 h 198"/>
                <a:gd name="T38" fmla="*/ 24 w 42"/>
                <a:gd name="T39" fmla="*/ 174 h 198"/>
                <a:gd name="T40" fmla="*/ 36 w 42"/>
                <a:gd name="T41" fmla="*/ 192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98"/>
                <a:gd name="T65" fmla="*/ 42 w 42"/>
                <a:gd name="T66" fmla="*/ 198 h 19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98">
                  <a:moveTo>
                    <a:pt x="36" y="192"/>
                  </a:moveTo>
                  <a:lnTo>
                    <a:pt x="36" y="192"/>
                  </a:lnTo>
                  <a:lnTo>
                    <a:pt x="42" y="198"/>
                  </a:lnTo>
                  <a:lnTo>
                    <a:pt x="30" y="168"/>
                  </a:lnTo>
                  <a:lnTo>
                    <a:pt x="18" y="138"/>
                  </a:lnTo>
                  <a:lnTo>
                    <a:pt x="12" y="114"/>
                  </a:lnTo>
                  <a:lnTo>
                    <a:pt x="12" y="84"/>
                  </a:lnTo>
                  <a:lnTo>
                    <a:pt x="6" y="60"/>
                  </a:lnTo>
                  <a:lnTo>
                    <a:pt x="6" y="36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6" y="36"/>
                  </a:lnTo>
                  <a:lnTo>
                    <a:pt x="0" y="60"/>
                  </a:lnTo>
                  <a:lnTo>
                    <a:pt x="6" y="90"/>
                  </a:lnTo>
                  <a:lnTo>
                    <a:pt x="6" y="120"/>
                  </a:lnTo>
                  <a:lnTo>
                    <a:pt x="12" y="150"/>
                  </a:lnTo>
                  <a:lnTo>
                    <a:pt x="24" y="17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4" name="Freeform 286"/>
            <p:cNvSpPr>
              <a:spLocks/>
            </p:cNvSpPr>
            <p:nvPr/>
          </p:nvSpPr>
          <p:spPr bwMode="auto">
            <a:xfrm>
              <a:off x="5203" y="1063"/>
              <a:ext cx="30" cy="30"/>
            </a:xfrm>
            <a:custGeom>
              <a:avLst/>
              <a:gdLst>
                <a:gd name="T0" fmla="*/ 30 w 30"/>
                <a:gd name="T1" fmla="*/ 0 h 30"/>
                <a:gd name="T2" fmla="*/ 30 w 30"/>
                <a:gd name="T3" fmla="*/ 0 h 30"/>
                <a:gd name="T4" fmla="*/ 24 w 30"/>
                <a:gd name="T5" fmla="*/ 0 h 30"/>
                <a:gd name="T6" fmla="*/ 18 w 30"/>
                <a:gd name="T7" fmla="*/ 0 h 30"/>
                <a:gd name="T8" fmla="*/ 18 w 30"/>
                <a:gd name="T9" fmla="*/ 6 h 30"/>
                <a:gd name="T10" fmla="*/ 12 w 30"/>
                <a:gd name="T11" fmla="*/ 12 h 30"/>
                <a:gd name="T12" fmla="*/ 6 w 30"/>
                <a:gd name="T13" fmla="*/ 12 h 30"/>
                <a:gd name="T14" fmla="*/ 0 w 30"/>
                <a:gd name="T15" fmla="*/ 24 h 30"/>
                <a:gd name="T16" fmla="*/ 0 w 30"/>
                <a:gd name="T17" fmla="*/ 30 h 30"/>
                <a:gd name="T18" fmla="*/ 6 w 30"/>
                <a:gd name="T19" fmla="*/ 24 h 30"/>
                <a:gd name="T20" fmla="*/ 6 w 30"/>
                <a:gd name="T21" fmla="*/ 18 h 30"/>
                <a:gd name="T22" fmla="*/ 12 w 30"/>
                <a:gd name="T23" fmla="*/ 18 h 30"/>
                <a:gd name="T24" fmla="*/ 18 w 30"/>
                <a:gd name="T25" fmla="*/ 12 h 30"/>
                <a:gd name="T26" fmla="*/ 24 w 30"/>
                <a:gd name="T27" fmla="*/ 12 h 30"/>
                <a:gd name="T28" fmla="*/ 24 w 30"/>
                <a:gd name="T29" fmla="*/ 6 h 30"/>
                <a:gd name="T30" fmla="*/ 30 w 30"/>
                <a:gd name="T31" fmla="*/ 0 h 30"/>
                <a:gd name="T32" fmla="*/ 30 w 3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0"/>
                <a:gd name="T53" fmla="*/ 30 w 3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0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5" name="Freeform 287"/>
            <p:cNvSpPr>
              <a:spLocks/>
            </p:cNvSpPr>
            <p:nvPr/>
          </p:nvSpPr>
          <p:spPr bwMode="auto">
            <a:xfrm>
              <a:off x="5203" y="1087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6 h 36"/>
                <a:gd name="T6" fmla="*/ 24 w 30"/>
                <a:gd name="T7" fmla="*/ 6 h 36"/>
                <a:gd name="T8" fmla="*/ 18 w 30"/>
                <a:gd name="T9" fmla="*/ 12 h 36"/>
                <a:gd name="T10" fmla="*/ 12 w 30"/>
                <a:gd name="T11" fmla="*/ 18 h 36"/>
                <a:gd name="T12" fmla="*/ 6 w 30"/>
                <a:gd name="T13" fmla="*/ 24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6 h 36"/>
                <a:gd name="T20" fmla="*/ 6 w 30"/>
                <a:gd name="T21" fmla="*/ 30 h 36"/>
                <a:gd name="T22" fmla="*/ 12 w 30"/>
                <a:gd name="T23" fmla="*/ 30 h 36"/>
                <a:gd name="T24" fmla="*/ 18 w 30"/>
                <a:gd name="T25" fmla="*/ 24 h 36"/>
                <a:gd name="T26" fmla="*/ 24 w 30"/>
                <a:gd name="T27" fmla="*/ 18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6" name="Freeform 288"/>
            <p:cNvSpPr>
              <a:spLocks/>
            </p:cNvSpPr>
            <p:nvPr/>
          </p:nvSpPr>
          <p:spPr bwMode="auto">
            <a:xfrm>
              <a:off x="5203" y="1111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30 h 30"/>
                <a:gd name="T22" fmla="*/ 12 w 36"/>
                <a:gd name="T23" fmla="*/ 24 h 30"/>
                <a:gd name="T24" fmla="*/ 24 w 36"/>
                <a:gd name="T25" fmla="*/ 18 h 30"/>
                <a:gd name="T26" fmla="*/ 30 w 36"/>
                <a:gd name="T27" fmla="*/ 12 h 30"/>
                <a:gd name="T28" fmla="*/ 36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7" name="Freeform 289"/>
            <p:cNvSpPr>
              <a:spLocks/>
            </p:cNvSpPr>
            <p:nvPr/>
          </p:nvSpPr>
          <p:spPr bwMode="auto">
            <a:xfrm>
              <a:off x="5209" y="1147"/>
              <a:ext cx="36" cy="30"/>
            </a:xfrm>
            <a:custGeom>
              <a:avLst/>
              <a:gdLst>
                <a:gd name="T0" fmla="*/ 36 w 36"/>
                <a:gd name="T1" fmla="*/ 6 h 30"/>
                <a:gd name="T2" fmla="*/ 30 w 36"/>
                <a:gd name="T3" fmla="*/ 0 h 30"/>
                <a:gd name="T4" fmla="*/ 24 w 36"/>
                <a:gd name="T5" fmla="*/ 6 h 30"/>
                <a:gd name="T6" fmla="*/ 24 w 36"/>
                <a:gd name="T7" fmla="*/ 6 h 30"/>
                <a:gd name="T8" fmla="*/ 18 w 36"/>
                <a:gd name="T9" fmla="*/ 12 h 30"/>
                <a:gd name="T10" fmla="*/ 6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0 w 36"/>
                <a:gd name="T19" fmla="*/ 30 h 30"/>
                <a:gd name="T20" fmla="*/ 6 w 36"/>
                <a:gd name="T21" fmla="*/ 24 h 30"/>
                <a:gd name="T22" fmla="*/ 12 w 36"/>
                <a:gd name="T23" fmla="*/ 24 h 30"/>
                <a:gd name="T24" fmla="*/ 18 w 36"/>
                <a:gd name="T25" fmla="*/ 18 h 30"/>
                <a:gd name="T26" fmla="*/ 24 w 36"/>
                <a:gd name="T27" fmla="*/ 12 h 30"/>
                <a:gd name="T28" fmla="*/ 30 w 36"/>
                <a:gd name="T29" fmla="*/ 12 h 30"/>
                <a:gd name="T30" fmla="*/ 30 w 36"/>
                <a:gd name="T31" fmla="*/ 6 h 30"/>
                <a:gd name="T32" fmla="*/ 36 w 36"/>
                <a:gd name="T33" fmla="*/ 6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6"/>
                  </a:move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8" name="Freeform 290"/>
            <p:cNvSpPr>
              <a:spLocks/>
            </p:cNvSpPr>
            <p:nvPr/>
          </p:nvSpPr>
          <p:spPr bwMode="auto">
            <a:xfrm>
              <a:off x="5209" y="1171"/>
              <a:ext cx="36" cy="18"/>
            </a:xfrm>
            <a:custGeom>
              <a:avLst/>
              <a:gdLst>
                <a:gd name="T0" fmla="*/ 36 w 36"/>
                <a:gd name="T1" fmla="*/ 0 h 18"/>
                <a:gd name="T2" fmla="*/ 30 w 36"/>
                <a:gd name="T3" fmla="*/ 0 h 18"/>
                <a:gd name="T4" fmla="*/ 30 w 36"/>
                <a:gd name="T5" fmla="*/ 0 h 18"/>
                <a:gd name="T6" fmla="*/ 24 w 36"/>
                <a:gd name="T7" fmla="*/ 0 h 18"/>
                <a:gd name="T8" fmla="*/ 18 w 36"/>
                <a:gd name="T9" fmla="*/ 0 h 18"/>
                <a:gd name="T10" fmla="*/ 12 w 36"/>
                <a:gd name="T11" fmla="*/ 6 h 18"/>
                <a:gd name="T12" fmla="*/ 6 w 36"/>
                <a:gd name="T13" fmla="*/ 6 h 18"/>
                <a:gd name="T14" fmla="*/ 6 w 36"/>
                <a:gd name="T15" fmla="*/ 12 h 18"/>
                <a:gd name="T16" fmla="*/ 0 w 36"/>
                <a:gd name="T17" fmla="*/ 18 h 18"/>
                <a:gd name="T18" fmla="*/ 6 w 36"/>
                <a:gd name="T19" fmla="*/ 18 h 18"/>
                <a:gd name="T20" fmla="*/ 12 w 36"/>
                <a:gd name="T21" fmla="*/ 18 h 18"/>
                <a:gd name="T22" fmla="*/ 18 w 36"/>
                <a:gd name="T23" fmla="*/ 12 h 18"/>
                <a:gd name="T24" fmla="*/ 18 w 36"/>
                <a:gd name="T25" fmla="*/ 12 h 18"/>
                <a:gd name="T26" fmla="*/ 24 w 36"/>
                <a:gd name="T27" fmla="*/ 12 h 18"/>
                <a:gd name="T28" fmla="*/ 30 w 36"/>
                <a:gd name="T29" fmla="*/ 6 h 18"/>
                <a:gd name="T30" fmla="*/ 36 w 36"/>
                <a:gd name="T31" fmla="*/ 6 h 18"/>
                <a:gd name="T32" fmla="*/ 36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799" name="Freeform 291"/>
            <p:cNvSpPr>
              <a:spLocks/>
            </p:cNvSpPr>
            <p:nvPr/>
          </p:nvSpPr>
          <p:spPr bwMode="auto">
            <a:xfrm>
              <a:off x="5221" y="1207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24 w 24"/>
                <a:gd name="T5" fmla="*/ 0 h 12"/>
                <a:gd name="T6" fmla="*/ 18 w 24"/>
                <a:gd name="T7" fmla="*/ 0 h 12"/>
                <a:gd name="T8" fmla="*/ 12 w 24"/>
                <a:gd name="T9" fmla="*/ 0 h 12"/>
                <a:gd name="T10" fmla="*/ 6 w 24"/>
                <a:gd name="T11" fmla="*/ 6 h 12"/>
                <a:gd name="T12" fmla="*/ 6 w 24"/>
                <a:gd name="T13" fmla="*/ 6 h 12"/>
                <a:gd name="T14" fmla="*/ 0 w 24"/>
                <a:gd name="T15" fmla="*/ 12 h 12"/>
                <a:gd name="T16" fmla="*/ 0 w 24"/>
                <a:gd name="T17" fmla="*/ 12 h 12"/>
                <a:gd name="T18" fmla="*/ 6 w 24"/>
                <a:gd name="T19" fmla="*/ 12 h 12"/>
                <a:gd name="T20" fmla="*/ 6 w 24"/>
                <a:gd name="T21" fmla="*/ 12 h 12"/>
                <a:gd name="T22" fmla="*/ 12 w 24"/>
                <a:gd name="T23" fmla="*/ 12 h 12"/>
                <a:gd name="T24" fmla="*/ 18 w 24"/>
                <a:gd name="T25" fmla="*/ 6 h 12"/>
                <a:gd name="T26" fmla="*/ 18 w 24"/>
                <a:gd name="T27" fmla="*/ 6 h 12"/>
                <a:gd name="T28" fmla="*/ 24 w 24"/>
                <a:gd name="T29" fmla="*/ 6 h 12"/>
                <a:gd name="T30" fmla="*/ 24 w 24"/>
                <a:gd name="T31" fmla="*/ 0 h 12"/>
                <a:gd name="T32" fmla="*/ 24 w 24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0" name="Freeform 292"/>
            <p:cNvSpPr>
              <a:spLocks/>
            </p:cNvSpPr>
            <p:nvPr/>
          </p:nvSpPr>
          <p:spPr bwMode="auto">
            <a:xfrm>
              <a:off x="5227" y="1225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12 w 18"/>
                <a:gd name="T3" fmla="*/ 0 h 12"/>
                <a:gd name="T4" fmla="*/ 12 w 18"/>
                <a:gd name="T5" fmla="*/ 0 h 12"/>
                <a:gd name="T6" fmla="*/ 12 w 18"/>
                <a:gd name="T7" fmla="*/ 0 h 12"/>
                <a:gd name="T8" fmla="*/ 6 w 18"/>
                <a:gd name="T9" fmla="*/ 0 h 12"/>
                <a:gd name="T10" fmla="*/ 6 w 18"/>
                <a:gd name="T11" fmla="*/ 0 h 12"/>
                <a:gd name="T12" fmla="*/ 0 w 18"/>
                <a:gd name="T13" fmla="*/ 6 h 12"/>
                <a:gd name="T14" fmla="*/ 0 w 18"/>
                <a:gd name="T15" fmla="*/ 6 h 12"/>
                <a:gd name="T16" fmla="*/ 0 w 18"/>
                <a:gd name="T17" fmla="*/ 12 h 12"/>
                <a:gd name="T18" fmla="*/ 0 w 18"/>
                <a:gd name="T19" fmla="*/ 6 h 12"/>
                <a:gd name="T20" fmla="*/ 6 w 18"/>
                <a:gd name="T21" fmla="*/ 6 h 12"/>
                <a:gd name="T22" fmla="*/ 6 w 18"/>
                <a:gd name="T23" fmla="*/ 6 h 12"/>
                <a:gd name="T24" fmla="*/ 12 w 18"/>
                <a:gd name="T25" fmla="*/ 6 h 12"/>
                <a:gd name="T26" fmla="*/ 12 w 18"/>
                <a:gd name="T27" fmla="*/ 0 h 12"/>
                <a:gd name="T28" fmla="*/ 18 w 18"/>
                <a:gd name="T29" fmla="*/ 0 h 12"/>
                <a:gd name="T30" fmla="*/ 18 w 18"/>
                <a:gd name="T31" fmla="*/ 0 h 12"/>
                <a:gd name="T32" fmla="*/ 18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1" name="Freeform 293"/>
            <p:cNvSpPr>
              <a:spLocks/>
            </p:cNvSpPr>
            <p:nvPr/>
          </p:nvSpPr>
          <p:spPr bwMode="auto">
            <a:xfrm>
              <a:off x="5203" y="1075"/>
              <a:ext cx="30" cy="36"/>
            </a:xfrm>
            <a:custGeom>
              <a:avLst/>
              <a:gdLst>
                <a:gd name="T0" fmla="*/ 30 w 30"/>
                <a:gd name="T1" fmla="*/ 6 h 36"/>
                <a:gd name="T2" fmla="*/ 30 w 30"/>
                <a:gd name="T3" fmla="*/ 0 h 36"/>
                <a:gd name="T4" fmla="*/ 24 w 30"/>
                <a:gd name="T5" fmla="*/ 0 h 36"/>
                <a:gd name="T6" fmla="*/ 18 w 30"/>
                <a:gd name="T7" fmla="*/ 6 h 36"/>
                <a:gd name="T8" fmla="*/ 18 w 30"/>
                <a:gd name="T9" fmla="*/ 12 h 36"/>
                <a:gd name="T10" fmla="*/ 12 w 30"/>
                <a:gd name="T11" fmla="*/ 12 h 36"/>
                <a:gd name="T12" fmla="*/ 6 w 30"/>
                <a:gd name="T13" fmla="*/ 18 h 36"/>
                <a:gd name="T14" fmla="*/ 0 w 30"/>
                <a:gd name="T15" fmla="*/ 30 h 36"/>
                <a:gd name="T16" fmla="*/ 0 w 30"/>
                <a:gd name="T17" fmla="*/ 36 h 36"/>
                <a:gd name="T18" fmla="*/ 0 w 30"/>
                <a:gd name="T19" fmla="*/ 30 h 36"/>
                <a:gd name="T20" fmla="*/ 6 w 30"/>
                <a:gd name="T21" fmla="*/ 30 h 36"/>
                <a:gd name="T22" fmla="*/ 12 w 30"/>
                <a:gd name="T23" fmla="*/ 24 h 36"/>
                <a:gd name="T24" fmla="*/ 18 w 30"/>
                <a:gd name="T25" fmla="*/ 18 h 36"/>
                <a:gd name="T26" fmla="*/ 24 w 30"/>
                <a:gd name="T27" fmla="*/ 12 h 36"/>
                <a:gd name="T28" fmla="*/ 30 w 30"/>
                <a:gd name="T29" fmla="*/ 12 h 36"/>
                <a:gd name="T30" fmla="*/ 30 w 30"/>
                <a:gd name="T31" fmla="*/ 6 h 36"/>
                <a:gd name="T32" fmla="*/ 30 w 30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30" y="6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2" name="Freeform 294"/>
            <p:cNvSpPr>
              <a:spLocks/>
            </p:cNvSpPr>
            <p:nvPr/>
          </p:nvSpPr>
          <p:spPr bwMode="auto">
            <a:xfrm>
              <a:off x="5203" y="1051"/>
              <a:ext cx="24" cy="24"/>
            </a:xfrm>
            <a:custGeom>
              <a:avLst/>
              <a:gdLst>
                <a:gd name="T0" fmla="*/ 24 w 24"/>
                <a:gd name="T1" fmla="*/ 0 h 24"/>
                <a:gd name="T2" fmla="*/ 24 w 24"/>
                <a:gd name="T3" fmla="*/ 0 h 24"/>
                <a:gd name="T4" fmla="*/ 24 w 24"/>
                <a:gd name="T5" fmla="*/ 0 h 24"/>
                <a:gd name="T6" fmla="*/ 18 w 24"/>
                <a:gd name="T7" fmla="*/ 0 h 24"/>
                <a:gd name="T8" fmla="*/ 12 w 24"/>
                <a:gd name="T9" fmla="*/ 0 h 24"/>
                <a:gd name="T10" fmla="*/ 12 w 24"/>
                <a:gd name="T11" fmla="*/ 6 h 24"/>
                <a:gd name="T12" fmla="*/ 6 w 24"/>
                <a:gd name="T13" fmla="*/ 12 h 24"/>
                <a:gd name="T14" fmla="*/ 0 w 24"/>
                <a:gd name="T15" fmla="*/ 18 h 24"/>
                <a:gd name="T16" fmla="*/ 0 w 24"/>
                <a:gd name="T17" fmla="*/ 24 h 24"/>
                <a:gd name="T18" fmla="*/ 6 w 24"/>
                <a:gd name="T19" fmla="*/ 18 h 24"/>
                <a:gd name="T20" fmla="*/ 6 w 24"/>
                <a:gd name="T21" fmla="*/ 18 h 24"/>
                <a:gd name="T22" fmla="*/ 12 w 24"/>
                <a:gd name="T23" fmla="*/ 12 h 24"/>
                <a:gd name="T24" fmla="*/ 18 w 24"/>
                <a:gd name="T25" fmla="*/ 12 h 24"/>
                <a:gd name="T26" fmla="*/ 18 w 24"/>
                <a:gd name="T27" fmla="*/ 6 h 24"/>
                <a:gd name="T28" fmla="*/ 24 w 24"/>
                <a:gd name="T29" fmla="*/ 6 h 24"/>
                <a:gd name="T30" fmla="*/ 24 w 24"/>
                <a:gd name="T31" fmla="*/ 0 h 24"/>
                <a:gd name="T32" fmla="*/ 24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3" name="Freeform 295"/>
            <p:cNvSpPr>
              <a:spLocks/>
            </p:cNvSpPr>
            <p:nvPr/>
          </p:nvSpPr>
          <p:spPr bwMode="auto">
            <a:xfrm>
              <a:off x="5203" y="1135"/>
              <a:ext cx="36" cy="30"/>
            </a:xfrm>
            <a:custGeom>
              <a:avLst/>
              <a:gdLst>
                <a:gd name="T0" fmla="*/ 36 w 36"/>
                <a:gd name="T1" fmla="*/ 0 h 30"/>
                <a:gd name="T2" fmla="*/ 36 w 36"/>
                <a:gd name="T3" fmla="*/ 0 h 30"/>
                <a:gd name="T4" fmla="*/ 30 w 36"/>
                <a:gd name="T5" fmla="*/ 0 h 30"/>
                <a:gd name="T6" fmla="*/ 24 w 36"/>
                <a:gd name="T7" fmla="*/ 6 h 30"/>
                <a:gd name="T8" fmla="*/ 18 w 36"/>
                <a:gd name="T9" fmla="*/ 6 h 30"/>
                <a:gd name="T10" fmla="*/ 12 w 36"/>
                <a:gd name="T11" fmla="*/ 12 h 30"/>
                <a:gd name="T12" fmla="*/ 6 w 36"/>
                <a:gd name="T13" fmla="*/ 18 h 30"/>
                <a:gd name="T14" fmla="*/ 0 w 36"/>
                <a:gd name="T15" fmla="*/ 24 h 30"/>
                <a:gd name="T16" fmla="*/ 0 w 36"/>
                <a:gd name="T17" fmla="*/ 30 h 30"/>
                <a:gd name="T18" fmla="*/ 6 w 36"/>
                <a:gd name="T19" fmla="*/ 24 h 30"/>
                <a:gd name="T20" fmla="*/ 6 w 36"/>
                <a:gd name="T21" fmla="*/ 24 h 30"/>
                <a:gd name="T22" fmla="*/ 12 w 36"/>
                <a:gd name="T23" fmla="*/ 18 h 30"/>
                <a:gd name="T24" fmla="*/ 24 w 36"/>
                <a:gd name="T25" fmla="*/ 18 h 30"/>
                <a:gd name="T26" fmla="*/ 24 w 36"/>
                <a:gd name="T27" fmla="*/ 12 h 30"/>
                <a:gd name="T28" fmla="*/ 30 w 36"/>
                <a:gd name="T29" fmla="*/ 6 h 30"/>
                <a:gd name="T30" fmla="*/ 36 w 36"/>
                <a:gd name="T31" fmla="*/ 6 h 30"/>
                <a:gd name="T32" fmla="*/ 36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36" y="0"/>
                  </a:move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4" name="Freeform 296"/>
            <p:cNvSpPr>
              <a:spLocks/>
            </p:cNvSpPr>
            <p:nvPr/>
          </p:nvSpPr>
          <p:spPr bwMode="auto">
            <a:xfrm>
              <a:off x="5215" y="1189"/>
              <a:ext cx="30" cy="18"/>
            </a:xfrm>
            <a:custGeom>
              <a:avLst/>
              <a:gdLst>
                <a:gd name="T0" fmla="*/ 30 w 30"/>
                <a:gd name="T1" fmla="*/ 0 h 18"/>
                <a:gd name="T2" fmla="*/ 30 w 30"/>
                <a:gd name="T3" fmla="*/ 0 h 18"/>
                <a:gd name="T4" fmla="*/ 24 w 30"/>
                <a:gd name="T5" fmla="*/ 0 h 18"/>
                <a:gd name="T6" fmla="*/ 18 w 30"/>
                <a:gd name="T7" fmla="*/ 0 h 18"/>
                <a:gd name="T8" fmla="*/ 12 w 30"/>
                <a:gd name="T9" fmla="*/ 0 h 18"/>
                <a:gd name="T10" fmla="*/ 12 w 30"/>
                <a:gd name="T11" fmla="*/ 6 h 18"/>
                <a:gd name="T12" fmla="*/ 6 w 30"/>
                <a:gd name="T13" fmla="*/ 12 h 18"/>
                <a:gd name="T14" fmla="*/ 0 w 30"/>
                <a:gd name="T15" fmla="*/ 12 h 18"/>
                <a:gd name="T16" fmla="*/ 0 w 30"/>
                <a:gd name="T17" fmla="*/ 18 h 18"/>
                <a:gd name="T18" fmla="*/ 0 w 30"/>
                <a:gd name="T19" fmla="*/ 18 h 18"/>
                <a:gd name="T20" fmla="*/ 6 w 30"/>
                <a:gd name="T21" fmla="*/ 12 h 18"/>
                <a:gd name="T22" fmla="*/ 12 w 30"/>
                <a:gd name="T23" fmla="*/ 12 h 18"/>
                <a:gd name="T24" fmla="*/ 18 w 30"/>
                <a:gd name="T25" fmla="*/ 12 h 18"/>
                <a:gd name="T26" fmla="*/ 24 w 30"/>
                <a:gd name="T27" fmla="*/ 6 h 18"/>
                <a:gd name="T28" fmla="*/ 24 w 30"/>
                <a:gd name="T29" fmla="*/ 6 h 18"/>
                <a:gd name="T30" fmla="*/ 30 w 30"/>
                <a:gd name="T31" fmla="*/ 0 h 18"/>
                <a:gd name="T32" fmla="*/ 3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5" name="Freeform 297"/>
            <p:cNvSpPr>
              <a:spLocks/>
            </p:cNvSpPr>
            <p:nvPr/>
          </p:nvSpPr>
          <p:spPr bwMode="auto">
            <a:xfrm>
              <a:off x="5203" y="1033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18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6" name="Freeform 298"/>
            <p:cNvSpPr>
              <a:spLocks/>
            </p:cNvSpPr>
            <p:nvPr/>
          </p:nvSpPr>
          <p:spPr bwMode="auto">
            <a:xfrm>
              <a:off x="5167" y="1051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8 h 42"/>
                <a:gd name="T10" fmla="*/ 12 w 36"/>
                <a:gd name="T11" fmla="*/ 12 h 42"/>
                <a:gd name="T12" fmla="*/ 12 w 36"/>
                <a:gd name="T13" fmla="*/ 6 h 42"/>
                <a:gd name="T14" fmla="*/ 6 w 36"/>
                <a:gd name="T15" fmla="*/ 0 h 42"/>
                <a:gd name="T16" fmla="*/ 6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42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7" name="Freeform 299"/>
            <p:cNvSpPr>
              <a:spLocks/>
            </p:cNvSpPr>
            <p:nvPr/>
          </p:nvSpPr>
          <p:spPr bwMode="auto">
            <a:xfrm>
              <a:off x="5167" y="106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0 w 36"/>
                <a:gd name="T3" fmla="*/ 36 h 42"/>
                <a:gd name="T4" fmla="*/ 30 w 36"/>
                <a:gd name="T5" fmla="*/ 30 h 42"/>
                <a:gd name="T6" fmla="*/ 24 w 36"/>
                <a:gd name="T7" fmla="*/ 24 h 42"/>
                <a:gd name="T8" fmla="*/ 18 w 36"/>
                <a:gd name="T9" fmla="*/ 12 h 42"/>
                <a:gd name="T10" fmla="*/ 12 w 36"/>
                <a:gd name="T11" fmla="*/ 6 h 42"/>
                <a:gd name="T12" fmla="*/ 6 w 36"/>
                <a:gd name="T13" fmla="*/ 6 h 42"/>
                <a:gd name="T14" fmla="*/ 6 w 36"/>
                <a:gd name="T15" fmla="*/ 0 h 42"/>
                <a:gd name="T16" fmla="*/ 0 w 36"/>
                <a:gd name="T17" fmla="*/ 0 h 42"/>
                <a:gd name="T18" fmla="*/ 0 w 36"/>
                <a:gd name="T19" fmla="*/ 6 h 42"/>
                <a:gd name="T20" fmla="*/ 6 w 36"/>
                <a:gd name="T21" fmla="*/ 12 h 42"/>
                <a:gd name="T22" fmla="*/ 12 w 36"/>
                <a:gd name="T23" fmla="*/ 18 h 42"/>
                <a:gd name="T24" fmla="*/ 18 w 36"/>
                <a:gd name="T25" fmla="*/ 24 h 42"/>
                <a:gd name="T26" fmla="*/ 24 w 36"/>
                <a:gd name="T27" fmla="*/ 30 h 42"/>
                <a:gd name="T28" fmla="*/ 30 w 36"/>
                <a:gd name="T29" fmla="*/ 36 h 42"/>
                <a:gd name="T30" fmla="*/ 30 w 36"/>
                <a:gd name="T31" fmla="*/ 36 h 42"/>
                <a:gd name="T32" fmla="*/ 36 w 36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2"/>
                <a:gd name="T53" fmla="*/ 36 w 36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2">
                  <a:moveTo>
                    <a:pt x="36" y="42"/>
                  </a:moveTo>
                  <a:lnTo>
                    <a:pt x="30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8" name="Freeform 300"/>
            <p:cNvSpPr>
              <a:spLocks/>
            </p:cNvSpPr>
            <p:nvPr/>
          </p:nvSpPr>
          <p:spPr bwMode="auto">
            <a:xfrm>
              <a:off x="5167" y="1093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30 w 36"/>
                <a:gd name="T3" fmla="*/ 30 h 36"/>
                <a:gd name="T4" fmla="*/ 30 w 36"/>
                <a:gd name="T5" fmla="*/ 24 h 36"/>
                <a:gd name="T6" fmla="*/ 24 w 36"/>
                <a:gd name="T7" fmla="*/ 12 h 36"/>
                <a:gd name="T8" fmla="*/ 18 w 36"/>
                <a:gd name="T9" fmla="*/ 12 h 36"/>
                <a:gd name="T10" fmla="*/ 12 w 36"/>
                <a:gd name="T11" fmla="*/ 6 h 36"/>
                <a:gd name="T12" fmla="*/ 6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6 w 36"/>
                <a:gd name="T21" fmla="*/ 6 h 36"/>
                <a:gd name="T22" fmla="*/ 6 w 36"/>
                <a:gd name="T23" fmla="*/ 12 h 36"/>
                <a:gd name="T24" fmla="*/ 18 w 36"/>
                <a:gd name="T25" fmla="*/ 18 h 36"/>
                <a:gd name="T26" fmla="*/ 24 w 36"/>
                <a:gd name="T27" fmla="*/ 18 h 36"/>
                <a:gd name="T28" fmla="*/ 30 w 36"/>
                <a:gd name="T29" fmla="*/ 24 h 36"/>
                <a:gd name="T30" fmla="*/ 30 w 36"/>
                <a:gd name="T31" fmla="*/ 30 h 36"/>
                <a:gd name="T32" fmla="*/ 36 w 36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36"/>
                  </a:moveTo>
                  <a:lnTo>
                    <a:pt x="30" y="30"/>
                  </a:lnTo>
                  <a:lnTo>
                    <a:pt x="30" y="24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09" name="Freeform 301"/>
            <p:cNvSpPr>
              <a:spLocks/>
            </p:cNvSpPr>
            <p:nvPr/>
          </p:nvSpPr>
          <p:spPr bwMode="auto">
            <a:xfrm>
              <a:off x="5173" y="1117"/>
              <a:ext cx="30" cy="24"/>
            </a:xfrm>
            <a:custGeom>
              <a:avLst/>
              <a:gdLst>
                <a:gd name="T0" fmla="*/ 30 w 30"/>
                <a:gd name="T1" fmla="*/ 24 h 24"/>
                <a:gd name="T2" fmla="*/ 30 w 30"/>
                <a:gd name="T3" fmla="*/ 24 h 24"/>
                <a:gd name="T4" fmla="*/ 24 w 30"/>
                <a:gd name="T5" fmla="*/ 18 h 24"/>
                <a:gd name="T6" fmla="*/ 18 w 30"/>
                <a:gd name="T7" fmla="*/ 12 h 24"/>
                <a:gd name="T8" fmla="*/ 12 w 30"/>
                <a:gd name="T9" fmla="*/ 6 h 24"/>
                <a:gd name="T10" fmla="*/ 6 w 30"/>
                <a:gd name="T11" fmla="*/ 0 h 24"/>
                <a:gd name="T12" fmla="*/ 0 w 30"/>
                <a:gd name="T13" fmla="*/ 0 h 24"/>
                <a:gd name="T14" fmla="*/ 0 w 30"/>
                <a:gd name="T15" fmla="*/ 0 h 24"/>
                <a:gd name="T16" fmla="*/ 0 w 30"/>
                <a:gd name="T17" fmla="*/ 0 h 24"/>
                <a:gd name="T18" fmla="*/ 0 w 30"/>
                <a:gd name="T19" fmla="*/ 6 h 24"/>
                <a:gd name="T20" fmla="*/ 0 w 30"/>
                <a:gd name="T21" fmla="*/ 6 h 24"/>
                <a:gd name="T22" fmla="*/ 6 w 30"/>
                <a:gd name="T23" fmla="*/ 12 h 24"/>
                <a:gd name="T24" fmla="*/ 12 w 30"/>
                <a:gd name="T25" fmla="*/ 12 h 24"/>
                <a:gd name="T26" fmla="*/ 18 w 30"/>
                <a:gd name="T27" fmla="*/ 18 h 24"/>
                <a:gd name="T28" fmla="*/ 24 w 30"/>
                <a:gd name="T29" fmla="*/ 18 h 24"/>
                <a:gd name="T30" fmla="*/ 30 w 30"/>
                <a:gd name="T31" fmla="*/ 24 h 24"/>
                <a:gd name="T32" fmla="*/ 3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30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0" name="Freeform 302"/>
            <p:cNvSpPr>
              <a:spLocks/>
            </p:cNvSpPr>
            <p:nvPr/>
          </p:nvSpPr>
          <p:spPr bwMode="auto">
            <a:xfrm>
              <a:off x="5173" y="1135"/>
              <a:ext cx="36" cy="24"/>
            </a:xfrm>
            <a:custGeom>
              <a:avLst/>
              <a:gdLst>
                <a:gd name="T0" fmla="*/ 36 w 36"/>
                <a:gd name="T1" fmla="*/ 24 h 24"/>
                <a:gd name="T2" fmla="*/ 30 w 36"/>
                <a:gd name="T3" fmla="*/ 24 h 24"/>
                <a:gd name="T4" fmla="*/ 24 w 36"/>
                <a:gd name="T5" fmla="*/ 18 h 24"/>
                <a:gd name="T6" fmla="*/ 18 w 36"/>
                <a:gd name="T7" fmla="*/ 12 h 24"/>
                <a:gd name="T8" fmla="*/ 12 w 36"/>
                <a:gd name="T9" fmla="*/ 12 h 24"/>
                <a:gd name="T10" fmla="*/ 6 w 36"/>
                <a:gd name="T11" fmla="*/ 6 h 24"/>
                <a:gd name="T12" fmla="*/ 6 w 36"/>
                <a:gd name="T13" fmla="*/ 6 h 24"/>
                <a:gd name="T14" fmla="*/ 0 w 36"/>
                <a:gd name="T15" fmla="*/ 0 h 24"/>
                <a:gd name="T16" fmla="*/ 0 w 36"/>
                <a:gd name="T17" fmla="*/ 6 h 24"/>
                <a:gd name="T18" fmla="*/ 0 w 36"/>
                <a:gd name="T19" fmla="*/ 6 h 24"/>
                <a:gd name="T20" fmla="*/ 6 w 36"/>
                <a:gd name="T21" fmla="*/ 12 h 24"/>
                <a:gd name="T22" fmla="*/ 12 w 36"/>
                <a:gd name="T23" fmla="*/ 18 h 24"/>
                <a:gd name="T24" fmla="*/ 18 w 36"/>
                <a:gd name="T25" fmla="*/ 18 h 24"/>
                <a:gd name="T26" fmla="*/ 24 w 36"/>
                <a:gd name="T27" fmla="*/ 24 h 24"/>
                <a:gd name="T28" fmla="*/ 24 w 36"/>
                <a:gd name="T29" fmla="*/ 24 h 24"/>
                <a:gd name="T30" fmla="*/ 30 w 36"/>
                <a:gd name="T31" fmla="*/ 24 h 24"/>
                <a:gd name="T32" fmla="*/ 36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36" y="24"/>
                  </a:move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1" name="Freeform 303"/>
            <p:cNvSpPr>
              <a:spLocks/>
            </p:cNvSpPr>
            <p:nvPr/>
          </p:nvSpPr>
          <p:spPr bwMode="auto">
            <a:xfrm>
              <a:off x="5179" y="1165"/>
              <a:ext cx="30" cy="12"/>
            </a:xfrm>
            <a:custGeom>
              <a:avLst/>
              <a:gdLst>
                <a:gd name="T0" fmla="*/ 30 w 30"/>
                <a:gd name="T1" fmla="*/ 12 h 12"/>
                <a:gd name="T2" fmla="*/ 24 w 30"/>
                <a:gd name="T3" fmla="*/ 12 h 12"/>
                <a:gd name="T4" fmla="*/ 24 w 30"/>
                <a:gd name="T5" fmla="*/ 6 h 12"/>
                <a:gd name="T6" fmla="*/ 18 w 30"/>
                <a:gd name="T7" fmla="*/ 6 h 12"/>
                <a:gd name="T8" fmla="*/ 12 w 30"/>
                <a:gd name="T9" fmla="*/ 6 h 12"/>
                <a:gd name="T10" fmla="*/ 6 w 30"/>
                <a:gd name="T11" fmla="*/ 0 h 12"/>
                <a:gd name="T12" fmla="*/ 6 w 30"/>
                <a:gd name="T13" fmla="*/ 0 h 12"/>
                <a:gd name="T14" fmla="*/ 0 w 30"/>
                <a:gd name="T15" fmla="*/ 0 h 12"/>
                <a:gd name="T16" fmla="*/ 0 w 30"/>
                <a:gd name="T17" fmla="*/ 6 h 12"/>
                <a:gd name="T18" fmla="*/ 0 w 30"/>
                <a:gd name="T19" fmla="*/ 6 h 12"/>
                <a:gd name="T20" fmla="*/ 6 w 30"/>
                <a:gd name="T21" fmla="*/ 12 h 12"/>
                <a:gd name="T22" fmla="*/ 6 w 30"/>
                <a:gd name="T23" fmla="*/ 12 h 12"/>
                <a:gd name="T24" fmla="*/ 12 w 30"/>
                <a:gd name="T25" fmla="*/ 12 h 12"/>
                <a:gd name="T26" fmla="*/ 18 w 30"/>
                <a:gd name="T27" fmla="*/ 12 h 12"/>
                <a:gd name="T28" fmla="*/ 24 w 30"/>
                <a:gd name="T29" fmla="*/ 12 h 12"/>
                <a:gd name="T30" fmla="*/ 30 w 30"/>
                <a:gd name="T31" fmla="*/ 12 h 12"/>
                <a:gd name="T32" fmla="*/ 30 w 30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30" y="12"/>
                  </a:move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2" name="Freeform 304"/>
            <p:cNvSpPr>
              <a:spLocks/>
            </p:cNvSpPr>
            <p:nvPr/>
          </p:nvSpPr>
          <p:spPr bwMode="auto">
            <a:xfrm>
              <a:off x="5185" y="1189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24 w 30"/>
                <a:gd name="T3" fmla="*/ 0 h 6"/>
                <a:gd name="T4" fmla="*/ 18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6 w 30"/>
                <a:gd name="T11" fmla="*/ 0 h 6"/>
                <a:gd name="T12" fmla="*/ 6 w 30"/>
                <a:gd name="T13" fmla="*/ 0 h 6"/>
                <a:gd name="T14" fmla="*/ 0 w 30"/>
                <a:gd name="T15" fmla="*/ 0 h 6"/>
                <a:gd name="T16" fmla="*/ 0 w 30"/>
                <a:gd name="T17" fmla="*/ 0 h 6"/>
                <a:gd name="T18" fmla="*/ 0 w 30"/>
                <a:gd name="T19" fmla="*/ 0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6 h 6"/>
                <a:gd name="T26" fmla="*/ 18 w 30"/>
                <a:gd name="T27" fmla="*/ 6 h 6"/>
                <a:gd name="T28" fmla="*/ 18 w 30"/>
                <a:gd name="T29" fmla="*/ 6 h 6"/>
                <a:gd name="T30" fmla="*/ 24 w 30"/>
                <a:gd name="T31" fmla="*/ 6 h 6"/>
                <a:gd name="T32" fmla="*/ 3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6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3" name="Freeform 305"/>
            <p:cNvSpPr>
              <a:spLocks/>
            </p:cNvSpPr>
            <p:nvPr/>
          </p:nvSpPr>
          <p:spPr bwMode="auto">
            <a:xfrm>
              <a:off x="5191" y="120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0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6 h 6"/>
                <a:gd name="T16" fmla="*/ 0 w 24"/>
                <a:gd name="T17" fmla="*/ 6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4" name="Freeform 306"/>
            <p:cNvSpPr>
              <a:spLocks/>
            </p:cNvSpPr>
            <p:nvPr/>
          </p:nvSpPr>
          <p:spPr bwMode="auto">
            <a:xfrm>
              <a:off x="5197" y="1213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24 w 24"/>
                <a:gd name="T3" fmla="*/ 6 h 12"/>
                <a:gd name="T4" fmla="*/ 24 w 24"/>
                <a:gd name="T5" fmla="*/ 6 h 12"/>
                <a:gd name="T6" fmla="*/ 18 w 24"/>
                <a:gd name="T7" fmla="*/ 6 h 12"/>
                <a:gd name="T8" fmla="*/ 18 w 24"/>
                <a:gd name="T9" fmla="*/ 0 h 12"/>
                <a:gd name="T10" fmla="*/ 12 w 24"/>
                <a:gd name="T11" fmla="*/ 0 h 12"/>
                <a:gd name="T12" fmla="*/ 6 w 24"/>
                <a:gd name="T13" fmla="*/ 0 h 12"/>
                <a:gd name="T14" fmla="*/ 6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6 w 24"/>
                <a:gd name="T21" fmla="*/ 12 h 12"/>
                <a:gd name="T22" fmla="*/ 6 w 24"/>
                <a:gd name="T23" fmla="*/ 12 h 12"/>
                <a:gd name="T24" fmla="*/ 12 w 24"/>
                <a:gd name="T25" fmla="*/ 12 h 12"/>
                <a:gd name="T26" fmla="*/ 18 w 24"/>
                <a:gd name="T27" fmla="*/ 12 h 12"/>
                <a:gd name="T28" fmla="*/ 18 w 24"/>
                <a:gd name="T29" fmla="*/ 12 h 12"/>
                <a:gd name="T30" fmla="*/ 24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5" name="Freeform 307"/>
            <p:cNvSpPr>
              <a:spLocks/>
            </p:cNvSpPr>
            <p:nvPr/>
          </p:nvSpPr>
          <p:spPr bwMode="auto">
            <a:xfrm>
              <a:off x="5203" y="1225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24 w 24"/>
                <a:gd name="T3" fmla="*/ 6 h 6"/>
                <a:gd name="T4" fmla="*/ 18 w 24"/>
                <a:gd name="T5" fmla="*/ 6 h 6"/>
                <a:gd name="T6" fmla="*/ 18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6 h 6"/>
                <a:gd name="T28" fmla="*/ 18 w 24"/>
                <a:gd name="T29" fmla="*/ 6 h 6"/>
                <a:gd name="T30" fmla="*/ 24 w 24"/>
                <a:gd name="T31" fmla="*/ 6 h 6"/>
                <a:gd name="T32" fmla="*/ 24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6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6" name="Freeform 308"/>
            <p:cNvSpPr>
              <a:spLocks/>
            </p:cNvSpPr>
            <p:nvPr/>
          </p:nvSpPr>
          <p:spPr bwMode="auto">
            <a:xfrm>
              <a:off x="5179" y="1033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0 w 24"/>
                <a:gd name="T3" fmla="*/ 6 h 48"/>
                <a:gd name="T4" fmla="*/ 0 w 24"/>
                <a:gd name="T5" fmla="*/ 12 h 48"/>
                <a:gd name="T6" fmla="*/ 6 w 24"/>
                <a:gd name="T7" fmla="*/ 18 h 48"/>
                <a:gd name="T8" fmla="*/ 12 w 24"/>
                <a:gd name="T9" fmla="*/ 24 h 48"/>
                <a:gd name="T10" fmla="*/ 18 w 24"/>
                <a:gd name="T11" fmla="*/ 30 h 48"/>
                <a:gd name="T12" fmla="*/ 18 w 24"/>
                <a:gd name="T13" fmla="*/ 36 h 48"/>
                <a:gd name="T14" fmla="*/ 24 w 24"/>
                <a:gd name="T15" fmla="*/ 42 h 48"/>
                <a:gd name="T16" fmla="*/ 24 w 24"/>
                <a:gd name="T17" fmla="*/ 48 h 48"/>
                <a:gd name="T18" fmla="*/ 24 w 24"/>
                <a:gd name="T19" fmla="*/ 36 h 48"/>
                <a:gd name="T20" fmla="*/ 18 w 24"/>
                <a:gd name="T21" fmla="*/ 30 h 48"/>
                <a:gd name="T22" fmla="*/ 18 w 24"/>
                <a:gd name="T23" fmla="*/ 24 h 48"/>
                <a:gd name="T24" fmla="*/ 12 w 24"/>
                <a:gd name="T25" fmla="*/ 18 h 48"/>
                <a:gd name="T26" fmla="*/ 6 w 24"/>
                <a:gd name="T27" fmla="*/ 12 h 48"/>
                <a:gd name="T28" fmla="*/ 6 w 24"/>
                <a:gd name="T29" fmla="*/ 6 h 48"/>
                <a:gd name="T30" fmla="*/ 0 w 24"/>
                <a:gd name="T31" fmla="*/ 0 h 48"/>
                <a:gd name="T32" fmla="*/ 0 w 24"/>
                <a:gd name="T33" fmla="*/ 6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8"/>
                <a:gd name="T53" fmla="*/ 24 w 24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8">
                  <a:moveTo>
                    <a:pt x="0" y="6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7" name="Freeform 309"/>
            <p:cNvSpPr>
              <a:spLocks/>
            </p:cNvSpPr>
            <p:nvPr/>
          </p:nvSpPr>
          <p:spPr bwMode="auto">
            <a:xfrm>
              <a:off x="5191" y="1027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12 w 12"/>
                <a:gd name="T3" fmla="*/ 24 h 36"/>
                <a:gd name="T4" fmla="*/ 6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0 w 12"/>
                <a:gd name="T11" fmla="*/ 6 h 36"/>
                <a:gd name="T12" fmla="*/ 0 w 12"/>
                <a:gd name="T13" fmla="*/ 6 h 36"/>
                <a:gd name="T14" fmla="*/ 0 w 12"/>
                <a:gd name="T15" fmla="*/ 12 h 36"/>
                <a:gd name="T16" fmla="*/ 6 w 12"/>
                <a:gd name="T17" fmla="*/ 18 h 36"/>
                <a:gd name="T18" fmla="*/ 6 w 12"/>
                <a:gd name="T19" fmla="*/ 24 h 36"/>
                <a:gd name="T20" fmla="*/ 12 w 12"/>
                <a:gd name="T21" fmla="*/ 30 h 36"/>
                <a:gd name="T22" fmla="*/ 12 w 12"/>
                <a:gd name="T23" fmla="*/ 30 h 36"/>
                <a:gd name="T24" fmla="*/ 12 w 12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36"/>
                <a:gd name="T41" fmla="*/ 12 w 12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36">
                  <a:moveTo>
                    <a:pt x="12" y="36"/>
                  </a:move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8" name="Freeform 310"/>
            <p:cNvSpPr>
              <a:spLocks/>
            </p:cNvSpPr>
            <p:nvPr/>
          </p:nvSpPr>
          <p:spPr bwMode="auto">
            <a:xfrm>
              <a:off x="5275" y="1147"/>
              <a:ext cx="48" cy="161"/>
            </a:xfrm>
            <a:custGeom>
              <a:avLst/>
              <a:gdLst>
                <a:gd name="T0" fmla="*/ 12 w 48"/>
                <a:gd name="T1" fmla="*/ 161 h 161"/>
                <a:gd name="T2" fmla="*/ 6 w 48"/>
                <a:gd name="T3" fmla="*/ 161 h 161"/>
                <a:gd name="T4" fmla="*/ 6 w 48"/>
                <a:gd name="T5" fmla="*/ 161 h 161"/>
                <a:gd name="T6" fmla="*/ 6 w 48"/>
                <a:gd name="T7" fmla="*/ 161 h 161"/>
                <a:gd name="T8" fmla="*/ 0 w 48"/>
                <a:gd name="T9" fmla="*/ 161 h 161"/>
                <a:gd name="T10" fmla="*/ 18 w 48"/>
                <a:gd name="T11" fmla="*/ 143 h 161"/>
                <a:gd name="T12" fmla="*/ 30 w 48"/>
                <a:gd name="T13" fmla="*/ 120 h 161"/>
                <a:gd name="T14" fmla="*/ 42 w 48"/>
                <a:gd name="T15" fmla="*/ 102 h 161"/>
                <a:gd name="T16" fmla="*/ 42 w 48"/>
                <a:gd name="T17" fmla="*/ 78 h 161"/>
                <a:gd name="T18" fmla="*/ 48 w 48"/>
                <a:gd name="T19" fmla="*/ 54 h 161"/>
                <a:gd name="T20" fmla="*/ 42 w 48"/>
                <a:gd name="T21" fmla="*/ 36 h 161"/>
                <a:gd name="T22" fmla="*/ 42 w 48"/>
                <a:gd name="T23" fmla="*/ 18 h 161"/>
                <a:gd name="T24" fmla="*/ 42 w 48"/>
                <a:gd name="T25" fmla="*/ 0 h 161"/>
                <a:gd name="T26" fmla="*/ 48 w 48"/>
                <a:gd name="T27" fmla="*/ 12 h 161"/>
                <a:gd name="T28" fmla="*/ 48 w 48"/>
                <a:gd name="T29" fmla="*/ 30 h 161"/>
                <a:gd name="T30" fmla="*/ 48 w 48"/>
                <a:gd name="T31" fmla="*/ 54 h 161"/>
                <a:gd name="T32" fmla="*/ 48 w 48"/>
                <a:gd name="T33" fmla="*/ 78 h 161"/>
                <a:gd name="T34" fmla="*/ 42 w 48"/>
                <a:gd name="T35" fmla="*/ 108 h 161"/>
                <a:gd name="T36" fmla="*/ 36 w 48"/>
                <a:gd name="T37" fmla="*/ 132 h 161"/>
                <a:gd name="T38" fmla="*/ 24 w 48"/>
                <a:gd name="T39" fmla="*/ 149 h 161"/>
                <a:gd name="T40" fmla="*/ 12 w 48"/>
                <a:gd name="T41" fmla="*/ 161 h 1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61"/>
                <a:gd name="T65" fmla="*/ 48 w 48"/>
                <a:gd name="T66" fmla="*/ 161 h 1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61">
                  <a:moveTo>
                    <a:pt x="12" y="161"/>
                  </a:moveTo>
                  <a:lnTo>
                    <a:pt x="6" y="161"/>
                  </a:lnTo>
                  <a:lnTo>
                    <a:pt x="0" y="161"/>
                  </a:lnTo>
                  <a:lnTo>
                    <a:pt x="18" y="143"/>
                  </a:lnTo>
                  <a:lnTo>
                    <a:pt x="30" y="120"/>
                  </a:lnTo>
                  <a:lnTo>
                    <a:pt x="42" y="102"/>
                  </a:lnTo>
                  <a:lnTo>
                    <a:pt x="42" y="78"/>
                  </a:lnTo>
                  <a:lnTo>
                    <a:pt x="48" y="54"/>
                  </a:lnTo>
                  <a:lnTo>
                    <a:pt x="42" y="36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48" y="12"/>
                  </a:lnTo>
                  <a:lnTo>
                    <a:pt x="48" y="30"/>
                  </a:lnTo>
                  <a:lnTo>
                    <a:pt x="48" y="54"/>
                  </a:lnTo>
                  <a:lnTo>
                    <a:pt x="48" y="78"/>
                  </a:lnTo>
                  <a:lnTo>
                    <a:pt x="42" y="108"/>
                  </a:lnTo>
                  <a:lnTo>
                    <a:pt x="36" y="132"/>
                  </a:lnTo>
                  <a:lnTo>
                    <a:pt x="24" y="149"/>
                  </a:lnTo>
                  <a:lnTo>
                    <a:pt x="12" y="1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19" name="Freeform 311"/>
            <p:cNvSpPr>
              <a:spLocks/>
            </p:cNvSpPr>
            <p:nvPr/>
          </p:nvSpPr>
          <p:spPr bwMode="auto">
            <a:xfrm>
              <a:off x="5287" y="1153"/>
              <a:ext cx="36" cy="18"/>
            </a:xfrm>
            <a:custGeom>
              <a:avLst/>
              <a:gdLst>
                <a:gd name="T0" fmla="*/ 36 w 36"/>
                <a:gd name="T1" fmla="*/ 18 h 18"/>
                <a:gd name="T2" fmla="*/ 30 w 36"/>
                <a:gd name="T3" fmla="*/ 18 h 18"/>
                <a:gd name="T4" fmla="*/ 30 w 36"/>
                <a:gd name="T5" fmla="*/ 12 h 18"/>
                <a:gd name="T6" fmla="*/ 24 w 36"/>
                <a:gd name="T7" fmla="*/ 6 h 18"/>
                <a:gd name="T8" fmla="*/ 18 w 36"/>
                <a:gd name="T9" fmla="*/ 6 h 18"/>
                <a:gd name="T10" fmla="*/ 12 w 36"/>
                <a:gd name="T11" fmla="*/ 0 h 18"/>
                <a:gd name="T12" fmla="*/ 6 w 36"/>
                <a:gd name="T13" fmla="*/ 0 h 18"/>
                <a:gd name="T14" fmla="*/ 6 w 36"/>
                <a:gd name="T15" fmla="*/ 0 h 18"/>
                <a:gd name="T16" fmla="*/ 0 w 36"/>
                <a:gd name="T17" fmla="*/ 0 h 18"/>
                <a:gd name="T18" fmla="*/ 0 w 36"/>
                <a:gd name="T19" fmla="*/ 0 h 18"/>
                <a:gd name="T20" fmla="*/ 6 w 36"/>
                <a:gd name="T21" fmla="*/ 0 h 18"/>
                <a:gd name="T22" fmla="*/ 6 w 36"/>
                <a:gd name="T23" fmla="*/ 6 h 18"/>
                <a:gd name="T24" fmla="*/ 12 w 36"/>
                <a:gd name="T25" fmla="*/ 6 h 18"/>
                <a:gd name="T26" fmla="*/ 18 w 36"/>
                <a:gd name="T27" fmla="*/ 12 h 18"/>
                <a:gd name="T28" fmla="*/ 24 w 36"/>
                <a:gd name="T29" fmla="*/ 12 h 18"/>
                <a:gd name="T30" fmla="*/ 30 w 36"/>
                <a:gd name="T31" fmla="*/ 18 h 18"/>
                <a:gd name="T32" fmla="*/ 36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36" y="18"/>
                  </a:moveTo>
                  <a:lnTo>
                    <a:pt x="30" y="18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0" name="Freeform 312"/>
            <p:cNvSpPr>
              <a:spLocks/>
            </p:cNvSpPr>
            <p:nvPr/>
          </p:nvSpPr>
          <p:spPr bwMode="auto">
            <a:xfrm>
              <a:off x="5287" y="1153"/>
              <a:ext cx="36" cy="36"/>
            </a:xfrm>
            <a:custGeom>
              <a:avLst/>
              <a:gdLst>
                <a:gd name="T0" fmla="*/ 0 w 36"/>
                <a:gd name="T1" fmla="*/ 6 h 36"/>
                <a:gd name="T2" fmla="*/ 0 w 36"/>
                <a:gd name="T3" fmla="*/ 0 h 36"/>
                <a:gd name="T4" fmla="*/ 6 w 36"/>
                <a:gd name="T5" fmla="*/ 6 h 36"/>
                <a:gd name="T6" fmla="*/ 6 w 36"/>
                <a:gd name="T7" fmla="*/ 6 h 36"/>
                <a:gd name="T8" fmla="*/ 18 w 36"/>
                <a:gd name="T9" fmla="*/ 12 h 36"/>
                <a:gd name="T10" fmla="*/ 24 w 36"/>
                <a:gd name="T11" fmla="*/ 18 h 36"/>
                <a:gd name="T12" fmla="*/ 30 w 36"/>
                <a:gd name="T13" fmla="*/ 24 h 36"/>
                <a:gd name="T14" fmla="*/ 30 w 36"/>
                <a:gd name="T15" fmla="*/ 30 h 36"/>
                <a:gd name="T16" fmla="*/ 36 w 36"/>
                <a:gd name="T17" fmla="*/ 36 h 36"/>
                <a:gd name="T18" fmla="*/ 30 w 36"/>
                <a:gd name="T19" fmla="*/ 30 h 36"/>
                <a:gd name="T20" fmla="*/ 24 w 36"/>
                <a:gd name="T21" fmla="*/ 30 h 36"/>
                <a:gd name="T22" fmla="*/ 18 w 36"/>
                <a:gd name="T23" fmla="*/ 24 h 36"/>
                <a:gd name="T24" fmla="*/ 12 w 36"/>
                <a:gd name="T25" fmla="*/ 18 h 36"/>
                <a:gd name="T26" fmla="*/ 6 w 36"/>
                <a:gd name="T27" fmla="*/ 12 h 36"/>
                <a:gd name="T28" fmla="*/ 0 w 36"/>
                <a:gd name="T29" fmla="*/ 6 h 36"/>
                <a:gd name="T30" fmla="*/ 0 w 36"/>
                <a:gd name="T31" fmla="*/ 6 h 36"/>
                <a:gd name="T32" fmla="*/ 0 w 36"/>
                <a:gd name="T33" fmla="*/ 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1" name="Freeform 313"/>
            <p:cNvSpPr>
              <a:spLocks/>
            </p:cNvSpPr>
            <p:nvPr/>
          </p:nvSpPr>
          <p:spPr bwMode="auto">
            <a:xfrm>
              <a:off x="5275" y="1177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6 w 48"/>
                <a:gd name="T3" fmla="*/ 0 h 42"/>
                <a:gd name="T4" fmla="*/ 12 w 48"/>
                <a:gd name="T5" fmla="*/ 0 h 42"/>
                <a:gd name="T6" fmla="*/ 18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42 w 48"/>
                <a:gd name="T13" fmla="*/ 30 h 42"/>
                <a:gd name="T14" fmla="*/ 42 w 48"/>
                <a:gd name="T15" fmla="*/ 36 h 42"/>
                <a:gd name="T16" fmla="*/ 48 w 48"/>
                <a:gd name="T17" fmla="*/ 42 h 42"/>
                <a:gd name="T18" fmla="*/ 42 w 48"/>
                <a:gd name="T19" fmla="*/ 42 h 42"/>
                <a:gd name="T20" fmla="*/ 36 w 48"/>
                <a:gd name="T21" fmla="*/ 36 h 42"/>
                <a:gd name="T22" fmla="*/ 30 w 48"/>
                <a:gd name="T23" fmla="*/ 30 h 42"/>
                <a:gd name="T24" fmla="*/ 24 w 48"/>
                <a:gd name="T25" fmla="*/ 24 h 42"/>
                <a:gd name="T26" fmla="*/ 12 w 48"/>
                <a:gd name="T27" fmla="*/ 12 h 42"/>
                <a:gd name="T28" fmla="*/ 6 w 48"/>
                <a:gd name="T29" fmla="*/ 6 h 42"/>
                <a:gd name="T30" fmla="*/ 6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2" name="Freeform 314"/>
            <p:cNvSpPr>
              <a:spLocks/>
            </p:cNvSpPr>
            <p:nvPr/>
          </p:nvSpPr>
          <p:spPr bwMode="auto">
            <a:xfrm>
              <a:off x="5269" y="1213"/>
              <a:ext cx="48" cy="36"/>
            </a:xfrm>
            <a:custGeom>
              <a:avLst/>
              <a:gdLst>
                <a:gd name="T0" fmla="*/ 0 w 48"/>
                <a:gd name="T1" fmla="*/ 0 h 36"/>
                <a:gd name="T2" fmla="*/ 0 w 48"/>
                <a:gd name="T3" fmla="*/ 0 h 36"/>
                <a:gd name="T4" fmla="*/ 12 w 48"/>
                <a:gd name="T5" fmla="*/ 0 h 36"/>
                <a:gd name="T6" fmla="*/ 18 w 48"/>
                <a:gd name="T7" fmla="*/ 6 h 36"/>
                <a:gd name="T8" fmla="*/ 24 w 48"/>
                <a:gd name="T9" fmla="*/ 12 h 36"/>
                <a:gd name="T10" fmla="*/ 36 w 48"/>
                <a:gd name="T11" fmla="*/ 18 h 36"/>
                <a:gd name="T12" fmla="*/ 42 w 48"/>
                <a:gd name="T13" fmla="*/ 24 h 36"/>
                <a:gd name="T14" fmla="*/ 48 w 48"/>
                <a:gd name="T15" fmla="*/ 30 h 36"/>
                <a:gd name="T16" fmla="*/ 48 w 48"/>
                <a:gd name="T17" fmla="*/ 36 h 36"/>
                <a:gd name="T18" fmla="*/ 48 w 48"/>
                <a:gd name="T19" fmla="*/ 36 h 36"/>
                <a:gd name="T20" fmla="*/ 42 w 48"/>
                <a:gd name="T21" fmla="*/ 30 h 36"/>
                <a:gd name="T22" fmla="*/ 30 w 48"/>
                <a:gd name="T23" fmla="*/ 24 h 36"/>
                <a:gd name="T24" fmla="*/ 24 w 48"/>
                <a:gd name="T25" fmla="*/ 18 h 36"/>
                <a:gd name="T26" fmla="*/ 12 w 48"/>
                <a:gd name="T27" fmla="*/ 12 h 36"/>
                <a:gd name="T28" fmla="*/ 6 w 48"/>
                <a:gd name="T29" fmla="*/ 6 h 36"/>
                <a:gd name="T30" fmla="*/ 0 w 48"/>
                <a:gd name="T31" fmla="*/ 0 h 36"/>
                <a:gd name="T32" fmla="*/ 0 w 4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6"/>
                <a:gd name="T53" fmla="*/ 48 w 4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2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3" name="Freeform 315"/>
            <p:cNvSpPr>
              <a:spLocks/>
            </p:cNvSpPr>
            <p:nvPr/>
          </p:nvSpPr>
          <p:spPr bwMode="auto">
            <a:xfrm>
              <a:off x="5269" y="1225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6 h 36"/>
                <a:gd name="T6" fmla="*/ 12 w 42"/>
                <a:gd name="T7" fmla="*/ 6 h 36"/>
                <a:gd name="T8" fmla="*/ 24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0 w 42"/>
                <a:gd name="T29" fmla="*/ 12 h 36"/>
                <a:gd name="T30" fmla="*/ 0 w 42"/>
                <a:gd name="T31" fmla="*/ 6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4" name="Freeform 316"/>
            <p:cNvSpPr>
              <a:spLocks/>
            </p:cNvSpPr>
            <p:nvPr/>
          </p:nvSpPr>
          <p:spPr bwMode="auto">
            <a:xfrm>
              <a:off x="5269" y="1255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6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30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0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5" name="Freeform 317"/>
            <p:cNvSpPr>
              <a:spLocks/>
            </p:cNvSpPr>
            <p:nvPr/>
          </p:nvSpPr>
          <p:spPr bwMode="auto">
            <a:xfrm>
              <a:off x="5257" y="1296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6 w 24"/>
                <a:gd name="T3" fmla="*/ 0 h 6"/>
                <a:gd name="T4" fmla="*/ 6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18 w 24"/>
                <a:gd name="T11" fmla="*/ 0 h 6"/>
                <a:gd name="T12" fmla="*/ 24 w 24"/>
                <a:gd name="T13" fmla="*/ 0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12 w 24"/>
                <a:gd name="T23" fmla="*/ 6 h 6"/>
                <a:gd name="T24" fmla="*/ 12 w 24"/>
                <a:gd name="T25" fmla="*/ 6 h 6"/>
                <a:gd name="T26" fmla="*/ 6 w 24"/>
                <a:gd name="T27" fmla="*/ 6 h 6"/>
                <a:gd name="T28" fmla="*/ 6 w 24"/>
                <a:gd name="T29" fmla="*/ 6 h 6"/>
                <a:gd name="T30" fmla="*/ 0 w 24"/>
                <a:gd name="T31" fmla="*/ 6 h 6"/>
                <a:gd name="T32" fmla="*/ 0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6" name="Freeform 318"/>
            <p:cNvSpPr>
              <a:spLocks/>
            </p:cNvSpPr>
            <p:nvPr/>
          </p:nvSpPr>
          <p:spPr bwMode="auto">
            <a:xfrm>
              <a:off x="5281" y="1171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6 w 42"/>
                <a:gd name="T3" fmla="*/ 0 h 36"/>
                <a:gd name="T4" fmla="*/ 6 w 42"/>
                <a:gd name="T5" fmla="*/ 0 h 36"/>
                <a:gd name="T6" fmla="*/ 12 w 42"/>
                <a:gd name="T7" fmla="*/ 0 h 36"/>
                <a:gd name="T8" fmla="*/ 18 w 42"/>
                <a:gd name="T9" fmla="*/ 6 h 36"/>
                <a:gd name="T10" fmla="*/ 30 w 42"/>
                <a:gd name="T11" fmla="*/ 12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42 w 42"/>
                <a:gd name="T19" fmla="*/ 30 h 36"/>
                <a:gd name="T20" fmla="*/ 36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12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7" name="Freeform 319"/>
            <p:cNvSpPr>
              <a:spLocks/>
            </p:cNvSpPr>
            <p:nvPr/>
          </p:nvSpPr>
          <p:spPr bwMode="auto">
            <a:xfrm>
              <a:off x="5275" y="1195"/>
              <a:ext cx="48" cy="42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6 w 48"/>
                <a:gd name="T5" fmla="*/ 6 h 42"/>
                <a:gd name="T6" fmla="*/ 12 w 48"/>
                <a:gd name="T7" fmla="*/ 6 h 42"/>
                <a:gd name="T8" fmla="*/ 24 w 48"/>
                <a:gd name="T9" fmla="*/ 12 h 42"/>
                <a:gd name="T10" fmla="*/ 30 w 48"/>
                <a:gd name="T11" fmla="*/ 18 h 42"/>
                <a:gd name="T12" fmla="*/ 36 w 48"/>
                <a:gd name="T13" fmla="*/ 24 h 42"/>
                <a:gd name="T14" fmla="*/ 42 w 48"/>
                <a:gd name="T15" fmla="*/ 30 h 42"/>
                <a:gd name="T16" fmla="*/ 48 w 48"/>
                <a:gd name="T17" fmla="*/ 42 h 42"/>
                <a:gd name="T18" fmla="*/ 42 w 48"/>
                <a:gd name="T19" fmla="*/ 36 h 42"/>
                <a:gd name="T20" fmla="*/ 36 w 48"/>
                <a:gd name="T21" fmla="*/ 30 h 42"/>
                <a:gd name="T22" fmla="*/ 30 w 48"/>
                <a:gd name="T23" fmla="*/ 24 h 42"/>
                <a:gd name="T24" fmla="*/ 18 w 48"/>
                <a:gd name="T25" fmla="*/ 18 h 42"/>
                <a:gd name="T26" fmla="*/ 12 w 48"/>
                <a:gd name="T27" fmla="*/ 12 h 42"/>
                <a:gd name="T28" fmla="*/ 6 w 48"/>
                <a:gd name="T29" fmla="*/ 6 h 42"/>
                <a:gd name="T30" fmla="*/ 0 w 48"/>
                <a:gd name="T31" fmla="*/ 6 h 42"/>
                <a:gd name="T32" fmla="*/ 0 w 48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2"/>
                <a:gd name="T53" fmla="*/ 48 w 48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8" name="Freeform 320"/>
            <p:cNvSpPr>
              <a:spLocks/>
            </p:cNvSpPr>
            <p:nvPr/>
          </p:nvSpPr>
          <p:spPr bwMode="auto">
            <a:xfrm>
              <a:off x="5263" y="124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6 h 30"/>
                <a:gd name="T6" fmla="*/ 18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2 w 48"/>
                <a:gd name="T19" fmla="*/ 30 h 30"/>
                <a:gd name="T20" fmla="*/ 36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6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29" name="Freeform 321"/>
            <p:cNvSpPr>
              <a:spLocks/>
            </p:cNvSpPr>
            <p:nvPr/>
          </p:nvSpPr>
          <p:spPr bwMode="auto">
            <a:xfrm>
              <a:off x="5263" y="1267"/>
              <a:ext cx="36" cy="29"/>
            </a:xfrm>
            <a:custGeom>
              <a:avLst/>
              <a:gdLst>
                <a:gd name="T0" fmla="*/ 0 w 36"/>
                <a:gd name="T1" fmla="*/ 0 h 29"/>
                <a:gd name="T2" fmla="*/ 6 w 36"/>
                <a:gd name="T3" fmla="*/ 0 h 29"/>
                <a:gd name="T4" fmla="*/ 6 w 36"/>
                <a:gd name="T5" fmla="*/ 0 h 29"/>
                <a:gd name="T6" fmla="*/ 12 w 36"/>
                <a:gd name="T7" fmla="*/ 6 h 29"/>
                <a:gd name="T8" fmla="*/ 18 w 36"/>
                <a:gd name="T9" fmla="*/ 6 h 29"/>
                <a:gd name="T10" fmla="*/ 24 w 36"/>
                <a:gd name="T11" fmla="*/ 12 h 29"/>
                <a:gd name="T12" fmla="*/ 30 w 36"/>
                <a:gd name="T13" fmla="*/ 18 h 29"/>
                <a:gd name="T14" fmla="*/ 36 w 36"/>
                <a:gd name="T15" fmla="*/ 23 h 29"/>
                <a:gd name="T16" fmla="*/ 36 w 36"/>
                <a:gd name="T17" fmla="*/ 29 h 29"/>
                <a:gd name="T18" fmla="*/ 36 w 36"/>
                <a:gd name="T19" fmla="*/ 23 h 29"/>
                <a:gd name="T20" fmla="*/ 30 w 36"/>
                <a:gd name="T21" fmla="*/ 23 h 29"/>
                <a:gd name="T22" fmla="*/ 24 w 36"/>
                <a:gd name="T23" fmla="*/ 18 h 29"/>
                <a:gd name="T24" fmla="*/ 18 w 36"/>
                <a:gd name="T25" fmla="*/ 12 h 29"/>
                <a:gd name="T26" fmla="*/ 12 w 36"/>
                <a:gd name="T27" fmla="*/ 6 h 29"/>
                <a:gd name="T28" fmla="*/ 6 w 36"/>
                <a:gd name="T29" fmla="*/ 6 h 29"/>
                <a:gd name="T30" fmla="*/ 6 w 36"/>
                <a:gd name="T31" fmla="*/ 0 h 29"/>
                <a:gd name="T32" fmla="*/ 0 w 3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9"/>
                <a:gd name="T53" fmla="*/ 36 w 3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9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23"/>
                  </a:lnTo>
                  <a:lnTo>
                    <a:pt x="36" y="29"/>
                  </a:lnTo>
                  <a:lnTo>
                    <a:pt x="36" y="23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0" name="Freeform 322"/>
            <p:cNvSpPr>
              <a:spLocks/>
            </p:cNvSpPr>
            <p:nvPr/>
          </p:nvSpPr>
          <p:spPr bwMode="auto">
            <a:xfrm>
              <a:off x="5269" y="1285"/>
              <a:ext cx="24" cy="11"/>
            </a:xfrm>
            <a:custGeom>
              <a:avLst/>
              <a:gdLst>
                <a:gd name="T0" fmla="*/ 0 w 24"/>
                <a:gd name="T1" fmla="*/ 5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5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11 h 11"/>
                <a:gd name="T16" fmla="*/ 24 w 24"/>
                <a:gd name="T17" fmla="*/ 11 h 11"/>
                <a:gd name="T18" fmla="*/ 24 w 24"/>
                <a:gd name="T19" fmla="*/ 11 h 11"/>
                <a:gd name="T20" fmla="*/ 18 w 24"/>
                <a:gd name="T21" fmla="*/ 11 h 11"/>
                <a:gd name="T22" fmla="*/ 12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0 w 24"/>
                <a:gd name="T29" fmla="*/ 5 h 11"/>
                <a:gd name="T30" fmla="*/ 0 w 24"/>
                <a:gd name="T31" fmla="*/ 5 h 11"/>
                <a:gd name="T32" fmla="*/ 0 w 24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1" name="Freeform 323"/>
            <p:cNvSpPr>
              <a:spLocks/>
            </p:cNvSpPr>
            <p:nvPr/>
          </p:nvSpPr>
          <p:spPr bwMode="auto">
            <a:xfrm>
              <a:off x="5299" y="1135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24 h 24"/>
                <a:gd name="T4" fmla="*/ 12 w 18"/>
                <a:gd name="T5" fmla="*/ 24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6 h 24"/>
                <a:gd name="T22" fmla="*/ 6 w 18"/>
                <a:gd name="T23" fmla="*/ 6 h 24"/>
                <a:gd name="T24" fmla="*/ 12 w 18"/>
                <a:gd name="T25" fmla="*/ 12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24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24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2" name="Freeform 324"/>
            <p:cNvSpPr>
              <a:spLocks/>
            </p:cNvSpPr>
            <p:nvPr/>
          </p:nvSpPr>
          <p:spPr bwMode="auto">
            <a:xfrm>
              <a:off x="5317" y="1129"/>
              <a:ext cx="1" cy="24"/>
            </a:xfrm>
            <a:custGeom>
              <a:avLst/>
              <a:gdLst>
                <a:gd name="T0" fmla="*/ 0 w 1"/>
                <a:gd name="T1" fmla="*/ 24 h 24"/>
                <a:gd name="T2" fmla="*/ 0 w 1"/>
                <a:gd name="T3" fmla="*/ 24 h 24"/>
                <a:gd name="T4" fmla="*/ 0 w 1"/>
                <a:gd name="T5" fmla="*/ 12 h 24"/>
                <a:gd name="T6" fmla="*/ 0 w 1"/>
                <a:gd name="T7" fmla="*/ 6 h 24"/>
                <a:gd name="T8" fmla="*/ 0 w 1"/>
                <a:gd name="T9" fmla="*/ 0 h 24"/>
                <a:gd name="T10" fmla="*/ 0 w 1"/>
                <a:gd name="T11" fmla="*/ 0 h 24"/>
                <a:gd name="T12" fmla="*/ 0 w 1"/>
                <a:gd name="T13" fmla="*/ 12 h 24"/>
                <a:gd name="T14" fmla="*/ 0 w 1"/>
                <a:gd name="T15" fmla="*/ 18 h 24"/>
                <a:gd name="T16" fmla="*/ 0 w 1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"/>
                <a:gd name="T28" fmla="*/ 0 h 24"/>
                <a:gd name="T29" fmla="*/ 1 w 1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" h="24">
                  <a:moveTo>
                    <a:pt x="0" y="24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3" name="Freeform 325"/>
            <p:cNvSpPr>
              <a:spLocks/>
            </p:cNvSpPr>
            <p:nvPr/>
          </p:nvSpPr>
          <p:spPr bwMode="auto">
            <a:xfrm>
              <a:off x="5317" y="1135"/>
              <a:ext cx="23" cy="24"/>
            </a:xfrm>
            <a:custGeom>
              <a:avLst/>
              <a:gdLst>
                <a:gd name="T0" fmla="*/ 0 w 23"/>
                <a:gd name="T1" fmla="*/ 24 h 24"/>
                <a:gd name="T2" fmla="*/ 0 w 23"/>
                <a:gd name="T3" fmla="*/ 24 h 24"/>
                <a:gd name="T4" fmla="*/ 6 w 23"/>
                <a:gd name="T5" fmla="*/ 18 h 24"/>
                <a:gd name="T6" fmla="*/ 12 w 23"/>
                <a:gd name="T7" fmla="*/ 12 h 24"/>
                <a:gd name="T8" fmla="*/ 12 w 23"/>
                <a:gd name="T9" fmla="*/ 12 h 24"/>
                <a:gd name="T10" fmla="*/ 17 w 23"/>
                <a:gd name="T11" fmla="*/ 6 h 24"/>
                <a:gd name="T12" fmla="*/ 17 w 23"/>
                <a:gd name="T13" fmla="*/ 0 h 24"/>
                <a:gd name="T14" fmla="*/ 23 w 23"/>
                <a:gd name="T15" fmla="*/ 0 h 24"/>
                <a:gd name="T16" fmla="*/ 23 w 23"/>
                <a:gd name="T17" fmla="*/ 0 h 24"/>
                <a:gd name="T18" fmla="*/ 23 w 23"/>
                <a:gd name="T19" fmla="*/ 6 h 24"/>
                <a:gd name="T20" fmla="*/ 23 w 23"/>
                <a:gd name="T21" fmla="*/ 6 h 24"/>
                <a:gd name="T22" fmla="*/ 17 w 23"/>
                <a:gd name="T23" fmla="*/ 12 h 24"/>
                <a:gd name="T24" fmla="*/ 12 w 23"/>
                <a:gd name="T25" fmla="*/ 12 h 24"/>
                <a:gd name="T26" fmla="*/ 12 w 23"/>
                <a:gd name="T27" fmla="*/ 18 h 24"/>
                <a:gd name="T28" fmla="*/ 6 w 23"/>
                <a:gd name="T29" fmla="*/ 18 h 24"/>
                <a:gd name="T30" fmla="*/ 0 w 23"/>
                <a:gd name="T31" fmla="*/ 24 h 24"/>
                <a:gd name="T32" fmla="*/ 0 w 23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3" y="6"/>
                  </a:lnTo>
                  <a:lnTo>
                    <a:pt x="17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4" name="Freeform 326"/>
            <p:cNvSpPr>
              <a:spLocks/>
            </p:cNvSpPr>
            <p:nvPr/>
          </p:nvSpPr>
          <p:spPr bwMode="auto">
            <a:xfrm>
              <a:off x="5299" y="1290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6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5" name="Freeform 327"/>
            <p:cNvSpPr>
              <a:spLocks/>
            </p:cNvSpPr>
            <p:nvPr/>
          </p:nvSpPr>
          <p:spPr bwMode="auto">
            <a:xfrm>
              <a:off x="5293" y="1296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0 w 30"/>
                <a:gd name="T3" fmla="*/ 0 h 18"/>
                <a:gd name="T4" fmla="*/ 6 w 30"/>
                <a:gd name="T5" fmla="*/ 0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6 h 18"/>
                <a:gd name="T12" fmla="*/ 30 w 30"/>
                <a:gd name="T13" fmla="*/ 12 h 18"/>
                <a:gd name="T14" fmla="*/ 30 w 30"/>
                <a:gd name="T15" fmla="*/ 12 h 18"/>
                <a:gd name="T16" fmla="*/ 30 w 30"/>
                <a:gd name="T17" fmla="*/ 18 h 18"/>
                <a:gd name="T18" fmla="*/ 30 w 30"/>
                <a:gd name="T19" fmla="*/ 18 h 18"/>
                <a:gd name="T20" fmla="*/ 24 w 30"/>
                <a:gd name="T21" fmla="*/ 18 h 18"/>
                <a:gd name="T22" fmla="*/ 24 w 30"/>
                <a:gd name="T23" fmla="*/ 18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6 h 18"/>
                <a:gd name="T30" fmla="*/ 0 w 30"/>
                <a:gd name="T31" fmla="*/ 6 h 18"/>
                <a:gd name="T32" fmla="*/ 0 w 30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6" name="Freeform 328"/>
            <p:cNvSpPr>
              <a:spLocks/>
            </p:cNvSpPr>
            <p:nvPr/>
          </p:nvSpPr>
          <p:spPr bwMode="auto">
            <a:xfrm>
              <a:off x="5299" y="1279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0 w 35"/>
                <a:gd name="T3" fmla="*/ 0 h 6"/>
                <a:gd name="T4" fmla="*/ 6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30 w 35"/>
                <a:gd name="T13" fmla="*/ 0 h 6"/>
                <a:gd name="T14" fmla="*/ 30 w 35"/>
                <a:gd name="T15" fmla="*/ 0 h 6"/>
                <a:gd name="T16" fmla="*/ 35 w 35"/>
                <a:gd name="T17" fmla="*/ 6 h 6"/>
                <a:gd name="T18" fmla="*/ 35 w 35"/>
                <a:gd name="T19" fmla="*/ 6 h 6"/>
                <a:gd name="T20" fmla="*/ 30 w 35"/>
                <a:gd name="T21" fmla="*/ 6 h 6"/>
                <a:gd name="T22" fmla="*/ 30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7" name="Freeform 329"/>
            <p:cNvSpPr>
              <a:spLocks/>
            </p:cNvSpPr>
            <p:nvPr/>
          </p:nvSpPr>
          <p:spPr bwMode="auto">
            <a:xfrm>
              <a:off x="5305" y="1267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2 w 35"/>
                <a:gd name="T7" fmla="*/ 0 h 6"/>
                <a:gd name="T8" fmla="*/ 18 w 35"/>
                <a:gd name="T9" fmla="*/ 0 h 6"/>
                <a:gd name="T10" fmla="*/ 24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6 h 6"/>
                <a:gd name="T20" fmla="*/ 35 w 35"/>
                <a:gd name="T21" fmla="*/ 6 h 6"/>
                <a:gd name="T22" fmla="*/ 29 w 35"/>
                <a:gd name="T23" fmla="*/ 6 h 6"/>
                <a:gd name="T24" fmla="*/ 24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8" name="Freeform 330"/>
            <p:cNvSpPr>
              <a:spLocks/>
            </p:cNvSpPr>
            <p:nvPr/>
          </p:nvSpPr>
          <p:spPr bwMode="auto">
            <a:xfrm>
              <a:off x="5311" y="1255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8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29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29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8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39" name="Freeform 331"/>
            <p:cNvSpPr>
              <a:spLocks/>
            </p:cNvSpPr>
            <p:nvPr/>
          </p:nvSpPr>
          <p:spPr bwMode="auto">
            <a:xfrm>
              <a:off x="5317" y="1243"/>
              <a:ext cx="35" cy="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6 h 6"/>
                <a:gd name="T4" fmla="*/ 12 w 35"/>
                <a:gd name="T5" fmla="*/ 0 h 6"/>
                <a:gd name="T6" fmla="*/ 17 w 35"/>
                <a:gd name="T7" fmla="*/ 0 h 6"/>
                <a:gd name="T8" fmla="*/ 23 w 35"/>
                <a:gd name="T9" fmla="*/ 0 h 6"/>
                <a:gd name="T10" fmla="*/ 29 w 35"/>
                <a:gd name="T11" fmla="*/ 0 h 6"/>
                <a:gd name="T12" fmla="*/ 35 w 35"/>
                <a:gd name="T13" fmla="*/ 0 h 6"/>
                <a:gd name="T14" fmla="*/ 35 w 35"/>
                <a:gd name="T15" fmla="*/ 0 h 6"/>
                <a:gd name="T16" fmla="*/ 35 w 35"/>
                <a:gd name="T17" fmla="*/ 0 h 6"/>
                <a:gd name="T18" fmla="*/ 35 w 35"/>
                <a:gd name="T19" fmla="*/ 0 h 6"/>
                <a:gd name="T20" fmla="*/ 35 w 35"/>
                <a:gd name="T21" fmla="*/ 6 h 6"/>
                <a:gd name="T22" fmla="*/ 29 w 35"/>
                <a:gd name="T23" fmla="*/ 6 h 6"/>
                <a:gd name="T24" fmla="*/ 23 w 35"/>
                <a:gd name="T25" fmla="*/ 6 h 6"/>
                <a:gd name="T26" fmla="*/ 17 w 35"/>
                <a:gd name="T27" fmla="*/ 6 h 6"/>
                <a:gd name="T28" fmla="*/ 12 w 35"/>
                <a:gd name="T29" fmla="*/ 6 h 6"/>
                <a:gd name="T30" fmla="*/ 6 w 35"/>
                <a:gd name="T31" fmla="*/ 6 h 6"/>
                <a:gd name="T32" fmla="*/ 0 w 35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6"/>
                <a:gd name="T53" fmla="*/ 35 w 35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0" name="Freeform 332"/>
            <p:cNvSpPr>
              <a:spLocks/>
            </p:cNvSpPr>
            <p:nvPr/>
          </p:nvSpPr>
          <p:spPr bwMode="auto">
            <a:xfrm>
              <a:off x="5317" y="1225"/>
              <a:ext cx="41" cy="12"/>
            </a:xfrm>
            <a:custGeom>
              <a:avLst/>
              <a:gdLst>
                <a:gd name="T0" fmla="*/ 0 w 41"/>
                <a:gd name="T1" fmla="*/ 12 h 12"/>
                <a:gd name="T2" fmla="*/ 6 w 41"/>
                <a:gd name="T3" fmla="*/ 6 h 12"/>
                <a:gd name="T4" fmla="*/ 12 w 41"/>
                <a:gd name="T5" fmla="*/ 6 h 12"/>
                <a:gd name="T6" fmla="*/ 17 w 41"/>
                <a:gd name="T7" fmla="*/ 0 h 12"/>
                <a:gd name="T8" fmla="*/ 29 w 41"/>
                <a:gd name="T9" fmla="*/ 0 h 12"/>
                <a:gd name="T10" fmla="*/ 35 w 41"/>
                <a:gd name="T11" fmla="*/ 0 h 12"/>
                <a:gd name="T12" fmla="*/ 41 w 41"/>
                <a:gd name="T13" fmla="*/ 0 h 12"/>
                <a:gd name="T14" fmla="*/ 41 w 41"/>
                <a:gd name="T15" fmla="*/ 0 h 12"/>
                <a:gd name="T16" fmla="*/ 41 w 41"/>
                <a:gd name="T17" fmla="*/ 0 h 12"/>
                <a:gd name="T18" fmla="*/ 41 w 41"/>
                <a:gd name="T19" fmla="*/ 0 h 12"/>
                <a:gd name="T20" fmla="*/ 35 w 41"/>
                <a:gd name="T21" fmla="*/ 6 h 12"/>
                <a:gd name="T22" fmla="*/ 29 w 41"/>
                <a:gd name="T23" fmla="*/ 6 h 12"/>
                <a:gd name="T24" fmla="*/ 23 w 41"/>
                <a:gd name="T25" fmla="*/ 6 h 12"/>
                <a:gd name="T26" fmla="*/ 17 w 41"/>
                <a:gd name="T27" fmla="*/ 6 h 12"/>
                <a:gd name="T28" fmla="*/ 12 w 41"/>
                <a:gd name="T29" fmla="*/ 6 h 12"/>
                <a:gd name="T30" fmla="*/ 6 w 41"/>
                <a:gd name="T31" fmla="*/ 6 h 12"/>
                <a:gd name="T32" fmla="*/ 0 w 4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12"/>
                <a:gd name="T53" fmla="*/ 41 w 4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1" name="Freeform 333"/>
            <p:cNvSpPr>
              <a:spLocks/>
            </p:cNvSpPr>
            <p:nvPr/>
          </p:nvSpPr>
          <p:spPr bwMode="auto">
            <a:xfrm>
              <a:off x="5317" y="1207"/>
              <a:ext cx="47" cy="18"/>
            </a:xfrm>
            <a:custGeom>
              <a:avLst/>
              <a:gdLst>
                <a:gd name="T0" fmla="*/ 0 w 47"/>
                <a:gd name="T1" fmla="*/ 18 h 18"/>
                <a:gd name="T2" fmla="*/ 6 w 47"/>
                <a:gd name="T3" fmla="*/ 12 h 18"/>
                <a:gd name="T4" fmla="*/ 12 w 47"/>
                <a:gd name="T5" fmla="*/ 12 h 18"/>
                <a:gd name="T6" fmla="*/ 17 w 47"/>
                <a:gd name="T7" fmla="*/ 6 h 18"/>
                <a:gd name="T8" fmla="*/ 29 w 47"/>
                <a:gd name="T9" fmla="*/ 6 h 18"/>
                <a:gd name="T10" fmla="*/ 35 w 47"/>
                <a:gd name="T11" fmla="*/ 0 h 18"/>
                <a:gd name="T12" fmla="*/ 41 w 47"/>
                <a:gd name="T13" fmla="*/ 0 h 18"/>
                <a:gd name="T14" fmla="*/ 47 w 47"/>
                <a:gd name="T15" fmla="*/ 0 h 18"/>
                <a:gd name="T16" fmla="*/ 47 w 47"/>
                <a:gd name="T17" fmla="*/ 6 h 18"/>
                <a:gd name="T18" fmla="*/ 47 w 47"/>
                <a:gd name="T19" fmla="*/ 6 h 18"/>
                <a:gd name="T20" fmla="*/ 41 w 47"/>
                <a:gd name="T21" fmla="*/ 12 h 18"/>
                <a:gd name="T22" fmla="*/ 35 w 47"/>
                <a:gd name="T23" fmla="*/ 12 h 18"/>
                <a:gd name="T24" fmla="*/ 29 w 47"/>
                <a:gd name="T25" fmla="*/ 12 h 18"/>
                <a:gd name="T26" fmla="*/ 23 w 47"/>
                <a:gd name="T27" fmla="*/ 12 h 18"/>
                <a:gd name="T28" fmla="*/ 12 w 47"/>
                <a:gd name="T29" fmla="*/ 18 h 18"/>
                <a:gd name="T30" fmla="*/ 6 w 47"/>
                <a:gd name="T31" fmla="*/ 18 h 18"/>
                <a:gd name="T32" fmla="*/ 0 w 47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8"/>
                <a:gd name="T53" fmla="*/ 47 w 47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8">
                  <a:moveTo>
                    <a:pt x="0" y="18"/>
                  </a:moveTo>
                  <a:lnTo>
                    <a:pt x="6" y="12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9" y="6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2" name="Freeform 334"/>
            <p:cNvSpPr>
              <a:spLocks/>
            </p:cNvSpPr>
            <p:nvPr/>
          </p:nvSpPr>
          <p:spPr bwMode="auto">
            <a:xfrm>
              <a:off x="5317" y="1177"/>
              <a:ext cx="47" cy="30"/>
            </a:xfrm>
            <a:custGeom>
              <a:avLst/>
              <a:gdLst>
                <a:gd name="T0" fmla="*/ 0 w 47"/>
                <a:gd name="T1" fmla="*/ 30 h 30"/>
                <a:gd name="T2" fmla="*/ 6 w 47"/>
                <a:gd name="T3" fmla="*/ 24 h 30"/>
                <a:gd name="T4" fmla="*/ 12 w 47"/>
                <a:gd name="T5" fmla="*/ 18 h 30"/>
                <a:gd name="T6" fmla="*/ 17 w 47"/>
                <a:gd name="T7" fmla="*/ 18 h 30"/>
                <a:gd name="T8" fmla="*/ 23 w 47"/>
                <a:gd name="T9" fmla="*/ 12 h 30"/>
                <a:gd name="T10" fmla="*/ 29 w 47"/>
                <a:gd name="T11" fmla="*/ 6 h 30"/>
                <a:gd name="T12" fmla="*/ 35 w 47"/>
                <a:gd name="T13" fmla="*/ 6 h 30"/>
                <a:gd name="T14" fmla="*/ 41 w 47"/>
                <a:gd name="T15" fmla="*/ 0 h 30"/>
                <a:gd name="T16" fmla="*/ 47 w 47"/>
                <a:gd name="T17" fmla="*/ 6 h 30"/>
                <a:gd name="T18" fmla="*/ 47 w 47"/>
                <a:gd name="T19" fmla="*/ 6 h 30"/>
                <a:gd name="T20" fmla="*/ 41 w 47"/>
                <a:gd name="T21" fmla="*/ 12 h 30"/>
                <a:gd name="T22" fmla="*/ 35 w 47"/>
                <a:gd name="T23" fmla="*/ 12 h 30"/>
                <a:gd name="T24" fmla="*/ 29 w 47"/>
                <a:gd name="T25" fmla="*/ 18 h 30"/>
                <a:gd name="T26" fmla="*/ 23 w 47"/>
                <a:gd name="T27" fmla="*/ 24 h 30"/>
                <a:gd name="T28" fmla="*/ 17 w 47"/>
                <a:gd name="T29" fmla="*/ 24 h 30"/>
                <a:gd name="T30" fmla="*/ 6 w 47"/>
                <a:gd name="T31" fmla="*/ 30 h 30"/>
                <a:gd name="T32" fmla="*/ 0 w 47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30"/>
                <a:gd name="T53" fmla="*/ 47 w 47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30">
                  <a:moveTo>
                    <a:pt x="0" y="30"/>
                  </a:moveTo>
                  <a:lnTo>
                    <a:pt x="6" y="24"/>
                  </a:lnTo>
                  <a:lnTo>
                    <a:pt x="12" y="18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5" y="6"/>
                  </a:lnTo>
                  <a:lnTo>
                    <a:pt x="41" y="0"/>
                  </a:lnTo>
                  <a:lnTo>
                    <a:pt x="47" y="6"/>
                  </a:lnTo>
                  <a:lnTo>
                    <a:pt x="41" y="12"/>
                  </a:lnTo>
                  <a:lnTo>
                    <a:pt x="35" y="12"/>
                  </a:lnTo>
                  <a:lnTo>
                    <a:pt x="29" y="18"/>
                  </a:lnTo>
                  <a:lnTo>
                    <a:pt x="23" y="24"/>
                  </a:lnTo>
                  <a:lnTo>
                    <a:pt x="17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3" name="Freeform 335"/>
            <p:cNvSpPr>
              <a:spLocks/>
            </p:cNvSpPr>
            <p:nvPr/>
          </p:nvSpPr>
          <p:spPr bwMode="auto">
            <a:xfrm>
              <a:off x="5317" y="1159"/>
              <a:ext cx="41" cy="30"/>
            </a:xfrm>
            <a:custGeom>
              <a:avLst/>
              <a:gdLst>
                <a:gd name="T0" fmla="*/ 0 w 41"/>
                <a:gd name="T1" fmla="*/ 30 h 30"/>
                <a:gd name="T2" fmla="*/ 6 w 41"/>
                <a:gd name="T3" fmla="*/ 30 h 30"/>
                <a:gd name="T4" fmla="*/ 12 w 41"/>
                <a:gd name="T5" fmla="*/ 24 h 30"/>
                <a:gd name="T6" fmla="*/ 17 w 41"/>
                <a:gd name="T7" fmla="*/ 18 h 30"/>
                <a:gd name="T8" fmla="*/ 23 w 41"/>
                <a:gd name="T9" fmla="*/ 12 h 30"/>
                <a:gd name="T10" fmla="*/ 29 w 41"/>
                <a:gd name="T11" fmla="*/ 6 h 30"/>
                <a:gd name="T12" fmla="*/ 29 w 41"/>
                <a:gd name="T13" fmla="*/ 0 h 30"/>
                <a:gd name="T14" fmla="*/ 35 w 41"/>
                <a:gd name="T15" fmla="*/ 0 h 30"/>
                <a:gd name="T16" fmla="*/ 41 w 41"/>
                <a:gd name="T17" fmla="*/ 0 h 30"/>
                <a:gd name="T18" fmla="*/ 41 w 41"/>
                <a:gd name="T19" fmla="*/ 0 h 30"/>
                <a:gd name="T20" fmla="*/ 35 w 41"/>
                <a:gd name="T21" fmla="*/ 6 h 30"/>
                <a:gd name="T22" fmla="*/ 29 w 41"/>
                <a:gd name="T23" fmla="*/ 12 h 30"/>
                <a:gd name="T24" fmla="*/ 23 w 41"/>
                <a:gd name="T25" fmla="*/ 18 h 30"/>
                <a:gd name="T26" fmla="*/ 17 w 41"/>
                <a:gd name="T27" fmla="*/ 24 h 30"/>
                <a:gd name="T28" fmla="*/ 12 w 41"/>
                <a:gd name="T29" fmla="*/ 30 h 30"/>
                <a:gd name="T30" fmla="*/ 6 w 41"/>
                <a:gd name="T31" fmla="*/ 30 h 30"/>
                <a:gd name="T32" fmla="*/ 0 w 41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30"/>
                <a:gd name="T53" fmla="*/ 41 w 4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30">
                  <a:moveTo>
                    <a:pt x="0" y="30"/>
                  </a:moveTo>
                  <a:lnTo>
                    <a:pt x="6" y="30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35" y="6"/>
                  </a:lnTo>
                  <a:lnTo>
                    <a:pt x="29" y="12"/>
                  </a:lnTo>
                  <a:lnTo>
                    <a:pt x="23" y="18"/>
                  </a:lnTo>
                  <a:lnTo>
                    <a:pt x="17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4" name="Freeform 336"/>
            <p:cNvSpPr>
              <a:spLocks/>
            </p:cNvSpPr>
            <p:nvPr/>
          </p:nvSpPr>
          <p:spPr bwMode="auto">
            <a:xfrm>
              <a:off x="5317" y="1147"/>
              <a:ext cx="35" cy="30"/>
            </a:xfrm>
            <a:custGeom>
              <a:avLst/>
              <a:gdLst>
                <a:gd name="T0" fmla="*/ 35 w 35"/>
                <a:gd name="T1" fmla="*/ 0 h 30"/>
                <a:gd name="T2" fmla="*/ 35 w 35"/>
                <a:gd name="T3" fmla="*/ 0 h 30"/>
                <a:gd name="T4" fmla="*/ 29 w 35"/>
                <a:gd name="T5" fmla="*/ 6 h 30"/>
                <a:gd name="T6" fmla="*/ 23 w 35"/>
                <a:gd name="T7" fmla="*/ 6 h 30"/>
                <a:gd name="T8" fmla="*/ 23 w 35"/>
                <a:gd name="T9" fmla="*/ 12 h 30"/>
                <a:gd name="T10" fmla="*/ 17 w 35"/>
                <a:gd name="T11" fmla="*/ 18 h 30"/>
                <a:gd name="T12" fmla="*/ 12 w 35"/>
                <a:gd name="T13" fmla="*/ 18 h 30"/>
                <a:gd name="T14" fmla="*/ 6 w 35"/>
                <a:gd name="T15" fmla="*/ 24 h 30"/>
                <a:gd name="T16" fmla="*/ 0 w 35"/>
                <a:gd name="T17" fmla="*/ 30 h 30"/>
                <a:gd name="T18" fmla="*/ 6 w 35"/>
                <a:gd name="T19" fmla="*/ 24 h 30"/>
                <a:gd name="T20" fmla="*/ 6 w 35"/>
                <a:gd name="T21" fmla="*/ 18 h 30"/>
                <a:gd name="T22" fmla="*/ 12 w 35"/>
                <a:gd name="T23" fmla="*/ 12 h 30"/>
                <a:gd name="T24" fmla="*/ 17 w 35"/>
                <a:gd name="T25" fmla="*/ 6 h 30"/>
                <a:gd name="T26" fmla="*/ 23 w 35"/>
                <a:gd name="T27" fmla="*/ 0 h 30"/>
                <a:gd name="T28" fmla="*/ 29 w 35"/>
                <a:gd name="T29" fmla="*/ 0 h 30"/>
                <a:gd name="T30" fmla="*/ 29 w 35"/>
                <a:gd name="T31" fmla="*/ 0 h 30"/>
                <a:gd name="T32" fmla="*/ 35 w 35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0"/>
                  </a:moveTo>
                  <a:lnTo>
                    <a:pt x="35" y="0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23" y="12"/>
                  </a:lnTo>
                  <a:lnTo>
                    <a:pt x="17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7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5" name="Freeform 337"/>
            <p:cNvSpPr>
              <a:spLocks/>
            </p:cNvSpPr>
            <p:nvPr/>
          </p:nvSpPr>
          <p:spPr bwMode="auto">
            <a:xfrm>
              <a:off x="5251" y="986"/>
              <a:ext cx="42" cy="155"/>
            </a:xfrm>
            <a:custGeom>
              <a:avLst/>
              <a:gdLst>
                <a:gd name="T0" fmla="*/ 6 w 42"/>
                <a:gd name="T1" fmla="*/ 155 h 155"/>
                <a:gd name="T2" fmla="*/ 0 w 42"/>
                <a:gd name="T3" fmla="*/ 155 h 155"/>
                <a:gd name="T4" fmla="*/ 0 w 42"/>
                <a:gd name="T5" fmla="*/ 155 h 155"/>
                <a:gd name="T6" fmla="*/ 0 w 42"/>
                <a:gd name="T7" fmla="*/ 155 h 155"/>
                <a:gd name="T8" fmla="*/ 0 w 42"/>
                <a:gd name="T9" fmla="*/ 149 h 155"/>
                <a:gd name="T10" fmla="*/ 18 w 42"/>
                <a:gd name="T11" fmla="*/ 131 h 155"/>
                <a:gd name="T12" fmla="*/ 24 w 42"/>
                <a:gd name="T13" fmla="*/ 113 h 155"/>
                <a:gd name="T14" fmla="*/ 30 w 42"/>
                <a:gd name="T15" fmla="*/ 89 h 155"/>
                <a:gd name="T16" fmla="*/ 36 w 42"/>
                <a:gd name="T17" fmla="*/ 71 h 155"/>
                <a:gd name="T18" fmla="*/ 30 w 42"/>
                <a:gd name="T19" fmla="*/ 47 h 155"/>
                <a:gd name="T20" fmla="*/ 30 w 42"/>
                <a:gd name="T21" fmla="*/ 29 h 155"/>
                <a:gd name="T22" fmla="*/ 24 w 42"/>
                <a:gd name="T23" fmla="*/ 12 h 155"/>
                <a:gd name="T24" fmla="*/ 24 w 42"/>
                <a:gd name="T25" fmla="*/ 0 h 155"/>
                <a:gd name="T26" fmla="*/ 30 w 42"/>
                <a:gd name="T27" fmla="*/ 12 h 155"/>
                <a:gd name="T28" fmla="*/ 36 w 42"/>
                <a:gd name="T29" fmla="*/ 23 h 155"/>
                <a:gd name="T30" fmla="*/ 42 w 42"/>
                <a:gd name="T31" fmla="*/ 47 h 155"/>
                <a:gd name="T32" fmla="*/ 42 w 42"/>
                <a:gd name="T33" fmla="*/ 71 h 155"/>
                <a:gd name="T34" fmla="*/ 36 w 42"/>
                <a:gd name="T35" fmla="*/ 95 h 155"/>
                <a:gd name="T36" fmla="*/ 30 w 42"/>
                <a:gd name="T37" fmla="*/ 119 h 155"/>
                <a:gd name="T38" fmla="*/ 18 w 42"/>
                <a:gd name="T39" fmla="*/ 143 h 155"/>
                <a:gd name="T40" fmla="*/ 6 w 42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155"/>
                <a:gd name="T65" fmla="*/ 42 w 42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155">
                  <a:moveTo>
                    <a:pt x="6" y="155"/>
                  </a:moveTo>
                  <a:lnTo>
                    <a:pt x="0" y="155"/>
                  </a:lnTo>
                  <a:lnTo>
                    <a:pt x="0" y="149"/>
                  </a:lnTo>
                  <a:lnTo>
                    <a:pt x="18" y="131"/>
                  </a:lnTo>
                  <a:lnTo>
                    <a:pt x="24" y="113"/>
                  </a:lnTo>
                  <a:lnTo>
                    <a:pt x="30" y="89"/>
                  </a:lnTo>
                  <a:lnTo>
                    <a:pt x="36" y="71"/>
                  </a:lnTo>
                  <a:lnTo>
                    <a:pt x="30" y="47"/>
                  </a:lnTo>
                  <a:lnTo>
                    <a:pt x="30" y="29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30" y="12"/>
                  </a:lnTo>
                  <a:lnTo>
                    <a:pt x="36" y="23"/>
                  </a:lnTo>
                  <a:lnTo>
                    <a:pt x="42" y="47"/>
                  </a:lnTo>
                  <a:lnTo>
                    <a:pt x="42" y="71"/>
                  </a:lnTo>
                  <a:lnTo>
                    <a:pt x="36" y="95"/>
                  </a:lnTo>
                  <a:lnTo>
                    <a:pt x="30" y="119"/>
                  </a:lnTo>
                  <a:lnTo>
                    <a:pt x="18" y="143"/>
                  </a:lnTo>
                  <a:lnTo>
                    <a:pt x="6" y="1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6" name="Freeform 338"/>
            <p:cNvSpPr>
              <a:spLocks/>
            </p:cNvSpPr>
            <p:nvPr/>
          </p:nvSpPr>
          <p:spPr bwMode="auto">
            <a:xfrm>
              <a:off x="5251" y="986"/>
              <a:ext cx="30" cy="23"/>
            </a:xfrm>
            <a:custGeom>
              <a:avLst/>
              <a:gdLst>
                <a:gd name="T0" fmla="*/ 30 w 30"/>
                <a:gd name="T1" fmla="*/ 23 h 23"/>
                <a:gd name="T2" fmla="*/ 30 w 30"/>
                <a:gd name="T3" fmla="*/ 17 h 23"/>
                <a:gd name="T4" fmla="*/ 24 w 30"/>
                <a:gd name="T5" fmla="*/ 12 h 23"/>
                <a:gd name="T6" fmla="*/ 18 w 30"/>
                <a:gd name="T7" fmla="*/ 12 h 23"/>
                <a:gd name="T8" fmla="*/ 12 w 30"/>
                <a:gd name="T9" fmla="*/ 6 h 23"/>
                <a:gd name="T10" fmla="*/ 6 w 30"/>
                <a:gd name="T11" fmla="*/ 6 h 23"/>
                <a:gd name="T12" fmla="*/ 6 w 30"/>
                <a:gd name="T13" fmla="*/ 0 h 23"/>
                <a:gd name="T14" fmla="*/ 0 w 30"/>
                <a:gd name="T15" fmla="*/ 0 h 23"/>
                <a:gd name="T16" fmla="*/ 0 w 30"/>
                <a:gd name="T17" fmla="*/ 6 h 23"/>
                <a:gd name="T18" fmla="*/ 0 w 30"/>
                <a:gd name="T19" fmla="*/ 6 h 23"/>
                <a:gd name="T20" fmla="*/ 0 w 30"/>
                <a:gd name="T21" fmla="*/ 6 h 23"/>
                <a:gd name="T22" fmla="*/ 6 w 30"/>
                <a:gd name="T23" fmla="*/ 6 h 23"/>
                <a:gd name="T24" fmla="*/ 12 w 30"/>
                <a:gd name="T25" fmla="*/ 12 h 23"/>
                <a:gd name="T26" fmla="*/ 18 w 30"/>
                <a:gd name="T27" fmla="*/ 12 h 23"/>
                <a:gd name="T28" fmla="*/ 24 w 30"/>
                <a:gd name="T29" fmla="*/ 17 h 23"/>
                <a:gd name="T30" fmla="*/ 30 w 30"/>
                <a:gd name="T31" fmla="*/ 17 h 23"/>
                <a:gd name="T32" fmla="*/ 30 w 30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3"/>
                <a:gd name="T53" fmla="*/ 30 w 30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3">
                  <a:moveTo>
                    <a:pt x="30" y="23"/>
                  </a:moveTo>
                  <a:lnTo>
                    <a:pt x="30" y="17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7"/>
                  </a:lnTo>
                  <a:lnTo>
                    <a:pt x="30" y="17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7" name="Freeform 339"/>
            <p:cNvSpPr>
              <a:spLocks/>
            </p:cNvSpPr>
            <p:nvPr/>
          </p:nvSpPr>
          <p:spPr bwMode="auto">
            <a:xfrm>
              <a:off x="5251" y="998"/>
              <a:ext cx="36" cy="23"/>
            </a:xfrm>
            <a:custGeom>
              <a:avLst/>
              <a:gdLst>
                <a:gd name="T0" fmla="*/ 0 w 36"/>
                <a:gd name="T1" fmla="*/ 0 h 23"/>
                <a:gd name="T2" fmla="*/ 0 w 36"/>
                <a:gd name="T3" fmla="*/ 0 h 23"/>
                <a:gd name="T4" fmla="*/ 6 w 36"/>
                <a:gd name="T5" fmla="*/ 0 h 23"/>
                <a:gd name="T6" fmla="*/ 6 w 36"/>
                <a:gd name="T7" fmla="*/ 0 h 23"/>
                <a:gd name="T8" fmla="*/ 12 w 36"/>
                <a:gd name="T9" fmla="*/ 5 h 23"/>
                <a:gd name="T10" fmla="*/ 18 w 36"/>
                <a:gd name="T11" fmla="*/ 5 h 23"/>
                <a:gd name="T12" fmla="*/ 24 w 36"/>
                <a:gd name="T13" fmla="*/ 11 h 23"/>
                <a:gd name="T14" fmla="*/ 30 w 36"/>
                <a:gd name="T15" fmla="*/ 17 h 23"/>
                <a:gd name="T16" fmla="*/ 36 w 36"/>
                <a:gd name="T17" fmla="*/ 23 h 23"/>
                <a:gd name="T18" fmla="*/ 30 w 36"/>
                <a:gd name="T19" fmla="*/ 17 h 23"/>
                <a:gd name="T20" fmla="*/ 24 w 36"/>
                <a:gd name="T21" fmla="*/ 17 h 23"/>
                <a:gd name="T22" fmla="*/ 18 w 36"/>
                <a:gd name="T23" fmla="*/ 11 h 23"/>
                <a:gd name="T24" fmla="*/ 12 w 36"/>
                <a:gd name="T25" fmla="*/ 11 h 23"/>
                <a:gd name="T26" fmla="*/ 6 w 36"/>
                <a:gd name="T27" fmla="*/ 5 h 23"/>
                <a:gd name="T28" fmla="*/ 0 w 36"/>
                <a:gd name="T29" fmla="*/ 5 h 23"/>
                <a:gd name="T30" fmla="*/ 0 w 36"/>
                <a:gd name="T31" fmla="*/ 0 h 23"/>
                <a:gd name="T32" fmla="*/ 0 w 36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3"/>
                <a:gd name="T53" fmla="*/ 36 w 3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3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4" y="11"/>
                  </a:lnTo>
                  <a:lnTo>
                    <a:pt x="30" y="17"/>
                  </a:lnTo>
                  <a:lnTo>
                    <a:pt x="36" y="23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8" name="Freeform 340"/>
            <p:cNvSpPr>
              <a:spLocks/>
            </p:cNvSpPr>
            <p:nvPr/>
          </p:nvSpPr>
          <p:spPr bwMode="auto">
            <a:xfrm>
              <a:off x="5239" y="1021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6 w 48"/>
                <a:gd name="T3" fmla="*/ 0 h 30"/>
                <a:gd name="T4" fmla="*/ 12 w 48"/>
                <a:gd name="T5" fmla="*/ 0 h 30"/>
                <a:gd name="T6" fmla="*/ 18 w 48"/>
                <a:gd name="T7" fmla="*/ 6 h 30"/>
                <a:gd name="T8" fmla="*/ 24 w 48"/>
                <a:gd name="T9" fmla="*/ 6 h 30"/>
                <a:gd name="T10" fmla="*/ 30 w 48"/>
                <a:gd name="T11" fmla="*/ 12 h 30"/>
                <a:gd name="T12" fmla="*/ 42 w 48"/>
                <a:gd name="T13" fmla="*/ 18 h 30"/>
                <a:gd name="T14" fmla="*/ 48 w 48"/>
                <a:gd name="T15" fmla="*/ 24 h 30"/>
                <a:gd name="T16" fmla="*/ 48 w 48"/>
                <a:gd name="T17" fmla="*/ 30 h 30"/>
                <a:gd name="T18" fmla="*/ 48 w 48"/>
                <a:gd name="T19" fmla="*/ 30 h 30"/>
                <a:gd name="T20" fmla="*/ 42 w 48"/>
                <a:gd name="T21" fmla="*/ 24 h 30"/>
                <a:gd name="T22" fmla="*/ 30 w 48"/>
                <a:gd name="T23" fmla="*/ 18 h 30"/>
                <a:gd name="T24" fmla="*/ 24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6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24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49" name="Freeform 341"/>
            <p:cNvSpPr>
              <a:spLocks/>
            </p:cNvSpPr>
            <p:nvPr/>
          </p:nvSpPr>
          <p:spPr bwMode="auto">
            <a:xfrm>
              <a:off x="5233" y="1045"/>
              <a:ext cx="54" cy="36"/>
            </a:xfrm>
            <a:custGeom>
              <a:avLst/>
              <a:gdLst>
                <a:gd name="T0" fmla="*/ 0 w 54"/>
                <a:gd name="T1" fmla="*/ 0 h 36"/>
                <a:gd name="T2" fmla="*/ 6 w 54"/>
                <a:gd name="T3" fmla="*/ 0 h 36"/>
                <a:gd name="T4" fmla="*/ 12 w 54"/>
                <a:gd name="T5" fmla="*/ 0 h 36"/>
                <a:gd name="T6" fmla="*/ 18 w 54"/>
                <a:gd name="T7" fmla="*/ 6 h 36"/>
                <a:gd name="T8" fmla="*/ 24 w 54"/>
                <a:gd name="T9" fmla="*/ 12 h 36"/>
                <a:gd name="T10" fmla="*/ 36 w 54"/>
                <a:gd name="T11" fmla="*/ 18 h 36"/>
                <a:gd name="T12" fmla="*/ 42 w 54"/>
                <a:gd name="T13" fmla="*/ 24 h 36"/>
                <a:gd name="T14" fmla="*/ 48 w 54"/>
                <a:gd name="T15" fmla="*/ 30 h 36"/>
                <a:gd name="T16" fmla="*/ 54 w 54"/>
                <a:gd name="T17" fmla="*/ 36 h 36"/>
                <a:gd name="T18" fmla="*/ 48 w 54"/>
                <a:gd name="T19" fmla="*/ 30 h 36"/>
                <a:gd name="T20" fmla="*/ 42 w 54"/>
                <a:gd name="T21" fmla="*/ 30 h 36"/>
                <a:gd name="T22" fmla="*/ 36 w 54"/>
                <a:gd name="T23" fmla="*/ 24 h 36"/>
                <a:gd name="T24" fmla="*/ 24 w 54"/>
                <a:gd name="T25" fmla="*/ 18 h 36"/>
                <a:gd name="T26" fmla="*/ 12 w 54"/>
                <a:gd name="T27" fmla="*/ 12 h 36"/>
                <a:gd name="T28" fmla="*/ 6 w 54"/>
                <a:gd name="T29" fmla="*/ 6 h 36"/>
                <a:gd name="T30" fmla="*/ 0 w 54"/>
                <a:gd name="T31" fmla="*/ 6 h 36"/>
                <a:gd name="T32" fmla="*/ 0 w 54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36"/>
                <a:gd name="T53" fmla="*/ 54 w 5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3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0" name="Freeform 342"/>
            <p:cNvSpPr>
              <a:spLocks/>
            </p:cNvSpPr>
            <p:nvPr/>
          </p:nvSpPr>
          <p:spPr bwMode="auto">
            <a:xfrm>
              <a:off x="5239" y="1063"/>
              <a:ext cx="42" cy="36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6 w 42"/>
                <a:gd name="T5" fmla="*/ 0 h 36"/>
                <a:gd name="T6" fmla="*/ 12 w 42"/>
                <a:gd name="T7" fmla="*/ 6 h 36"/>
                <a:gd name="T8" fmla="*/ 18 w 42"/>
                <a:gd name="T9" fmla="*/ 12 h 36"/>
                <a:gd name="T10" fmla="*/ 30 w 42"/>
                <a:gd name="T11" fmla="*/ 18 h 36"/>
                <a:gd name="T12" fmla="*/ 36 w 42"/>
                <a:gd name="T13" fmla="*/ 24 h 36"/>
                <a:gd name="T14" fmla="*/ 42 w 42"/>
                <a:gd name="T15" fmla="*/ 30 h 36"/>
                <a:gd name="T16" fmla="*/ 42 w 42"/>
                <a:gd name="T17" fmla="*/ 36 h 36"/>
                <a:gd name="T18" fmla="*/ 36 w 42"/>
                <a:gd name="T19" fmla="*/ 36 h 36"/>
                <a:gd name="T20" fmla="*/ 30 w 42"/>
                <a:gd name="T21" fmla="*/ 30 h 36"/>
                <a:gd name="T22" fmla="*/ 24 w 42"/>
                <a:gd name="T23" fmla="*/ 24 h 36"/>
                <a:gd name="T24" fmla="*/ 18 w 42"/>
                <a:gd name="T25" fmla="*/ 18 h 36"/>
                <a:gd name="T26" fmla="*/ 6 w 42"/>
                <a:gd name="T27" fmla="*/ 12 h 36"/>
                <a:gd name="T28" fmla="*/ 6 w 42"/>
                <a:gd name="T29" fmla="*/ 6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1" name="Freeform 343"/>
            <p:cNvSpPr>
              <a:spLocks/>
            </p:cNvSpPr>
            <p:nvPr/>
          </p:nvSpPr>
          <p:spPr bwMode="auto">
            <a:xfrm>
              <a:off x="5239" y="1081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2" name="Freeform 344"/>
            <p:cNvSpPr>
              <a:spLocks/>
            </p:cNvSpPr>
            <p:nvPr/>
          </p:nvSpPr>
          <p:spPr bwMode="auto">
            <a:xfrm>
              <a:off x="5239" y="1099"/>
              <a:ext cx="24" cy="30"/>
            </a:xfrm>
            <a:custGeom>
              <a:avLst/>
              <a:gdLst>
                <a:gd name="T0" fmla="*/ 0 w 24"/>
                <a:gd name="T1" fmla="*/ 0 h 30"/>
                <a:gd name="T2" fmla="*/ 0 w 24"/>
                <a:gd name="T3" fmla="*/ 0 h 30"/>
                <a:gd name="T4" fmla="*/ 6 w 24"/>
                <a:gd name="T5" fmla="*/ 6 h 30"/>
                <a:gd name="T6" fmla="*/ 12 w 24"/>
                <a:gd name="T7" fmla="*/ 6 h 30"/>
                <a:gd name="T8" fmla="*/ 12 w 24"/>
                <a:gd name="T9" fmla="*/ 12 h 30"/>
                <a:gd name="T10" fmla="*/ 18 w 24"/>
                <a:gd name="T11" fmla="*/ 18 h 30"/>
                <a:gd name="T12" fmla="*/ 24 w 24"/>
                <a:gd name="T13" fmla="*/ 24 h 30"/>
                <a:gd name="T14" fmla="*/ 24 w 24"/>
                <a:gd name="T15" fmla="*/ 24 h 30"/>
                <a:gd name="T16" fmla="*/ 24 w 24"/>
                <a:gd name="T17" fmla="*/ 30 h 30"/>
                <a:gd name="T18" fmla="*/ 24 w 24"/>
                <a:gd name="T19" fmla="*/ 24 h 30"/>
                <a:gd name="T20" fmla="*/ 18 w 24"/>
                <a:gd name="T21" fmla="*/ 24 h 30"/>
                <a:gd name="T22" fmla="*/ 12 w 24"/>
                <a:gd name="T23" fmla="*/ 18 h 30"/>
                <a:gd name="T24" fmla="*/ 12 w 24"/>
                <a:gd name="T25" fmla="*/ 18 h 30"/>
                <a:gd name="T26" fmla="*/ 6 w 24"/>
                <a:gd name="T27" fmla="*/ 12 h 30"/>
                <a:gd name="T28" fmla="*/ 6 w 24"/>
                <a:gd name="T29" fmla="*/ 6 h 30"/>
                <a:gd name="T30" fmla="*/ 0 w 24"/>
                <a:gd name="T31" fmla="*/ 6 h 30"/>
                <a:gd name="T32" fmla="*/ 0 w 24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0"/>
                <a:gd name="T53" fmla="*/ 24 w 24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3" name="Freeform 345"/>
            <p:cNvSpPr>
              <a:spLocks/>
            </p:cNvSpPr>
            <p:nvPr/>
          </p:nvSpPr>
          <p:spPr bwMode="auto">
            <a:xfrm>
              <a:off x="5239" y="1117"/>
              <a:ext cx="18" cy="18"/>
            </a:xfrm>
            <a:custGeom>
              <a:avLst/>
              <a:gdLst>
                <a:gd name="T0" fmla="*/ 6 w 18"/>
                <a:gd name="T1" fmla="*/ 0 h 18"/>
                <a:gd name="T2" fmla="*/ 6 w 18"/>
                <a:gd name="T3" fmla="*/ 0 h 18"/>
                <a:gd name="T4" fmla="*/ 6 w 18"/>
                <a:gd name="T5" fmla="*/ 0 h 18"/>
                <a:gd name="T6" fmla="*/ 12 w 18"/>
                <a:gd name="T7" fmla="*/ 6 h 18"/>
                <a:gd name="T8" fmla="*/ 12 w 18"/>
                <a:gd name="T9" fmla="*/ 6 h 18"/>
                <a:gd name="T10" fmla="*/ 18 w 18"/>
                <a:gd name="T11" fmla="*/ 12 h 18"/>
                <a:gd name="T12" fmla="*/ 18 w 18"/>
                <a:gd name="T13" fmla="*/ 12 h 18"/>
                <a:gd name="T14" fmla="*/ 18 w 18"/>
                <a:gd name="T15" fmla="*/ 18 h 18"/>
                <a:gd name="T16" fmla="*/ 18 w 18"/>
                <a:gd name="T17" fmla="*/ 18 h 18"/>
                <a:gd name="T18" fmla="*/ 18 w 18"/>
                <a:gd name="T19" fmla="*/ 18 h 18"/>
                <a:gd name="T20" fmla="*/ 18 w 18"/>
                <a:gd name="T21" fmla="*/ 12 h 18"/>
                <a:gd name="T22" fmla="*/ 12 w 18"/>
                <a:gd name="T23" fmla="*/ 12 h 18"/>
                <a:gd name="T24" fmla="*/ 6 w 18"/>
                <a:gd name="T25" fmla="*/ 6 h 18"/>
                <a:gd name="T26" fmla="*/ 6 w 18"/>
                <a:gd name="T27" fmla="*/ 6 h 18"/>
                <a:gd name="T28" fmla="*/ 6 w 18"/>
                <a:gd name="T29" fmla="*/ 6 h 18"/>
                <a:gd name="T30" fmla="*/ 0 w 18"/>
                <a:gd name="T31" fmla="*/ 0 h 18"/>
                <a:gd name="T32" fmla="*/ 6 w 18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4" name="Freeform 346"/>
            <p:cNvSpPr>
              <a:spLocks/>
            </p:cNvSpPr>
            <p:nvPr/>
          </p:nvSpPr>
          <p:spPr bwMode="auto">
            <a:xfrm>
              <a:off x="5257" y="974"/>
              <a:ext cx="18" cy="24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18 h 24"/>
                <a:gd name="T4" fmla="*/ 12 w 18"/>
                <a:gd name="T5" fmla="*/ 18 h 24"/>
                <a:gd name="T6" fmla="*/ 12 w 18"/>
                <a:gd name="T7" fmla="*/ 18 h 24"/>
                <a:gd name="T8" fmla="*/ 6 w 18"/>
                <a:gd name="T9" fmla="*/ 12 h 24"/>
                <a:gd name="T10" fmla="*/ 0 w 18"/>
                <a:gd name="T11" fmla="*/ 12 h 24"/>
                <a:gd name="T12" fmla="*/ 0 w 18"/>
                <a:gd name="T13" fmla="*/ 6 h 24"/>
                <a:gd name="T14" fmla="*/ 0 w 18"/>
                <a:gd name="T15" fmla="*/ 6 h 24"/>
                <a:gd name="T16" fmla="*/ 0 w 18"/>
                <a:gd name="T17" fmla="*/ 0 h 24"/>
                <a:gd name="T18" fmla="*/ 0 w 18"/>
                <a:gd name="T19" fmla="*/ 0 h 24"/>
                <a:gd name="T20" fmla="*/ 6 w 18"/>
                <a:gd name="T21" fmla="*/ 0 h 24"/>
                <a:gd name="T22" fmla="*/ 6 w 18"/>
                <a:gd name="T23" fmla="*/ 6 h 24"/>
                <a:gd name="T24" fmla="*/ 12 w 18"/>
                <a:gd name="T25" fmla="*/ 6 h 24"/>
                <a:gd name="T26" fmla="*/ 12 w 18"/>
                <a:gd name="T27" fmla="*/ 12 h 24"/>
                <a:gd name="T28" fmla="*/ 18 w 18"/>
                <a:gd name="T29" fmla="*/ 18 h 24"/>
                <a:gd name="T30" fmla="*/ 18 w 18"/>
                <a:gd name="T31" fmla="*/ 18 h 24"/>
                <a:gd name="T32" fmla="*/ 18 w 18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24"/>
                  </a:move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5" name="Freeform 347"/>
            <p:cNvSpPr>
              <a:spLocks/>
            </p:cNvSpPr>
            <p:nvPr/>
          </p:nvSpPr>
          <p:spPr bwMode="auto">
            <a:xfrm>
              <a:off x="5275" y="974"/>
              <a:ext cx="12" cy="24"/>
            </a:xfrm>
            <a:custGeom>
              <a:avLst/>
              <a:gdLst>
                <a:gd name="T0" fmla="*/ 0 w 12"/>
                <a:gd name="T1" fmla="*/ 24 h 24"/>
                <a:gd name="T2" fmla="*/ 6 w 12"/>
                <a:gd name="T3" fmla="*/ 18 h 24"/>
                <a:gd name="T4" fmla="*/ 12 w 12"/>
                <a:gd name="T5" fmla="*/ 12 h 24"/>
                <a:gd name="T6" fmla="*/ 12 w 12"/>
                <a:gd name="T7" fmla="*/ 6 h 24"/>
                <a:gd name="T8" fmla="*/ 12 w 12"/>
                <a:gd name="T9" fmla="*/ 0 h 24"/>
                <a:gd name="T10" fmla="*/ 12 w 12"/>
                <a:gd name="T11" fmla="*/ 0 h 24"/>
                <a:gd name="T12" fmla="*/ 6 w 12"/>
                <a:gd name="T13" fmla="*/ 6 h 24"/>
                <a:gd name="T14" fmla="*/ 6 w 12"/>
                <a:gd name="T15" fmla="*/ 18 h 24"/>
                <a:gd name="T16" fmla="*/ 0 w 12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4"/>
                <a:gd name="T29" fmla="*/ 12 w 12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6" name="Freeform 348"/>
            <p:cNvSpPr>
              <a:spLocks/>
            </p:cNvSpPr>
            <p:nvPr/>
          </p:nvSpPr>
          <p:spPr bwMode="auto">
            <a:xfrm>
              <a:off x="5269" y="968"/>
              <a:ext cx="6" cy="24"/>
            </a:xfrm>
            <a:custGeom>
              <a:avLst/>
              <a:gdLst>
                <a:gd name="T0" fmla="*/ 6 w 6"/>
                <a:gd name="T1" fmla="*/ 24 h 24"/>
                <a:gd name="T2" fmla="*/ 6 w 6"/>
                <a:gd name="T3" fmla="*/ 18 h 24"/>
                <a:gd name="T4" fmla="*/ 6 w 6"/>
                <a:gd name="T5" fmla="*/ 12 h 24"/>
                <a:gd name="T6" fmla="*/ 6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6 h 24"/>
                <a:gd name="T14" fmla="*/ 6 w 6"/>
                <a:gd name="T15" fmla="*/ 18 h 24"/>
                <a:gd name="T16" fmla="*/ 6 w 6"/>
                <a:gd name="T17" fmla="*/ 24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4"/>
                <a:gd name="T29" fmla="*/ 6 w 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4">
                  <a:moveTo>
                    <a:pt x="6" y="24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7" name="Freeform 349"/>
            <p:cNvSpPr>
              <a:spLocks/>
            </p:cNvSpPr>
            <p:nvPr/>
          </p:nvSpPr>
          <p:spPr bwMode="auto">
            <a:xfrm>
              <a:off x="5281" y="980"/>
              <a:ext cx="18" cy="23"/>
            </a:xfrm>
            <a:custGeom>
              <a:avLst/>
              <a:gdLst>
                <a:gd name="T0" fmla="*/ 0 w 18"/>
                <a:gd name="T1" fmla="*/ 23 h 23"/>
                <a:gd name="T2" fmla="*/ 0 w 18"/>
                <a:gd name="T3" fmla="*/ 23 h 23"/>
                <a:gd name="T4" fmla="*/ 6 w 18"/>
                <a:gd name="T5" fmla="*/ 18 h 23"/>
                <a:gd name="T6" fmla="*/ 6 w 18"/>
                <a:gd name="T7" fmla="*/ 12 h 23"/>
                <a:gd name="T8" fmla="*/ 12 w 18"/>
                <a:gd name="T9" fmla="*/ 12 h 23"/>
                <a:gd name="T10" fmla="*/ 12 w 18"/>
                <a:gd name="T11" fmla="*/ 6 h 23"/>
                <a:gd name="T12" fmla="*/ 18 w 18"/>
                <a:gd name="T13" fmla="*/ 0 h 23"/>
                <a:gd name="T14" fmla="*/ 18 w 18"/>
                <a:gd name="T15" fmla="*/ 0 h 23"/>
                <a:gd name="T16" fmla="*/ 18 w 18"/>
                <a:gd name="T17" fmla="*/ 0 h 23"/>
                <a:gd name="T18" fmla="*/ 18 w 18"/>
                <a:gd name="T19" fmla="*/ 6 h 23"/>
                <a:gd name="T20" fmla="*/ 18 w 18"/>
                <a:gd name="T21" fmla="*/ 6 h 23"/>
                <a:gd name="T22" fmla="*/ 18 w 18"/>
                <a:gd name="T23" fmla="*/ 12 h 23"/>
                <a:gd name="T24" fmla="*/ 12 w 18"/>
                <a:gd name="T25" fmla="*/ 12 h 23"/>
                <a:gd name="T26" fmla="*/ 6 w 18"/>
                <a:gd name="T27" fmla="*/ 18 h 23"/>
                <a:gd name="T28" fmla="*/ 6 w 18"/>
                <a:gd name="T29" fmla="*/ 18 h 23"/>
                <a:gd name="T30" fmla="*/ 0 w 18"/>
                <a:gd name="T31" fmla="*/ 23 h 23"/>
                <a:gd name="T32" fmla="*/ 0 w 18"/>
                <a:gd name="T33" fmla="*/ 23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3"/>
                <a:gd name="T53" fmla="*/ 18 w 1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3">
                  <a:moveTo>
                    <a:pt x="0" y="23"/>
                  </a:moveTo>
                  <a:lnTo>
                    <a:pt x="0" y="23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8" name="Freeform 350"/>
            <p:cNvSpPr>
              <a:spLocks/>
            </p:cNvSpPr>
            <p:nvPr/>
          </p:nvSpPr>
          <p:spPr bwMode="auto">
            <a:xfrm>
              <a:off x="5263" y="1123"/>
              <a:ext cx="36" cy="12"/>
            </a:xfrm>
            <a:custGeom>
              <a:avLst/>
              <a:gdLst>
                <a:gd name="T0" fmla="*/ 0 w 36"/>
                <a:gd name="T1" fmla="*/ 6 h 12"/>
                <a:gd name="T2" fmla="*/ 6 w 36"/>
                <a:gd name="T3" fmla="*/ 0 h 12"/>
                <a:gd name="T4" fmla="*/ 6 w 36"/>
                <a:gd name="T5" fmla="*/ 0 h 12"/>
                <a:gd name="T6" fmla="*/ 12 w 36"/>
                <a:gd name="T7" fmla="*/ 0 h 12"/>
                <a:gd name="T8" fmla="*/ 18 w 36"/>
                <a:gd name="T9" fmla="*/ 0 h 12"/>
                <a:gd name="T10" fmla="*/ 24 w 36"/>
                <a:gd name="T11" fmla="*/ 0 h 12"/>
                <a:gd name="T12" fmla="*/ 30 w 36"/>
                <a:gd name="T13" fmla="*/ 6 h 12"/>
                <a:gd name="T14" fmla="*/ 30 w 36"/>
                <a:gd name="T15" fmla="*/ 6 h 12"/>
                <a:gd name="T16" fmla="*/ 36 w 36"/>
                <a:gd name="T17" fmla="*/ 6 h 12"/>
                <a:gd name="T18" fmla="*/ 30 w 36"/>
                <a:gd name="T19" fmla="*/ 6 h 12"/>
                <a:gd name="T20" fmla="*/ 30 w 36"/>
                <a:gd name="T21" fmla="*/ 12 h 12"/>
                <a:gd name="T22" fmla="*/ 24 w 36"/>
                <a:gd name="T23" fmla="*/ 6 h 12"/>
                <a:gd name="T24" fmla="*/ 18 w 36"/>
                <a:gd name="T25" fmla="*/ 6 h 12"/>
                <a:gd name="T26" fmla="*/ 12 w 36"/>
                <a:gd name="T27" fmla="*/ 6 h 12"/>
                <a:gd name="T28" fmla="*/ 6 w 36"/>
                <a:gd name="T29" fmla="*/ 6 h 12"/>
                <a:gd name="T30" fmla="*/ 6 w 36"/>
                <a:gd name="T31" fmla="*/ 6 h 12"/>
                <a:gd name="T32" fmla="*/ 0 w 36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59" name="Freeform 351"/>
            <p:cNvSpPr>
              <a:spLocks/>
            </p:cNvSpPr>
            <p:nvPr/>
          </p:nvSpPr>
          <p:spPr bwMode="auto">
            <a:xfrm>
              <a:off x="5257" y="1135"/>
              <a:ext cx="30" cy="12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0 h 12"/>
                <a:gd name="T4" fmla="*/ 6 w 30"/>
                <a:gd name="T5" fmla="*/ 0 h 12"/>
                <a:gd name="T6" fmla="*/ 12 w 30"/>
                <a:gd name="T7" fmla="*/ 0 h 12"/>
                <a:gd name="T8" fmla="*/ 18 w 30"/>
                <a:gd name="T9" fmla="*/ 0 h 12"/>
                <a:gd name="T10" fmla="*/ 24 w 30"/>
                <a:gd name="T11" fmla="*/ 0 h 12"/>
                <a:gd name="T12" fmla="*/ 30 w 30"/>
                <a:gd name="T13" fmla="*/ 6 h 12"/>
                <a:gd name="T14" fmla="*/ 30 w 30"/>
                <a:gd name="T15" fmla="*/ 6 h 12"/>
                <a:gd name="T16" fmla="*/ 30 w 30"/>
                <a:gd name="T17" fmla="*/ 12 h 12"/>
                <a:gd name="T18" fmla="*/ 30 w 30"/>
                <a:gd name="T19" fmla="*/ 12 h 12"/>
                <a:gd name="T20" fmla="*/ 30 w 30"/>
                <a:gd name="T21" fmla="*/ 12 h 12"/>
                <a:gd name="T22" fmla="*/ 24 w 30"/>
                <a:gd name="T23" fmla="*/ 12 h 12"/>
                <a:gd name="T24" fmla="*/ 18 w 30"/>
                <a:gd name="T25" fmla="*/ 6 h 12"/>
                <a:gd name="T26" fmla="*/ 12 w 30"/>
                <a:gd name="T27" fmla="*/ 6 h 12"/>
                <a:gd name="T28" fmla="*/ 6 w 30"/>
                <a:gd name="T29" fmla="*/ 0 h 12"/>
                <a:gd name="T30" fmla="*/ 0 w 30"/>
                <a:gd name="T31" fmla="*/ 0 h 12"/>
                <a:gd name="T32" fmla="*/ 0 w 30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2"/>
                <a:gd name="T53" fmla="*/ 30 w 30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0" name="Freeform 352"/>
            <p:cNvSpPr>
              <a:spLocks/>
            </p:cNvSpPr>
            <p:nvPr/>
          </p:nvSpPr>
          <p:spPr bwMode="auto">
            <a:xfrm>
              <a:off x="5275" y="111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0 w 30"/>
                <a:gd name="T3" fmla="*/ 0 h 6"/>
                <a:gd name="T4" fmla="*/ 6 w 30"/>
                <a:gd name="T5" fmla="*/ 0 h 6"/>
                <a:gd name="T6" fmla="*/ 6 w 30"/>
                <a:gd name="T7" fmla="*/ 0 h 6"/>
                <a:gd name="T8" fmla="*/ 12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6 w 30"/>
                <a:gd name="T29" fmla="*/ 0 h 6"/>
                <a:gd name="T30" fmla="*/ 0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1" name="Freeform 353"/>
            <p:cNvSpPr>
              <a:spLocks/>
            </p:cNvSpPr>
            <p:nvPr/>
          </p:nvSpPr>
          <p:spPr bwMode="auto">
            <a:xfrm>
              <a:off x="5275" y="1087"/>
              <a:ext cx="42" cy="12"/>
            </a:xfrm>
            <a:custGeom>
              <a:avLst/>
              <a:gdLst>
                <a:gd name="T0" fmla="*/ 0 w 42"/>
                <a:gd name="T1" fmla="*/ 12 h 12"/>
                <a:gd name="T2" fmla="*/ 6 w 42"/>
                <a:gd name="T3" fmla="*/ 12 h 12"/>
                <a:gd name="T4" fmla="*/ 12 w 42"/>
                <a:gd name="T5" fmla="*/ 6 h 12"/>
                <a:gd name="T6" fmla="*/ 18 w 42"/>
                <a:gd name="T7" fmla="*/ 6 h 12"/>
                <a:gd name="T8" fmla="*/ 24 w 42"/>
                <a:gd name="T9" fmla="*/ 6 h 12"/>
                <a:gd name="T10" fmla="*/ 30 w 42"/>
                <a:gd name="T11" fmla="*/ 0 h 12"/>
                <a:gd name="T12" fmla="*/ 36 w 42"/>
                <a:gd name="T13" fmla="*/ 0 h 12"/>
                <a:gd name="T14" fmla="*/ 36 w 42"/>
                <a:gd name="T15" fmla="*/ 0 h 12"/>
                <a:gd name="T16" fmla="*/ 42 w 42"/>
                <a:gd name="T17" fmla="*/ 6 h 12"/>
                <a:gd name="T18" fmla="*/ 42 w 42"/>
                <a:gd name="T19" fmla="*/ 6 h 12"/>
                <a:gd name="T20" fmla="*/ 36 w 42"/>
                <a:gd name="T21" fmla="*/ 12 h 12"/>
                <a:gd name="T22" fmla="*/ 30 w 42"/>
                <a:gd name="T23" fmla="*/ 12 h 12"/>
                <a:gd name="T24" fmla="*/ 24 w 42"/>
                <a:gd name="T25" fmla="*/ 12 h 12"/>
                <a:gd name="T26" fmla="*/ 18 w 42"/>
                <a:gd name="T27" fmla="*/ 12 h 12"/>
                <a:gd name="T28" fmla="*/ 12 w 42"/>
                <a:gd name="T29" fmla="*/ 12 h 12"/>
                <a:gd name="T30" fmla="*/ 6 w 42"/>
                <a:gd name="T31" fmla="*/ 12 h 12"/>
                <a:gd name="T32" fmla="*/ 0 w 4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2"/>
                <a:gd name="T53" fmla="*/ 42 w 4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2" name="Freeform 354"/>
            <p:cNvSpPr>
              <a:spLocks/>
            </p:cNvSpPr>
            <p:nvPr/>
          </p:nvSpPr>
          <p:spPr bwMode="auto">
            <a:xfrm>
              <a:off x="5287" y="1069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0 w 36"/>
                <a:gd name="T3" fmla="*/ 12 h 12"/>
                <a:gd name="T4" fmla="*/ 6 w 36"/>
                <a:gd name="T5" fmla="*/ 12 h 12"/>
                <a:gd name="T6" fmla="*/ 12 w 36"/>
                <a:gd name="T7" fmla="*/ 6 h 12"/>
                <a:gd name="T8" fmla="*/ 18 w 36"/>
                <a:gd name="T9" fmla="*/ 6 h 12"/>
                <a:gd name="T10" fmla="*/ 30 w 36"/>
                <a:gd name="T11" fmla="*/ 6 h 12"/>
                <a:gd name="T12" fmla="*/ 36 w 36"/>
                <a:gd name="T13" fmla="*/ 0 h 12"/>
                <a:gd name="T14" fmla="*/ 36 w 36"/>
                <a:gd name="T15" fmla="*/ 0 h 12"/>
                <a:gd name="T16" fmla="*/ 36 w 36"/>
                <a:gd name="T17" fmla="*/ 6 h 12"/>
                <a:gd name="T18" fmla="*/ 36 w 36"/>
                <a:gd name="T19" fmla="*/ 6 h 12"/>
                <a:gd name="T20" fmla="*/ 30 w 36"/>
                <a:gd name="T21" fmla="*/ 6 h 12"/>
                <a:gd name="T22" fmla="*/ 24 w 36"/>
                <a:gd name="T23" fmla="*/ 12 h 12"/>
                <a:gd name="T24" fmla="*/ 18 w 36"/>
                <a:gd name="T25" fmla="*/ 12 h 12"/>
                <a:gd name="T26" fmla="*/ 12 w 36"/>
                <a:gd name="T27" fmla="*/ 12 h 12"/>
                <a:gd name="T28" fmla="*/ 6 w 36"/>
                <a:gd name="T29" fmla="*/ 12 h 12"/>
                <a:gd name="T30" fmla="*/ 0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3" name="Freeform 355"/>
            <p:cNvSpPr>
              <a:spLocks/>
            </p:cNvSpPr>
            <p:nvPr/>
          </p:nvSpPr>
          <p:spPr bwMode="auto">
            <a:xfrm>
              <a:off x="5287" y="1033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6 w 42"/>
                <a:gd name="T5" fmla="*/ 12 h 18"/>
                <a:gd name="T6" fmla="*/ 12 w 42"/>
                <a:gd name="T7" fmla="*/ 6 h 18"/>
                <a:gd name="T8" fmla="*/ 24 w 42"/>
                <a:gd name="T9" fmla="*/ 6 h 18"/>
                <a:gd name="T10" fmla="*/ 30 w 42"/>
                <a:gd name="T11" fmla="*/ 0 h 18"/>
                <a:gd name="T12" fmla="*/ 36 w 42"/>
                <a:gd name="T13" fmla="*/ 0 h 18"/>
                <a:gd name="T14" fmla="*/ 42 w 42"/>
                <a:gd name="T15" fmla="*/ 0 h 18"/>
                <a:gd name="T16" fmla="*/ 42 w 42"/>
                <a:gd name="T17" fmla="*/ 0 h 18"/>
                <a:gd name="T18" fmla="*/ 42 w 42"/>
                <a:gd name="T19" fmla="*/ 0 h 18"/>
                <a:gd name="T20" fmla="*/ 36 w 42"/>
                <a:gd name="T21" fmla="*/ 6 h 18"/>
                <a:gd name="T22" fmla="*/ 30 w 42"/>
                <a:gd name="T23" fmla="*/ 6 h 18"/>
                <a:gd name="T24" fmla="*/ 24 w 42"/>
                <a:gd name="T25" fmla="*/ 12 h 18"/>
                <a:gd name="T26" fmla="*/ 12 w 42"/>
                <a:gd name="T27" fmla="*/ 12 h 18"/>
                <a:gd name="T28" fmla="*/ 6 w 42"/>
                <a:gd name="T29" fmla="*/ 12 h 18"/>
                <a:gd name="T30" fmla="*/ 0 w 42"/>
                <a:gd name="T31" fmla="*/ 18 h 18"/>
                <a:gd name="T32" fmla="*/ 0 w 4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8"/>
                <a:gd name="T53" fmla="*/ 42 w 4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4" name="Freeform 356"/>
            <p:cNvSpPr>
              <a:spLocks/>
            </p:cNvSpPr>
            <p:nvPr/>
          </p:nvSpPr>
          <p:spPr bwMode="auto">
            <a:xfrm>
              <a:off x="5281" y="992"/>
              <a:ext cx="42" cy="29"/>
            </a:xfrm>
            <a:custGeom>
              <a:avLst/>
              <a:gdLst>
                <a:gd name="T0" fmla="*/ 0 w 42"/>
                <a:gd name="T1" fmla="*/ 29 h 29"/>
                <a:gd name="T2" fmla="*/ 6 w 42"/>
                <a:gd name="T3" fmla="*/ 23 h 29"/>
                <a:gd name="T4" fmla="*/ 12 w 42"/>
                <a:gd name="T5" fmla="*/ 17 h 29"/>
                <a:gd name="T6" fmla="*/ 18 w 42"/>
                <a:gd name="T7" fmla="*/ 11 h 29"/>
                <a:gd name="T8" fmla="*/ 24 w 42"/>
                <a:gd name="T9" fmla="*/ 11 h 29"/>
                <a:gd name="T10" fmla="*/ 30 w 42"/>
                <a:gd name="T11" fmla="*/ 6 h 29"/>
                <a:gd name="T12" fmla="*/ 36 w 42"/>
                <a:gd name="T13" fmla="*/ 6 h 29"/>
                <a:gd name="T14" fmla="*/ 36 w 42"/>
                <a:gd name="T15" fmla="*/ 0 h 29"/>
                <a:gd name="T16" fmla="*/ 42 w 42"/>
                <a:gd name="T17" fmla="*/ 6 h 29"/>
                <a:gd name="T18" fmla="*/ 42 w 42"/>
                <a:gd name="T19" fmla="*/ 6 h 29"/>
                <a:gd name="T20" fmla="*/ 36 w 42"/>
                <a:gd name="T21" fmla="*/ 11 h 29"/>
                <a:gd name="T22" fmla="*/ 30 w 42"/>
                <a:gd name="T23" fmla="*/ 11 h 29"/>
                <a:gd name="T24" fmla="*/ 24 w 42"/>
                <a:gd name="T25" fmla="*/ 17 h 29"/>
                <a:gd name="T26" fmla="*/ 18 w 42"/>
                <a:gd name="T27" fmla="*/ 17 h 29"/>
                <a:gd name="T28" fmla="*/ 6 w 42"/>
                <a:gd name="T29" fmla="*/ 23 h 29"/>
                <a:gd name="T30" fmla="*/ 6 w 42"/>
                <a:gd name="T31" fmla="*/ 23 h 29"/>
                <a:gd name="T32" fmla="*/ 0 w 42"/>
                <a:gd name="T33" fmla="*/ 29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9"/>
                <a:gd name="T53" fmla="*/ 42 w 4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9">
                  <a:moveTo>
                    <a:pt x="0" y="29"/>
                  </a:move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11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42" y="6"/>
                  </a:lnTo>
                  <a:lnTo>
                    <a:pt x="36" y="11"/>
                  </a:lnTo>
                  <a:lnTo>
                    <a:pt x="30" y="11"/>
                  </a:lnTo>
                  <a:lnTo>
                    <a:pt x="24" y="17"/>
                  </a:lnTo>
                  <a:lnTo>
                    <a:pt x="18" y="17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5" name="Freeform 357"/>
            <p:cNvSpPr>
              <a:spLocks/>
            </p:cNvSpPr>
            <p:nvPr/>
          </p:nvSpPr>
          <p:spPr bwMode="auto">
            <a:xfrm>
              <a:off x="5287" y="1045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6 h 24"/>
                <a:gd name="T18" fmla="*/ 36 w 36"/>
                <a:gd name="T19" fmla="*/ 6 h 24"/>
                <a:gd name="T20" fmla="*/ 30 w 36"/>
                <a:gd name="T21" fmla="*/ 12 h 24"/>
                <a:gd name="T22" fmla="*/ 24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18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6" name="Freeform 358"/>
            <p:cNvSpPr>
              <a:spLocks/>
            </p:cNvSpPr>
            <p:nvPr/>
          </p:nvSpPr>
          <p:spPr bwMode="auto">
            <a:xfrm>
              <a:off x="5239" y="1033"/>
              <a:ext cx="48" cy="30"/>
            </a:xfrm>
            <a:custGeom>
              <a:avLst/>
              <a:gdLst>
                <a:gd name="T0" fmla="*/ 0 w 48"/>
                <a:gd name="T1" fmla="*/ 0 h 30"/>
                <a:gd name="T2" fmla="*/ 0 w 48"/>
                <a:gd name="T3" fmla="*/ 0 h 30"/>
                <a:gd name="T4" fmla="*/ 6 w 48"/>
                <a:gd name="T5" fmla="*/ 0 h 30"/>
                <a:gd name="T6" fmla="*/ 12 w 48"/>
                <a:gd name="T7" fmla="*/ 6 h 30"/>
                <a:gd name="T8" fmla="*/ 24 w 48"/>
                <a:gd name="T9" fmla="*/ 12 h 30"/>
                <a:gd name="T10" fmla="*/ 30 w 48"/>
                <a:gd name="T11" fmla="*/ 12 h 30"/>
                <a:gd name="T12" fmla="*/ 42 w 48"/>
                <a:gd name="T13" fmla="*/ 24 h 30"/>
                <a:gd name="T14" fmla="*/ 48 w 48"/>
                <a:gd name="T15" fmla="*/ 30 h 30"/>
                <a:gd name="T16" fmla="*/ 48 w 48"/>
                <a:gd name="T17" fmla="*/ 30 h 30"/>
                <a:gd name="T18" fmla="*/ 48 w 48"/>
                <a:gd name="T19" fmla="*/ 30 h 30"/>
                <a:gd name="T20" fmla="*/ 36 w 48"/>
                <a:gd name="T21" fmla="*/ 30 h 30"/>
                <a:gd name="T22" fmla="*/ 30 w 48"/>
                <a:gd name="T23" fmla="*/ 24 h 30"/>
                <a:gd name="T24" fmla="*/ 18 w 48"/>
                <a:gd name="T25" fmla="*/ 18 h 30"/>
                <a:gd name="T26" fmla="*/ 12 w 48"/>
                <a:gd name="T27" fmla="*/ 12 h 30"/>
                <a:gd name="T28" fmla="*/ 6 w 48"/>
                <a:gd name="T29" fmla="*/ 6 h 30"/>
                <a:gd name="T30" fmla="*/ 0 w 48"/>
                <a:gd name="T31" fmla="*/ 0 h 30"/>
                <a:gd name="T32" fmla="*/ 0 w 48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30"/>
                <a:gd name="T53" fmla="*/ 48 w 4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7" name="Freeform 359"/>
            <p:cNvSpPr>
              <a:spLocks/>
            </p:cNvSpPr>
            <p:nvPr/>
          </p:nvSpPr>
          <p:spPr bwMode="auto">
            <a:xfrm>
              <a:off x="5245" y="1009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6 w 42"/>
                <a:gd name="T3" fmla="*/ 0 h 30"/>
                <a:gd name="T4" fmla="*/ 6 w 42"/>
                <a:gd name="T5" fmla="*/ 0 h 30"/>
                <a:gd name="T6" fmla="*/ 12 w 42"/>
                <a:gd name="T7" fmla="*/ 6 h 30"/>
                <a:gd name="T8" fmla="*/ 18 w 42"/>
                <a:gd name="T9" fmla="*/ 6 h 30"/>
                <a:gd name="T10" fmla="*/ 24 w 42"/>
                <a:gd name="T11" fmla="*/ 12 h 30"/>
                <a:gd name="T12" fmla="*/ 36 w 42"/>
                <a:gd name="T13" fmla="*/ 18 h 30"/>
                <a:gd name="T14" fmla="*/ 42 w 42"/>
                <a:gd name="T15" fmla="*/ 24 h 30"/>
                <a:gd name="T16" fmla="*/ 42 w 42"/>
                <a:gd name="T17" fmla="*/ 30 h 30"/>
                <a:gd name="T18" fmla="*/ 36 w 42"/>
                <a:gd name="T19" fmla="*/ 24 h 30"/>
                <a:gd name="T20" fmla="*/ 30 w 42"/>
                <a:gd name="T21" fmla="*/ 24 h 30"/>
                <a:gd name="T22" fmla="*/ 24 w 42"/>
                <a:gd name="T23" fmla="*/ 18 h 30"/>
                <a:gd name="T24" fmla="*/ 18 w 42"/>
                <a:gd name="T25" fmla="*/ 12 h 30"/>
                <a:gd name="T26" fmla="*/ 12 w 42"/>
                <a:gd name="T27" fmla="*/ 12 h 30"/>
                <a:gd name="T28" fmla="*/ 6 w 42"/>
                <a:gd name="T29" fmla="*/ 6 h 30"/>
                <a:gd name="T30" fmla="*/ 0 w 42"/>
                <a:gd name="T31" fmla="*/ 0 h 30"/>
                <a:gd name="T32" fmla="*/ 0 w 42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0"/>
                <a:gd name="T53" fmla="*/ 42 w 42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0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8" name="Freeform 360"/>
            <p:cNvSpPr>
              <a:spLocks/>
            </p:cNvSpPr>
            <p:nvPr/>
          </p:nvSpPr>
          <p:spPr bwMode="auto">
            <a:xfrm>
              <a:off x="5287" y="1009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12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6 w 36"/>
                <a:gd name="T21" fmla="*/ 6 h 24"/>
                <a:gd name="T22" fmla="*/ 30 w 36"/>
                <a:gd name="T23" fmla="*/ 12 h 24"/>
                <a:gd name="T24" fmla="*/ 18 w 36"/>
                <a:gd name="T25" fmla="*/ 18 h 24"/>
                <a:gd name="T26" fmla="*/ 12 w 36"/>
                <a:gd name="T27" fmla="*/ 18 h 24"/>
                <a:gd name="T28" fmla="*/ 6 w 36"/>
                <a:gd name="T29" fmla="*/ 24 h 24"/>
                <a:gd name="T30" fmla="*/ 0 w 36"/>
                <a:gd name="T31" fmla="*/ 24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69" name="Freeform 361"/>
            <p:cNvSpPr>
              <a:spLocks/>
            </p:cNvSpPr>
            <p:nvPr/>
          </p:nvSpPr>
          <p:spPr bwMode="auto">
            <a:xfrm>
              <a:off x="5197" y="884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0 h 18"/>
                <a:gd name="T4" fmla="*/ 6 w 36"/>
                <a:gd name="T5" fmla="*/ 0 h 18"/>
                <a:gd name="T6" fmla="*/ 12 w 36"/>
                <a:gd name="T7" fmla="*/ 0 h 18"/>
                <a:gd name="T8" fmla="*/ 18 w 36"/>
                <a:gd name="T9" fmla="*/ 0 h 18"/>
                <a:gd name="T10" fmla="*/ 24 w 36"/>
                <a:gd name="T11" fmla="*/ 6 h 18"/>
                <a:gd name="T12" fmla="*/ 24 w 36"/>
                <a:gd name="T13" fmla="*/ 12 h 18"/>
                <a:gd name="T14" fmla="*/ 30 w 36"/>
                <a:gd name="T15" fmla="*/ 12 h 18"/>
                <a:gd name="T16" fmla="*/ 36 w 36"/>
                <a:gd name="T17" fmla="*/ 18 h 18"/>
                <a:gd name="T18" fmla="*/ 30 w 36"/>
                <a:gd name="T19" fmla="*/ 18 h 18"/>
                <a:gd name="T20" fmla="*/ 24 w 36"/>
                <a:gd name="T21" fmla="*/ 12 h 18"/>
                <a:gd name="T22" fmla="*/ 18 w 36"/>
                <a:gd name="T23" fmla="*/ 12 h 18"/>
                <a:gd name="T24" fmla="*/ 18 w 36"/>
                <a:gd name="T25" fmla="*/ 6 h 18"/>
                <a:gd name="T26" fmla="*/ 12 w 36"/>
                <a:gd name="T27" fmla="*/ 6 h 18"/>
                <a:gd name="T28" fmla="*/ 6 w 36"/>
                <a:gd name="T29" fmla="*/ 0 h 18"/>
                <a:gd name="T30" fmla="*/ 6 w 36"/>
                <a:gd name="T31" fmla="*/ 0 h 18"/>
                <a:gd name="T32" fmla="*/ 0 w 36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0" name="Freeform 362"/>
            <p:cNvSpPr>
              <a:spLocks/>
            </p:cNvSpPr>
            <p:nvPr/>
          </p:nvSpPr>
          <p:spPr bwMode="auto">
            <a:xfrm>
              <a:off x="5191" y="902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6 w 42"/>
                <a:gd name="T3" fmla="*/ 0 h 24"/>
                <a:gd name="T4" fmla="*/ 6 w 42"/>
                <a:gd name="T5" fmla="*/ 0 h 24"/>
                <a:gd name="T6" fmla="*/ 12 w 42"/>
                <a:gd name="T7" fmla="*/ 6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36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6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1" name="Freeform 363"/>
            <p:cNvSpPr>
              <a:spLocks/>
            </p:cNvSpPr>
            <p:nvPr/>
          </p:nvSpPr>
          <p:spPr bwMode="auto">
            <a:xfrm>
              <a:off x="5185" y="926"/>
              <a:ext cx="48" cy="24"/>
            </a:xfrm>
            <a:custGeom>
              <a:avLst/>
              <a:gdLst>
                <a:gd name="T0" fmla="*/ 0 w 48"/>
                <a:gd name="T1" fmla="*/ 0 h 24"/>
                <a:gd name="T2" fmla="*/ 6 w 48"/>
                <a:gd name="T3" fmla="*/ 0 h 24"/>
                <a:gd name="T4" fmla="*/ 12 w 48"/>
                <a:gd name="T5" fmla="*/ 0 h 24"/>
                <a:gd name="T6" fmla="*/ 18 w 48"/>
                <a:gd name="T7" fmla="*/ 0 h 24"/>
                <a:gd name="T8" fmla="*/ 24 w 48"/>
                <a:gd name="T9" fmla="*/ 6 h 24"/>
                <a:gd name="T10" fmla="*/ 30 w 48"/>
                <a:gd name="T11" fmla="*/ 12 h 24"/>
                <a:gd name="T12" fmla="*/ 36 w 48"/>
                <a:gd name="T13" fmla="*/ 18 h 24"/>
                <a:gd name="T14" fmla="*/ 42 w 48"/>
                <a:gd name="T15" fmla="*/ 24 h 24"/>
                <a:gd name="T16" fmla="*/ 48 w 48"/>
                <a:gd name="T17" fmla="*/ 24 h 24"/>
                <a:gd name="T18" fmla="*/ 42 w 48"/>
                <a:gd name="T19" fmla="*/ 24 h 24"/>
                <a:gd name="T20" fmla="*/ 36 w 48"/>
                <a:gd name="T21" fmla="*/ 24 h 24"/>
                <a:gd name="T22" fmla="*/ 30 w 48"/>
                <a:gd name="T23" fmla="*/ 18 h 24"/>
                <a:gd name="T24" fmla="*/ 24 w 48"/>
                <a:gd name="T25" fmla="*/ 12 h 24"/>
                <a:gd name="T26" fmla="*/ 12 w 48"/>
                <a:gd name="T27" fmla="*/ 6 h 24"/>
                <a:gd name="T28" fmla="*/ 6 w 48"/>
                <a:gd name="T29" fmla="*/ 6 h 24"/>
                <a:gd name="T30" fmla="*/ 0 w 48"/>
                <a:gd name="T31" fmla="*/ 0 h 24"/>
                <a:gd name="T32" fmla="*/ 0 w 4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24"/>
                <a:gd name="T53" fmla="*/ 48 w 4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24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2" name="Freeform 364"/>
            <p:cNvSpPr>
              <a:spLocks/>
            </p:cNvSpPr>
            <p:nvPr/>
          </p:nvSpPr>
          <p:spPr bwMode="auto">
            <a:xfrm>
              <a:off x="5191" y="938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0 h 30"/>
                <a:gd name="T6" fmla="*/ 12 w 36"/>
                <a:gd name="T7" fmla="*/ 6 h 30"/>
                <a:gd name="T8" fmla="*/ 18 w 36"/>
                <a:gd name="T9" fmla="*/ 12 h 30"/>
                <a:gd name="T10" fmla="*/ 24 w 36"/>
                <a:gd name="T11" fmla="*/ 18 h 30"/>
                <a:gd name="T12" fmla="*/ 30 w 36"/>
                <a:gd name="T13" fmla="*/ 24 h 30"/>
                <a:gd name="T14" fmla="*/ 36 w 36"/>
                <a:gd name="T15" fmla="*/ 30 h 30"/>
                <a:gd name="T16" fmla="*/ 36 w 36"/>
                <a:gd name="T17" fmla="*/ 30 h 30"/>
                <a:gd name="T18" fmla="*/ 30 w 36"/>
                <a:gd name="T19" fmla="*/ 30 h 30"/>
                <a:gd name="T20" fmla="*/ 24 w 36"/>
                <a:gd name="T21" fmla="*/ 24 h 30"/>
                <a:gd name="T22" fmla="*/ 18 w 36"/>
                <a:gd name="T23" fmla="*/ 18 h 30"/>
                <a:gd name="T24" fmla="*/ 12 w 36"/>
                <a:gd name="T25" fmla="*/ 18 h 30"/>
                <a:gd name="T26" fmla="*/ 6 w 36"/>
                <a:gd name="T27" fmla="*/ 12 h 30"/>
                <a:gd name="T28" fmla="*/ 6 w 36"/>
                <a:gd name="T29" fmla="*/ 6 h 30"/>
                <a:gd name="T30" fmla="*/ 0 w 36"/>
                <a:gd name="T31" fmla="*/ 0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3" name="Freeform 365"/>
            <p:cNvSpPr>
              <a:spLocks/>
            </p:cNvSpPr>
            <p:nvPr/>
          </p:nvSpPr>
          <p:spPr bwMode="auto">
            <a:xfrm>
              <a:off x="5191" y="956"/>
              <a:ext cx="30" cy="24"/>
            </a:xfrm>
            <a:custGeom>
              <a:avLst/>
              <a:gdLst>
                <a:gd name="T0" fmla="*/ 0 w 30"/>
                <a:gd name="T1" fmla="*/ 0 h 24"/>
                <a:gd name="T2" fmla="*/ 0 w 30"/>
                <a:gd name="T3" fmla="*/ 0 h 24"/>
                <a:gd name="T4" fmla="*/ 6 w 30"/>
                <a:gd name="T5" fmla="*/ 0 h 24"/>
                <a:gd name="T6" fmla="*/ 12 w 30"/>
                <a:gd name="T7" fmla="*/ 0 h 24"/>
                <a:gd name="T8" fmla="*/ 18 w 30"/>
                <a:gd name="T9" fmla="*/ 6 h 24"/>
                <a:gd name="T10" fmla="*/ 18 w 30"/>
                <a:gd name="T11" fmla="*/ 12 h 24"/>
                <a:gd name="T12" fmla="*/ 24 w 30"/>
                <a:gd name="T13" fmla="*/ 12 h 24"/>
                <a:gd name="T14" fmla="*/ 30 w 30"/>
                <a:gd name="T15" fmla="*/ 18 h 24"/>
                <a:gd name="T16" fmla="*/ 30 w 30"/>
                <a:gd name="T17" fmla="*/ 24 h 24"/>
                <a:gd name="T18" fmla="*/ 30 w 30"/>
                <a:gd name="T19" fmla="*/ 24 h 24"/>
                <a:gd name="T20" fmla="*/ 24 w 30"/>
                <a:gd name="T21" fmla="*/ 18 h 24"/>
                <a:gd name="T22" fmla="*/ 18 w 30"/>
                <a:gd name="T23" fmla="*/ 12 h 24"/>
                <a:gd name="T24" fmla="*/ 12 w 30"/>
                <a:gd name="T25" fmla="*/ 12 h 24"/>
                <a:gd name="T26" fmla="*/ 6 w 30"/>
                <a:gd name="T27" fmla="*/ 6 h 24"/>
                <a:gd name="T28" fmla="*/ 6 w 30"/>
                <a:gd name="T29" fmla="*/ 6 h 24"/>
                <a:gd name="T30" fmla="*/ 0 w 30"/>
                <a:gd name="T31" fmla="*/ 0 h 24"/>
                <a:gd name="T32" fmla="*/ 0 w 30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4" name="Freeform 366"/>
            <p:cNvSpPr>
              <a:spLocks/>
            </p:cNvSpPr>
            <p:nvPr/>
          </p:nvSpPr>
          <p:spPr bwMode="auto">
            <a:xfrm>
              <a:off x="5191" y="968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0 h 24"/>
                <a:gd name="T4" fmla="*/ 6 w 24"/>
                <a:gd name="T5" fmla="*/ 6 h 24"/>
                <a:gd name="T6" fmla="*/ 6 w 24"/>
                <a:gd name="T7" fmla="*/ 6 h 24"/>
                <a:gd name="T8" fmla="*/ 12 w 24"/>
                <a:gd name="T9" fmla="*/ 12 h 24"/>
                <a:gd name="T10" fmla="*/ 18 w 24"/>
                <a:gd name="T11" fmla="*/ 12 h 24"/>
                <a:gd name="T12" fmla="*/ 18 w 24"/>
                <a:gd name="T13" fmla="*/ 18 h 24"/>
                <a:gd name="T14" fmla="*/ 24 w 24"/>
                <a:gd name="T15" fmla="*/ 24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18 h 24"/>
                <a:gd name="T24" fmla="*/ 12 w 24"/>
                <a:gd name="T25" fmla="*/ 12 h 24"/>
                <a:gd name="T26" fmla="*/ 6 w 24"/>
                <a:gd name="T27" fmla="*/ 12 h 24"/>
                <a:gd name="T28" fmla="*/ 6 w 24"/>
                <a:gd name="T29" fmla="*/ 6 h 24"/>
                <a:gd name="T30" fmla="*/ 0 w 24"/>
                <a:gd name="T31" fmla="*/ 6 h 24"/>
                <a:gd name="T32" fmla="*/ 0 w 24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5" name="Freeform 367"/>
            <p:cNvSpPr>
              <a:spLocks/>
            </p:cNvSpPr>
            <p:nvPr/>
          </p:nvSpPr>
          <p:spPr bwMode="auto">
            <a:xfrm>
              <a:off x="5191" y="986"/>
              <a:ext cx="18" cy="12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12 w 18"/>
                <a:gd name="T5" fmla="*/ 6 h 12"/>
                <a:gd name="T6" fmla="*/ 18 w 18"/>
                <a:gd name="T7" fmla="*/ 12 h 12"/>
                <a:gd name="T8" fmla="*/ 18 w 18"/>
                <a:gd name="T9" fmla="*/ 12 h 12"/>
                <a:gd name="T10" fmla="*/ 18 w 18"/>
                <a:gd name="T11" fmla="*/ 12 h 12"/>
                <a:gd name="T12" fmla="*/ 12 w 18"/>
                <a:gd name="T13" fmla="*/ 12 h 12"/>
                <a:gd name="T14" fmla="*/ 12 w 18"/>
                <a:gd name="T15" fmla="*/ 6 h 12"/>
                <a:gd name="T16" fmla="*/ 6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0 w 18"/>
                <a:gd name="T23" fmla="*/ 0 h 12"/>
                <a:gd name="T24" fmla="*/ 6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6" name="Freeform 368"/>
            <p:cNvSpPr>
              <a:spLocks/>
            </p:cNvSpPr>
            <p:nvPr/>
          </p:nvSpPr>
          <p:spPr bwMode="auto">
            <a:xfrm>
              <a:off x="5209" y="992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6 w 30"/>
                <a:gd name="T3" fmla="*/ 0 h 6"/>
                <a:gd name="T4" fmla="*/ 12 w 30"/>
                <a:gd name="T5" fmla="*/ 0 h 6"/>
                <a:gd name="T6" fmla="*/ 12 w 30"/>
                <a:gd name="T7" fmla="*/ 0 h 6"/>
                <a:gd name="T8" fmla="*/ 18 w 30"/>
                <a:gd name="T9" fmla="*/ 0 h 6"/>
                <a:gd name="T10" fmla="*/ 24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6 h 6"/>
                <a:gd name="T20" fmla="*/ 30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0 h 6"/>
                <a:gd name="T28" fmla="*/ 12 w 30"/>
                <a:gd name="T29" fmla="*/ 0 h 6"/>
                <a:gd name="T30" fmla="*/ 6 w 30"/>
                <a:gd name="T31" fmla="*/ 0 h 6"/>
                <a:gd name="T32" fmla="*/ 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7" name="Freeform 369"/>
            <p:cNvSpPr>
              <a:spLocks/>
            </p:cNvSpPr>
            <p:nvPr/>
          </p:nvSpPr>
          <p:spPr bwMode="auto">
            <a:xfrm>
              <a:off x="5209" y="998"/>
              <a:ext cx="24" cy="11"/>
            </a:xfrm>
            <a:custGeom>
              <a:avLst/>
              <a:gdLst>
                <a:gd name="T0" fmla="*/ 0 w 24"/>
                <a:gd name="T1" fmla="*/ 0 h 11"/>
                <a:gd name="T2" fmla="*/ 0 w 24"/>
                <a:gd name="T3" fmla="*/ 0 h 11"/>
                <a:gd name="T4" fmla="*/ 6 w 24"/>
                <a:gd name="T5" fmla="*/ 0 h 11"/>
                <a:gd name="T6" fmla="*/ 6 w 24"/>
                <a:gd name="T7" fmla="*/ 0 h 11"/>
                <a:gd name="T8" fmla="*/ 12 w 24"/>
                <a:gd name="T9" fmla="*/ 0 h 11"/>
                <a:gd name="T10" fmla="*/ 18 w 24"/>
                <a:gd name="T11" fmla="*/ 5 h 11"/>
                <a:gd name="T12" fmla="*/ 24 w 24"/>
                <a:gd name="T13" fmla="*/ 5 h 11"/>
                <a:gd name="T14" fmla="*/ 24 w 24"/>
                <a:gd name="T15" fmla="*/ 5 h 11"/>
                <a:gd name="T16" fmla="*/ 24 w 24"/>
                <a:gd name="T17" fmla="*/ 5 h 11"/>
                <a:gd name="T18" fmla="*/ 24 w 24"/>
                <a:gd name="T19" fmla="*/ 11 h 11"/>
                <a:gd name="T20" fmla="*/ 24 w 24"/>
                <a:gd name="T21" fmla="*/ 11 h 11"/>
                <a:gd name="T22" fmla="*/ 18 w 24"/>
                <a:gd name="T23" fmla="*/ 5 h 11"/>
                <a:gd name="T24" fmla="*/ 12 w 24"/>
                <a:gd name="T25" fmla="*/ 5 h 11"/>
                <a:gd name="T26" fmla="*/ 6 w 24"/>
                <a:gd name="T27" fmla="*/ 5 h 11"/>
                <a:gd name="T28" fmla="*/ 6 w 24"/>
                <a:gd name="T29" fmla="*/ 5 h 11"/>
                <a:gd name="T30" fmla="*/ 0 w 24"/>
                <a:gd name="T31" fmla="*/ 0 h 11"/>
                <a:gd name="T32" fmla="*/ 0 w 24"/>
                <a:gd name="T33" fmla="*/ 0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1"/>
                <a:gd name="T53" fmla="*/ 24 w 2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8" name="Freeform 370"/>
            <p:cNvSpPr>
              <a:spLocks/>
            </p:cNvSpPr>
            <p:nvPr/>
          </p:nvSpPr>
          <p:spPr bwMode="auto">
            <a:xfrm>
              <a:off x="5221" y="974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0 w 24"/>
                <a:gd name="T3" fmla="*/ 6 h 6"/>
                <a:gd name="T4" fmla="*/ 6 w 24"/>
                <a:gd name="T5" fmla="*/ 6 h 6"/>
                <a:gd name="T6" fmla="*/ 6 w 24"/>
                <a:gd name="T7" fmla="*/ 6 h 6"/>
                <a:gd name="T8" fmla="*/ 12 w 24"/>
                <a:gd name="T9" fmla="*/ 0 h 6"/>
                <a:gd name="T10" fmla="*/ 18 w 24"/>
                <a:gd name="T11" fmla="*/ 6 h 6"/>
                <a:gd name="T12" fmla="*/ 24 w 24"/>
                <a:gd name="T13" fmla="*/ 6 h 6"/>
                <a:gd name="T14" fmla="*/ 24 w 24"/>
                <a:gd name="T15" fmla="*/ 6 h 6"/>
                <a:gd name="T16" fmla="*/ 24 w 24"/>
                <a:gd name="T17" fmla="*/ 6 h 6"/>
                <a:gd name="T18" fmla="*/ 24 w 24"/>
                <a:gd name="T19" fmla="*/ 6 h 6"/>
                <a:gd name="T20" fmla="*/ 24 w 24"/>
                <a:gd name="T21" fmla="*/ 6 h 6"/>
                <a:gd name="T22" fmla="*/ 24 w 24"/>
                <a:gd name="T23" fmla="*/ 6 h 6"/>
                <a:gd name="T24" fmla="*/ 18 w 24"/>
                <a:gd name="T25" fmla="*/ 6 h 6"/>
                <a:gd name="T26" fmla="*/ 12 w 24"/>
                <a:gd name="T27" fmla="*/ 6 h 6"/>
                <a:gd name="T28" fmla="*/ 6 w 24"/>
                <a:gd name="T29" fmla="*/ 6 h 6"/>
                <a:gd name="T30" fmla="*/ 6 w 24"/>
                <a:gd name="T31" fmla="*/ 6 h 6"/>
                <a:gd name="T32" fmla="*/ 0 w 24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79" name="Freeform 371"/>
            <p:cNvSpPr>
              <a:spLocks/>
            </p:cNvSpPr>
            <p:nvPr/>
          </p:nvSpPr>
          <p:spPr bwMode="auto">
            <a:xfrm>
              <a:off x="5227" y="962"/>
              <a:ext cx="30" cy="6"/>
            </a:xfrm>
            <a:custGeom>
              <a:avLst/>
              <a:gdLst>
                <a:gd name="T0" fmla="*/ 0 w 30"/>
                <a:gd name="T1" fmla="*/ 6 h 6"/>
                <a:gd name="T2" fmla="*/ 0 w 30"/>
                <a:gd name="T3" fmla="*/ 6 h 6"/>
                <a:gd name="T4" fmla="*/ 6 w 30"/>
                <a:gd name="T5" fmla="*/ 6 h 6"/>
                <a:gd name="T6" fmla="*/ 12 w 30"/>
                <a:gd name="T7" fmla="*/ 0 h 6"/>
                <a:gd name="T8" fmla="*/ 18 w 30"/>
                <a:gd name="T9" fmla="*/ 0 h 6"/>
                <a:gd name="T10" fmla="*/ 18 w 30"/>
                <a:gd name="T11" fmla="*/ 0 h 6"/>
                <a:gd name="T12" fmla="*/ 24 w 30"/>
                <a:gd name="T13" fmla="*/ 0 h 6"/>
                <a:gd name="T14" fmla="*/ 30 w 30"/>
                <a:gd name="T15" fmla="*/ 0 h 6"/>
                <a:gd name="T16" fmla="*/ 30 w 30"/>
                <a:gd name="T17" fmla="*/ 0 h 6"/>
                <a:gd name="T18" fmla="*/ 30 w 30"/>
                <a:gd name="T19" fmla="*/ 0 h 6"/>
                <a:gd name="T20" fmla="*/ 24 w 30"/>
                <a:gd name="T21" fmla="*/ 6 h 6"/>
                <a:gd name="T22" fmla="*/ 24 w 30"/>
                <a:gd name="T23" fmla="*/ 6 h 6"/>
                <a:gd name="T24" fmla="*/ 18 w 30"/>
                <a:gd name="T25" fmla="*/ 6 h 6"/>
                <a:gd name="T26" fmla="*/ 12 w 30"/>
                <a:gd name="T27" fmla="*/ 6 h 6"/>
                <a:gd name="T28" fmla="*/ 6 w 30"/>
                <a:gd name="T29" fmla="*/ 6 h 6"/>
                <a:gd name="T30" fmla="*/ 0 w 30"/>
                <a:gd name="T31" fmla="*/ 6 h 6"/>
                <a:gd name="T32" fmla="*/ 0 w 30"/>
                <a:gd name="T33" fmla="*/ 6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0" name="Freeform 372"/>
            <p:cNvSpPr>
              <a:spLocks/>
            </p:cNvSpPr>
            <p:nvPr/>
          </p:nvSpPr>
          <p:spPr bwMode="auto">
            <a:xfrm>
              <a:off x="5227" y="944"/>
              <a:ext cx="36" cy="12"/>
            </a:xfrm>
            <a:custGeom>
              <a:avLst/>
              <a:gdLst>
                <a:gd name="T0" fmla="*/ 0 w 36"/>
                <a:gd name="T1" fmla="*/ 12 h 12"/>
                <a:gd name="T2" fmla="*/ 6 w 36"/>
                <a:gd name="T3" fmla="*/ 12 h 12"/>
                <a:gd name="T4" fmla="*/ 12 w 36"/>
                <a:gd name="T5" fmla="*/ 6 h 12"/>
                <a:gd name="T6" fmla="*/ 18 w 36"/>
                <a:gd name="T7" fmla="*/ 6 h 12"/>
                <a:gd name="T8" fmla="*/ 24 w 36"/>
                <a:gd name="T9" fmla="*/ 6 h 12"/>
                <a:gd name="T10" fmla="*/ 30 w 36"/>
                <a:gd name="T11" fmla="*/ 0 h 12"/>
                <a:gd name="T12" fmla="*/ 30 w 36"/>
                <a:gd name="T13" fmla="*/ 0 h 12"/>
                <a:gd name="T14" fmla="*/ 36 w 36"/>
                <a:gd name="T15" fmla="*/ 0 h 12"/>
                <a:gd name="T16" fmla="*/ 36 w 36"/>
                <a:gd name="T17" fmla="*/ 0 h 12"/>
                <a:gd name="T18" fmla="*/ 36 w 36"/>
                <a:gd name="T19" fmla="*/ 6 h 12"/>
                <a:gd name="T20" fmla="*/ 30 w 36"/>
                <a:gd name="T21" fmla="*/ 6 h 12"/>
                <a:gd name="T22" fmla="*/ 30 w 36"/>
                <a:gd name="T23" fmla="*/ 6 h 12"/>
                <a:gd name="T24" fmla="*/ 24 w 36"/>
                <a:gd name="T25" fmla="*/ 6 h 12"/>
                <a:gd name="T26" fmla="*/ 18 w 36"/>
                <a:gd name="T27" fmla="*/ 12 h 12"/>
                <a:gd name="T28" fmla="*/ 12 w 36"/>
                <a:gd name="T29" fmla="*/ 12 h 12"/>
                <a:gd name="T30" fmla="*/ 6 w 36"/>
                <a:gd name="T31" fmla="*/ 12 h 12"/>
                <a:gd name="T32" fmla="*/ 0 w 36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2"/>
                <a:gd name="T53" fmla="*/ 36 w 36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1" name="Freeform 373"/>
            <p:cNvSpPr>
              <a:spLocks/>
            </p:cNvSpPr>
            <p:nvPr/>
          </p:nvSpPr>
          <p:spPr bwMode="auto">
            <a:xfrm>
              <a:off x="5233" y="908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0 w 36"/>
                <a:gd name="T3" fmla="*/ 18 h 18"/>
                <a:gd name="T4" fmla="*/ 6 w 36"/>
                <a:gd name="T5" fmla="*/ 12 h 18"/>
                <a:gd name="T6" fmla="*/ 12 w 36"/>
                <a:gd name="T7" fmla="*/ 12 h 18"/>
                <a:gd name="T8" fmla="*/ 18 w 36"/>
                <a:gd name="T9" fmla="*/ 6 h 18"/>
                <a:gd name="T10" fmla="*/ 24 w 36"/>
                <a:gd name="T11" fmla="*/ 6 h 18"/>
                <a:gd name="T12" fmla="*/ 30 w 36"/>
                <a:gd name="T13" fmla="*/ 6 h 18"/>
                <a:gd name="T14" fmla="*/ 30 w 36"/>
                <a:gd name="T15" fmla="*/ 0 h 18"/>
                <a:gd name="T16" fmla="*/ 36 w 36"/>
                <a:gd name="T17" fmla="*/ 6 h 18"/>
                <a:gd name="T18" fmla="*/ 36 w 36"/>
                <a:gd name="T19" fmla="*/ 6 h 18"/>
                <a:gd name="T20" fmla="*/ 30 w 36"/>
                <a:gd name="T21" fmla="*/ 6 h 18"/>
                <a:gd name="T22" fmla="*/ 24 w 36"/>
                <a:gd name="T23" fmla="*/ 12 h 18"/>
                <a:gd name="T24" fmla="*/ 18 w 36"/>
                <a:gd name="T25" fmla="*/ 12 h 18"/>
                <a:gd name="T26" fmla="*/ 12 w 36"/>
                <a:gd name="T27" fmla="*/ 12 h 18"/>
                <a:gd name="T28" fmla="*/ 6 w 36"/>
                <a:gd name="T29" fmla="*/ 18 h 18"/>
                <a:gd name="T30" fmla="*/ 0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0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2" name="Freeform 374"/>
            <p:cNvSpPr>
              <a:spLocks/>
            </p:cNvSpPr>
            <p:nvPr/>
          </p:nvSpPr>
          <p:spPr bwMode="auto">
            <a:xfrm>
              <a:off x="5227" y="878"/>
              <a:ext cx="36" cy="24"/>
            </a:xfrm>
            <a:custGeom>
              <a:avLst/>
              <a:gdLst>
                <a:gd name="T0" fmla="*/ 0 w 36"/>
                <a:gd name="T1" fmla="*/ 24 h 24"/>
                <a:gd name="T2" fmla="*/ 6 w 36"/>
                <a:gd name="T3" fmla="*/ 18 h 24"/>
                <a:gd name="T4" fmla="*/ 6 w 36"/>
                <a:gd name="T5" fmla="*/ 18 h 24"/>
                <a:gd name="T6" fmla="*/ 12 w 36"/>
                <a:gd name="T7" fmla="*/ 12 h 24"/>
                <a:gd name="T8" fmla="*/ 18 w 36"/>
                <a:gd name="T9" fmla="*/ 6 h 24"/>
                <a:gd name="T10" fmla="*/ 24 w 36"/>
                <a:gd name="T11" fmla="*/ 6 h 24"/>
                <a:gd name="T12" fmla="*/ 30 w 36"/>
                <a:gd name="T13" fmla="*/ 0 h 24"/>
                <a:gd name="T14" fmla="*/ 36 w 36"/>
                <a:gd name="T15" fmla="*/ 0 h 24"/>
                <a:gd name="T16" fmla="*/ 36 w 36"/>
                <a:gd name="T17" fmla="*/ 0 h 24"/>
                <a:gd name="T18" fmla="*/ 36 w 36"/>
                <a:gd name="T19" fmla="*/ 6 h 24"/>
                <a:gd name="T20" fmla="*/ 30 w 36"/>
                <a:gd name="T21" fmla="*/ 6 h 24"/>
                <a:gd name="T22" fmla="*/ 24 w 36"/>
                <a:gd name="T23" fmla="*/ 12 h 24"/>
                <a:gd name="T24" fmla="*/ 18 w 36"/>
                <a:gd name="T25" fmla="*/ 12 h 24"/>
                <a:gd name="T26" fmla="*/ 12 w 36"/>
                <a:gd name="T27" fmla="*/ 18 h 24"/>
                <a:gd name="T28" fmla="*/ 6 w 36"/>
                <a:gd name="T29" fmla="*/ 18 h 24"/>
                <a:gd name="T30" fmla="*/ 6 w 36"/>
                <a:gd name="T31" fmla="*/ 18 h 24"/>
                <a:gd name="T32" fmla="*/ 0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0" y="24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3" name="Freeform 375"/>
            <p:cNvSpPr>
              <a:spLocks/>
            </p:cNvSpPr>
            <p:nvPr/>
          </p:nvSpPr>
          <p:spPr bwMode="auto">
            <a:xfrm>
              <a:off x="5233" y="92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2 h 18"/>
                <a:gd name="T4" fmla="*/ 6 w 30"/>
                <a:gd name="T5" fmla="*/ 12 h 18"/>
                <a:gd name="T6" fmla="*/ 12 w 30"/>
                <a:gd name="T7" fmla="*/ 6 h 18"/>
                <a:gd name="T8" fmla="*/ 18 w 30"/>
                <a:gd name="T9" fmla="*/ 6 h 18"/>
                <a:gd name="T10" fmla="*/ 24 w 30"/>
                <a:gd name="T11" fmla="*/ 0 h 18"/>
                <a:gd name="T12" fmla="*/ 24 w 30"/>
                <a:gd name="T13" fmla="*/ 0 h 18"/>
                <a:gd name="T14" fmla="*/ 30 w 30"/>
                <a:gd name="T15" fmla="*/ 0 h 18"/>
                <a:gd name="T16" fmla="*/ 30 w 30"/>
                <a:gd name="T17" fmla="*/ 0 h 18"/>
                <a:gd name="T18" fmla="*/ 30 w 30"/>
                <a:gd name="T19" fmla="*/ 0 h 18"/>
                <a:gd name="T20" fmla="*/ 24 w 30"/>
                <a:gd name="T21" fmla="*/ 6 h 18"/>
                <a:gd name="T22" fmla="*/ 24 w 30"/>
                <a:gd name="T23" fmla="*/ 6 h 18"/>
                <a:gd name="T24" fmla="*/ 18 w 30"/>
                <a:gd name="T25" fmla="*/ 12 h 18"/>
                <a:gd name="T26" fmla="*/ 12 w 30"/>
                <a:gd name="T27" fmla="*/ 12 h 18"/>
                <a:gd name="T28" fmla="*/ 6 w 30"/>
                <a:gd name="T29" fmla="*/ 12 h 18"/>
                <a:gd name="T30" fmla="*/ 0 w 30"/>
                <a:gd name="T31" fmla="*/ 12 h 18"/>
                <a:gd name="T32" fmla="*/ 0 w 30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18"/>
                <a:gd name="T53" fmla="*/ 30 w 3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18">
                  <a:moveTo>
                    <a:pt x="0" y="18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4" name="Freeform 376"/>
            <p:cNvSpPr>
              <a:spLocks/>
            </p:cNvSpPr>
            <p:nvPr/>
          </p:nvSpPr>
          <p:spPr bwMode="auto">
            <a:xfrm>
              <a:off x="5191" y="914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6 w 42"/>
                <a:gd name="T5" fmla="*/ 0 h 24"/>
                <a:gd name="T6" fmla="*/ 12 w 42"/>
                <a:gd name="T7" fmla="*/ 0 h 24"/>
                <a:gd name="T8" fmla="*/ 18 w 42"/>
                <a:gd name="T9" fmla="*/ 6 h 24"/>
                <a:gd name="T10" fmla="*/ 30 w 42"/>
                <a:gd name="T11" fmla="*/ 12 h 24"/>
                <a:gd name="T12" fmla="*/ 36 w 42"/>
                <a:gd name="T13" fmla="*/ 18 h 24"/>
                <a:gd name="T14" fmla="*/ 42 w 42"/>
                <a:gd name="T15" fmla="*/ 24 h 24"/>
                <a:gd name="T16" fmla="*/ 42 w 42"/>
                <a:gd name="T17" fmla="*/ 24 h 24"/>
                <a:gd name="T18" fmla="*/ 42 w 42"/>
                <a:gd name="T19" fmla="*/ 24 h 24"/>
                <a:gd name="T20" fmla="*/ 36 w 42"/>
                <a:gd name="T21" fmla="*/ 24 h 24"/>
                <a:gd name="T22" fmla="*/ 24 w 42"/>
                <a:gd name="T23" fmla="*/ 18 h 24"/>
                <a:gd name="T24" fmla="*/ 18 w 42"/>
                <a:gd name="T25" fmla="*/ 12 h 24"/>
                <a:gd name="T26" fmla="*/ 12 w 42"/>
                <a:gd name="T27" fmla="*/ 6 h 24"/>
                <a:gd name="T28" fmla="*/ 6 w 42"/>
                <a:gd name="T29" fmla="*/ 6 h 24"/>
                <a:gd name="T30" fmla="*/ 0 w 42"/>
                <a:gd name="T31" fmla="*/ 0 h 24"/>
                <a:gd name="T32" fmla="*/ 0 w 42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4"/>
                <a:gd name="T53" fmla="*/ 42 w 42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36" y="24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5" name="Freeform 377"/>
            <p:cNvSpPr>
              <a:spLocks/>
            </p:cNvSpPr>
            <p:nvPr/>
          </p:nvSpPr>
          <p:spPr bwMode="auto">
            <a:xfrm>
              <a:off x="5197" y="890"/>
              <a:ext cx="36" cy="30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6 w 36"/>
                <a:gd name="T5" fmla="*/ 6 h 30"/>
                <a:gd name="T6" fmla="*/ 12 w 36"/>
                <a:gd name="T7" fmla="*/ 6 h 30"/>
                <a:gd name="T8" fmla="*/ 18 w 36"/>
                <a:gd name="T9" fmla="*/ 6 h 30"/>
                <a:gd name="T10" fmla="*/ 24 w 36"/>
                <a:gd name="T11" fmla="*/ 12 h 30"/>
                <a:gd name="T12" fmla="*/ 30 w 36"/>
                <a:gd name="T13" fmla="*/ 18 h 30"/>
                <a:gd name="T14" fmla="*/ 30 w 36"/>
                <a:gd name="T15" fmla="*/ 24 h 30"/>
                <a:gd name="T16" fmla="*/ 36 w 36"/>
                <a:gd name="T17" fmla="*/ 30 h 30"/>
                <a:gd name="T18" fmla="*/ 30 w 36"/>
                <a:gd name="T19" fmla="*/ 24 h 30"/>
                <a:gd name="T20" fmla="*/ 24 w 36"/>
                <a:gd name="T21" fmla="*/ 18 h 30"/>
                <a:gd name="T22" fmla="*/ 18 w 36"/>
                <a:gd name="T23" fmla="*/ 18 h 30"/>
                <a:gd name="T24" fmla="*/ 12 w 36"/>
                <a:gd name="T25" fmla="*/ 12 h 30"/>
                <a:gd name="T26" fmla="*/ 12 w 36"/>
                <a:gd name="T27" fmla="*/ 12 h 30"/>
                <a:gd name="T28" fmla="*/ 6 w 36"/>
                <a:gd name="T29" fmla="*/ 6 h 30"/>
                <a:gd name="T30" fmla="*/ 0 w 36"/>
                <a:gd name="T31" fmla="*/ 6 h 30"/>
                <a:gd name="T32" fmla="*/ 0 w 36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0"/>
                <a:gd name="T53" fmla="*/ 36 w 3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0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6" name="Freeform 378"/>
            <p:cNvSpPr>
              <a:spLocks/>
            </p:cNvSpPr>
            <p:nvPr/>
          </p:nvSpPr>
          <p:spPr bwMode="auto">
            <a:xfrm>
              <a:off x="5227" y="896"/>
              <a:ext cx="36" cy="18"/>
            </a:xfrm>
            <a:custGeom>
              <a:avLst/>
              <a:gdLst>
                <a:gd name="T0" fmla="*/ 0 w 36"/>
                <a:gd name="T1" fmla="*/ 18 h 18"/>
                <a:gd name="T2" fmla="*/ 6 w 36"/>
                <a:gd name="T3" fmla="*/ 18 h 18"/>
                <a:gd name="T4" fmla="*/ 12 w 36"/>
                <a:gd name="T5" fmla="*/ 12 h 18"/>
                <a:gd name="T6" fmla="*/ 18 w 36"/>
                <a:gd name="T7" fmla="*/ 6 h 18"/>
                <a:gd name="T8" fmla="*/ 24 w 36"/>
                <a:gd name="T9" fmla="*/ 6 h 18"/>
                <a:gd name="T10" fmla="*/ 24 w 36"/>
                <a:gd name="T11" fmla="*/ 0 h 18"/>
                <a:gd name="T12" fmla="*/ 30 w 36"/>
                <a:gd name="T13" fmla="*/ 0 h 18"/>
                <a:gd name="T14" fmla="*/ 36 w 36"/>
                <a:gd name="T15" fmla="*/ 0 h 18"/>
                <a:gd name="T16" fmla="*/ 36 w 36"/>
                <a:gd name="T17" fmla="*/ 0 h 18"/>
                <a:gd name="T18" fmla="*/ 36 w 36"/>
                <a:gd name="T19" fmla="*/ 0 h 18"/>
                <a:gd name="T20" fmla="*/ 36 w 36"/>
                <a:gd name="T21" fmla="*/ 6 h 18"/>
                <a:gd name="T22" fmla="*/ 30 w 36"/>
                <a:gd name="T23" fmla="*/ 6 h 18"/>
                <a:gd name="T24" fmla="*/ 24 w 36"/>
                <a:gd name="T25" fmla="*/ 12 h 18"/>
                <a:gd name="T26" fmla="*/ 18 w 36"/>
                <a:gd name="T27" fmla="*/ 12 h 18"/>
                <a:gd name="T28" fmla="*/ 12 w 36"/>
                <a:gd name="T29" fmla="*/ 12 h 18"/>
                <a:gd name="T30" fmla="*/ 6 w 36"/>
                <a:gd name="T31" fmla="*/ 18 h 18"/>
                <a:gd name="T32" fmla="*/ 0 w 36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18"/>
                <a:gd name="T53" fmla="*/ 36 w 36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7" name="Freeform 379"/>
            <p:cNvSpPr>
              <a:spLocks/>
            </p:cNvSpPr>
            <p:nvPr/>
          </p:nvSpPr>
          <p:spPr bwMode="auto">
            <a:xfrm>
              <a:off x="4588" y="207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6 w 24"/>
                <a:gd name="T7" fmla="*/ 24 h 36"/>
                <a:gd name="T8" fmla="*/ 6 w 24"/>
                <a:gd name="T9" fmla="*/ 18 h 36"/>
                <a:gd name="T10" fmla="*/ 12 w 24"/>
                <a:gd name="T11" fmla="*/ 12 h 36"/>
                <a:gd name="T12" fmla="*/ 18 w 24"/>
                <a:gd name="T13" fmla="*/ 6 h 36"/>
                <a:gd name="T14" fmla="*/ 24 w 24"/>
                <a:gd name="T15" fmla="*/ 6 h 36"/>
                <a:gd name="T16" fmla="*/ 24 w 24"/>
                <a:gd name="T17" fmla="*/ 0 h 36"/>
                <a:gd name="T18" fmla="*/ 24 w 24"/>
                <a:gd name="T19" fmla="*/ 6 h 36"/>
                <a:gd name="T20" fmla="*/ 18 w 24"/>
                <a:gd name="T21" fmla="*/ 12 h 36"/>
                <a:gd name="T22" fmla="*/ 18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6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8" name="Freeform 380"/>
            <p:cNvSpPr>
              <a:spLocks/>
            </p:cNvSpPr>
            <p:nvPr/>
          </p:nvSpPr>
          <p:spPr bwMode="auto">
            <a:xfrm>
              <a:off x="4606" y="2085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6 h 30"/>
                <a:gd name="T8" fmla="*/ 12 w 12"/>
                <a:gd name="T9" fmla="*/ 0 h 30"/>
                <a:gd name="T10" fmla="*/ 6 w 12"/>
                <a:gd name="T11" fmla="*/ 6 h 30"/>
                <a:gd name="T12" fmla="*/ 6 w 12"/>
                <a:gd name="T13" fmla="*/ 18 h 30"/>
                <a:gd name="T14" fmla="*/ 6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89" name="Freeform 381"/>
            <p:cNvSpPr>
              <a:spLocks/>
            </p:cNvSpPr>
            <p:nvPr/>
          </p:nvSpPr>
          <p:spPr bwMode="auto">
            <a:xfrm>
              <a:off x="4457" y="2067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24 w 24"/>
                <a:gd name="T3" fmla="*/ 0 h 18"/>
                <a:gd name="T4" fmla="*/ 18 w 24"/>
                <a:gd name="T5" fmla="*/ 6 h 18"/>
                <a:gd name="T6" fmla="*/ 18 w 24"/>
                <a:gd name="T7" fmla="*/ 6 h 18"/>
                <a:gd name="T8" fmla="*/ 12 w 24"/>
                <a:gd name="T9" fmla="*/ 12 h 18"/>
                <a:gd name="T10" fmla="*/ 12 w 24"/>
                <a:gd name="T11" fmla="*/ 18 h 18"/>
                <a:gd name="T12" fmla="*/ 6 w 24"/>
                <a:gd name="T13" fmla="*/ 18 h 18"/>
                <a:gd name="T14" fmla="*/ 6 w 24"/>
                <a:gd name="T15" fmla="*/ 18 h 18"/>
                <a:gd name="T16" fmla="*/ 0 w 24"/>
                <a:gd name="T17" fmla="*/ 18 h 18"/>
                <a:gd name="T18" fmla="*/ 0 w 24"/>
                <a:gd name="T19" fmla="*/ 18 h 18"/>
                <a:gd name="T20" fmla="*/ 0 w 24"/>
                <a:gd name="T21" fmla="*/ 12 h 18"/>
                <a:gd name="T22" fmla="*/ 6 w 24"/>
                <a:gd name="T23" fmla="*/ 12 h 18"/>
                <a:gd name="T24" fmla="*/ 6 w 24"/>
                <a:gd name="T25" fmla="*/ 6 h 18"/>
                <a:gd name="T26" fmla="*/ 12 w 24"/>
                <a:gd name="T27" fmla="*/ 6 h 18"/>
                <a:gd name="T28" fmla="*/ 18 w 24"/>
                <a:gd name="T29" fmla="*/ 6 h 18"/>
                <a:gd name="T30" fmla="*/ 18 w 24"/>
                <a:gd name="T31" fmla="*/ 0 h 18"/>
                <a:gd name="T32" fmla="*/ 24 w 24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8"/>
                <a:gd name="T53" fmla="*/ 24 w 24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8">
                  <a:moveTo>
                    <a:pt x="24" y="0"/>
                  </a:moveTo>
                  <a:lnTo>
                    <a:pt x="24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0" name="Freeform 382"/>
            <p:cNvSpPr>
              <a:spLocks/>
            </p:cNvSpPr>
            <p:nvPr/>
          </p:nvSpPr>
          <p:spPr bwMode="auto">
            <a:xfrm>
              <a:off x="4451" y="2067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24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0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6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24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1" name="Freeform 383"/>
            <p:cNvSpPr>
              <a:spLocks/>
            </p:cNvSpPr>
            <p:nvPr/>
          </p:nvSpPr>
          <p:spPr bwMode="auto">
            <a:xfrm>
              <a:off x="4457" y="204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24 h 24"/>
                <a:gd name="T4" fmla="*/ 18 w 24"/>
                <a:gd name="T5" fmla="*/ 18 h 24"/>
                <a:gd name="T6" fmla="*/ 12 w 24"/>
                <a:gd name="T7" fmla="*/ 18 h 24"/>
                <a:gd name="T8" fmla="*/ 6 w 24"/>
                <a:gd name="T9" fmla="*/ 12 h 24"/>
                <a:gd name="T10" fmla="*/ 0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12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24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2" name="Freeform 384"/>
            <p:cNvSpPr>
              <a:spLocks/>
            </p:cNvSpPr>
            <p:nvPr/>
          </p:nvSpPr>
          <p:spPr bwMode="auto">
            <a:xfrm>
              <a:off x="4612" y="2049"/>
              <a:ext cx="6" cy="36"/>
            </a:xfrm>
            <a:custGeom>
              <a:avLst/>
              <a:gdLst>
                <a:gd name="T0" fmla="*/ 0 w 6"/>
                <a:gd name="T1" fmla="*/ 36 h 36"/>
                <a:gd name="T2" fmla="*/ 0 w 6"/>
                <a:gd name="T3" fmla="*/ 24 h 36"/>
                <a:gd name="T4" fmla="*/ 0 w 6"/>
                <a:gd name="T5" fmla="*/ 12 h 36"/>
                <a:gd name="T6" fmla="*/ 0 w 6"/>
                <a:gd name="T7" fmla="*/ 6 h 36"/>
                <a:gd name="T8" fmla="*/ 6 w 6"/>
                <a:gd name="T9" fmla="*/ 0 h 36"/>
                <a:gd name="T10" fmla="*/ 6 w 6"/>
                <a:gd name="T11" fmla="*/ 6 h 36"/>
                <a:gd name="T12" fmla="*/ 6 w 6"/>
                <a:gd name="T13" fmla="*/ 12 h 36"/>
                <a:gd name="T14" fmla="*/ 0 w 6"/>
                <a:gd name="T15" fmla="*/ 24 h 36"/>
                <a:gd name="T16" fmla="*/ 0 w 6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6"/>
                <a:gd name="T29" fmla="*/ 6 w 6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6">
                  <a:moveTo>
                    <a:pt x="0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3" name="Freeform 385"/>
            <p:cNvSpPr>
              <a:spLocks/>
            </p:cNvSpPr>
            <p:nvPr/>
          </p:nvSpPr>
          <p:spPr bwMode="auto">
            <a:xfrm>
              <a:off x="4618" y="2055"/>
              <a:ext cx="18" cy="36"/>
            </a:xfrm>
            <a:custGeom>
              <a:avLst/>
              <a:gdLst>
                <a:gd name="T0" fmla="*/ 0 w 18"/>
                <a:gd name="T1" fmla="*/ 36 h 36"/>
                <a:gd name="T2" fmla="*/ 0 w 18"/>
                <a:gd name="T3" fmla="*/ 24 h 36"/>
                <a:gd name="T4" fmla="*/ 6 w 18"/>
                <a:gd name="T5" fmla="*/ 18 h 36"/>
                <a:gd name="T6" fmla="*/ 6 w 18"/>
                <a:gd name="T7" fmla="*/ 6 h 36"/>
                <a:gd name="T8" fmla="*/ 12 w 18"/>
                <a:gd name="T9" fmla="*/ 0 h 36"/>
                <a:gd name="T10" fmla="*/ 18 w 18"/>
                <a:gd name="T11" fmla="*/ 0 h 36"/>
                <a:gd name="T12" fmla="*/ 18 w 18"/>
                <a:gd name="T13" fmla="*/ 6 h 36"/>
                <a:gd name="T14" fmla="*/ 12 w 18"/>
                <a:gd name="T15" fmla="*/ 12 h 36"/>
                <a:gd name="T16" fmla="*/ 12 w 18"/>
                <a:gd name="T17" fmla="*/ 18 h 36"/>
                <a:gd name="T18" fmla="*/ 6 w 18"/>
                <a:gd name="T19" fmla="*/ 24 h 36"/>
                <a:gd name="T20" fmla="*/ 6 w 18"/>
                <a:gd name="T21" fmla="*/ 24 h 36"/>
                <a:gd name="T22" fmla="*/ 0 w 18"/>
                <a:gd name="T23" fmla="*/ 30 h 36"/>
                <a:gd name="T24" fmla="*/ 0 w 18"/>
                <a:gd name="T25" fmla="*/ 3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6"/>
                <a:gd name="T41" fmla="*/ 18 w 18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6">
                  <a:moveTo>
                    <a:pt x="0" y="36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4" name="Freeform 386"/>
            <p:cNvSpPr>
              <a:spLocks/>
            </p:cNvSpPr>
            <p:nvPr/>
          </p:nvSpPr>
          <p:spPr bwMode="auto">
            <a:xfrm>
              <a:off x="4600" y="2049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0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0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5" name="Freeform 387"/>
            <p:cNvSpPr>
              <a:spLocks/>
            </p:cNvSpPr>
            <p:nvPr/>
          </p:nvSpPr>
          <p:spPr bwMode="auto">
            <a:xfrm>
              <a:off x="4588" y="2043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6 h 30"/>
                <a:gd name="T8" fmla="*/ 0 w 6"/>
                <a:gd name="T9" fmla="*/ 0 h 30"/>
                <a:gd name="T10" fmla="*/ 0 w 6"/>
                <a:gd name="T11" fmla="*/ 0 h 30"/>
                <a:gd name="T12" fmla="*/ 6 w 6"/>
                <a:gd name="T13" fmla="*/ 6 h 30"/>
                <a:gd name="T14" fmla="*/ 0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6" name="Freeform 388"/>
            <p:cNvSpPr>
              <a:spLocks/>
            </p:cNvSpPr>
            <p:nvPr/>
          </p:nvSpPr>
          <p:spPr bwMode="auto">
            <a:xfrm>
              <a:off x="4570" y="203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6 w 12"/>
                <a:gd name="T5" fmla="*/ 12 h 30"/>
                <a:gd name="T6" fmla="*/ 0 w 12"/>
                <a:gd name="T7" fmla="*/ 0 h 30"/>
                <a:gd name="T8" fmla="*/ 6 w 12"/>
                <a:gd name="T9" fmla="*/ 0 h 30"/>
                <a:gd name="T10" fmla="*/ 6 w 12"/>
                <a:gd name="T11" fmla="*/ 0 h 30"/>
                <a:gd name="T12" fmla="*/ 6 w 12"/>
                <a:gd name="T13" fmla="*/ 12 h 30"/>
                <a:gd name="T14" fmla="*/ 6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7" name="Freeform 389"/>
            <p:cNvSpPr>
              <a:spLocks/>
            </p:cNvSpPr>
            <p:nvPr/>
          </p:nvSpPr>
          <p:spPr bwMode="auto">
            <a:xfrm>
              <a:off x="4558" y="2025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6 w 12"/>
                <a:gd name="T3" fmla="*/ 30 h 42"/>
                <a:gd name="T4" fmla="*/ 0 w 12"/>
                <a:gd name="T5" fmla="*/ 18 h 42"/>
                <a:gd name="T6" fmla="*/ 0 w 12"/>
                <a:gd name="T7" fmla="*/ 6 h 42"/>
                <a:gd name="T8" fmla="*/ 6 w 12"/>
                <a:gd name="T9" fmla="*/ 0 h 42"/>
                <a:gd name="T10" fmla="*/ 6 w 12"/>
                <a:gd name="T11" fmla="*/ 6 h 42"/>
                <a:gd name="T12" fmla="*/ 6 w 12"/>
                <a:gd name="T13" fmla="*/ 18 h 42"/>
                <a:gd name="T14" fmla="*/ 6 w 12"/>
                <a:gd name="T15" fmla="*/ 30 h 42"/>
                <a:gd name="T16" fmla="*/ 12 w 12"/>
                <a:gd name="T17" fmla="*/ 42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42"/>
                <a:gd name="T29" fmla="*/ 12 w 12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42">
                  <a:moveTo>
                    <a:pt x="12" y="42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6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8" name="Freeform 390"/>
            <p:cNvSpPr>
              <a:spLocks/>
            </p:cNvSpPr>
            <p:nvPr/>
          </p:nvSpPr>
          <p:spPr bwMode="auto">
            <a:xfrm>
              <a:off x="4540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12 w 12"/>
                <a:gd name="T5" fmla="*/ 36 h 42"/>
                <a:gd name="T6" fmla="*/ 6 w 12"/>
                <a:gd name="T7" fmla="*/ 30 h 42"/>
                <a:gd name="T8" fmla="*/ 6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6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24 h 42"/>
                <a:gd name="T22" fmla="*/ 12 w 12"/>
                <a:gd name="T23" fmla="*/ 36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24"/>
                  </a:lnTo>
                  <a:lnTo>
                    <a:pt x="12" y="36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899" name="Freeform 391"/>
            <p:cNvSpPr>
              <a:spLocks/>
            </p:cNvSpPr>
            <p:nvPr/>
          </p:nvSpPr>
          <p:spPr bwMode="auto">
            <a:xfrm>
              <a:off x="4528" y="2019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42 h 42"/>
                <a:gd name="T4" fmla="*/ 6 w 12"/>
                <a:gd name="T5" fmla="*/ 36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0" name="Freeform 392"/>
            <p:cNvSpPr>
              <a:spLocks/>
            </p:cNvSpPr>
            <p:nvPr/>
          </p:nvSpPr>
          <p:spPr bwMode="auto">
            <a:xfrm>
              <a:off x="4498" y="2019"/>
              <a:ext cx="30" cy="48"/>
            </a:xfrm>
            <a:custGeom>
              <a:avLst/>
              <a:gdLst>
                <a:gd name="T0" fmla="*/ 30 w 30"/>
                <a:gd name="T1" fmla="*/ 48 h 48"/>
                <a:gd name="T2" fmla="*/ 24 w 30"/>
                <a:gd name="T3" fmla="*/ 42 h 48"/>
                <a:gd name="T4" fmla="*/ 18 w 30"/>
                <a:gd name="T5" fmla="*/ 36 h 48"/>
                <a:gd name="T6" fmla="*/ 12 w 30"/>
                <a:gd name="T7" fmla="*/ 30 h 48"/>
                <a:gd name="T8" fmla="*/ 6 w 30"/>
                <a:gd name="T9" fmla="*/ 24 h 48"/>
                <a:gd name="T10" fmla="*/ 6 w 30"/>
                <a:gd name="T11" fmla="*/ 18 h 48"/>
                <a:gd name="T12" fmla="*/ 0 w 30"/>
                <a:gd name="T13" fmla="*/ 12 h 48"/>
                <a:gd name="T14" fmla="*/ 0 w 30"/>
                <a:gd name="T15" fmla="*/ 6 h 48"/>
                <a:gd name="T16" fmla="*/ 0 w 30"/>
                <a:gd name="T17" fmla="*/ 0 h 48"/>
                <a:gd name="T18" fmla="*/ 6 w 30"/>
                <a:gd name="T19" fmla="*/ 0 h 48"/>
                <a:gd name="T20" fmla="*/ 6 w 30"/>
                <a:gd name="T21" fmla="*/ 6 h 48"/>
                <a:gd name="T22" fmla="*/ 12 w 30"/>
                <a:gd name="T23" fmla="*/ 12 h 48"/>
                <a:gd name="T24" fmla="*/ 18 w 30"/>
                <a:gd name="T25" fmla="*/ 18 h 48"/>
                <a:gd name="T26" fmla="*/ 18 w 30"/>
                <a:gd name="T27" fmla="*/ 24 h 48"/>
                <a:gd name="T28" fmla="*/ 24 w 30"/>
                <a:gd name="T29" fmla="*/ 30 h 48"/>
                <a:gd name="T30" fmla="*/ 24 w 30"/>
                <a:gd name="T31" fmla="*/ 36 h 48"/>
                <a:gd name="T32" fmla="*/ 3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30" y="48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1" name="Freeform 393"/>
            <p:cNvSpPr>
              <a:spLocks/>
            </p:cNvSpPr>
            <p:nvPr/>
          </p:nvSpPr>
          <p:spPr bwMode="auto">
            <a:xfrm>
              <a:off x="4475" y="2031"/>
              <a:ext cx="35" cy="30"/>
            </a:xfrm>
            <a:custGeom>
              <a:avLst/>
              <a:gdLst>
                <a:gd name="T0" fmla="*/ 35 w 35"/>
                <a:gd name="T1" fmla="*/ 30 h 30"/>
                <a:gd name="T2" fmla="*/ 29 w 35"/>
                <a:gd name="T3" fmla="*/ 30 h 30"/>
                <a:gd name="T4" fmla="*/ 23 w 35"/>
                <a:gd name="T5" fmla="*/ 24 h 30"/>
                <a:gd name="T6" fmla="*/ 17 w 35"/>
                <a:gd name="T7" fmla="*/ 18 h 30"/>
                <a:gd name="T8" fmla="*/ 12 w 35"/>
                <a:gd name="T9" fmla="*/ 12 h 30"/>
                <a:gd name="T10" fmla="*/ 6 w 35"/>
                <a:gd name="T11" fmla="*/ 6 h 30"/>
                <a:gd name="T12" fmla="*/ 0 w 35"/>
                <a:gd name="T13" fmla="*/ 6 h 30"/>
                <a:gd name="T14" fmla="*/ 0 w 35"/>
                <a:gd name="T15" fmla="*/ 0 h 30"/>
                <a:gd name="T16" fmla="*/ 0 w 35"/>
                <a:gd name="T17" fmla="*/ 0 h 30"/>
                <a:gd name="T18" fmla="*/ 6 w 35"/>
                <a:gd name="T19" fmla="*/ 0 h 30"/>
                <a:gd name="T20" fmla="*/ 12 w 35"/>
                <a:gd name="T21" fmla="*/ 0 h 30"/>
                <a:gd name="T22" fmla="*/ 17 w 35"/>
                <a:gd name="T23" fmla="*/ 6 h 30"/>
                <a:gd name="T24" fmla="*/ 17 w 35"/>
                <a:gd name="T25" fmla="*/ 12 h 30"/>
                <a:gd name="T26" fmla="*/ 23 w 35"/>
                <a:gd name="T27" fmla="*/ 18 h 30"/>
                <a:gd name="T28" fmla="*/ 29 w 35"/>
                <a:gd name="T29" fmla="*/ 24 h 30"/>
                <a:gd name="T30" fmla="*/ 35 w 35"/>
                <a:gd name="T31" fmla="*/ 30 h 30"/>
                <a:gd name="T32" fmla="*/ 35 w 35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0"/>
                <a:gd name="T53" fmla="*/ 35 w 35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0">
                  <a:moveTo>
                    <a:pt x="35" y="30"/>
                  </a:moveTo>
                  <a:lnTo>
                    <a:pt x="29" y="30"/>
                  </a:lnTo>
                  <a:lnTo>
                    <a:pt x="23" y="24"/>
                  </a:lnTo>
                  <a:lnTo>
                    <a:pt x="17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23" y="18"/>
                  </a:lnTo>
                  <a:lnTo>
                    <a:pt x="29" y="24"/>
                  </a:lnTo>
                  <a:lnTo>
                    <a:pt x="35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2" name="Freeform 394"/>
            <p:cNvSpPr>
              <a:spLocks/>
            </p:cNvSpPr>
            <p:nvPr/>
          </p:nvSpPr>
          <p:spPr bwMode="auto">
            <a:xfrm>
              <a:off x="4463" y="2031"/>
              <a:ext cx="29" cy="36"/>
            </a:xfrm>
            <a:custGeom>
              <a:avLst/>
              <a:gdLst>
                <a:gd name="T0" fmla="*/ 0 w 29"/>
                <a:gd name="T1" fmla="*/ 0 h 36"/>
                <a:gd name="T2" fmla="*/ 6 w 29"/>
                <a:gd name="T3" fmla="*/ 0 h 36"/>
                <a:gd name="T4" fmla="*/ 6 w 29"/>
                <a:gd name="T5" fmla="*/ 6 h 36"/>
                <a:gd name="T6" fmla="*/ 12 w 29"/>
                <a:gd name="T7" fmla="*/ 12 h 36"/>
                <a:gd name="T8" fmla="*/ 18 w 29"/>
                <a:gd name="T9" fmla="*/ 18 h 36"/>
                <a:gd name="T10" fmla="*/ 18 w 29"/>
                <a:gd name="T11" fmla="*/ 18 h 36"/>
                <a:gd name="T12" fmla="*/ 24 w 29"/>
                <a:gd name="T13" fmla="*/ 24 h 36"/>
                <a:gd name="T14" fmla="*/ 29 w 29"/>
                <a:gd name="T15" fmla="*/ 30 h 36"/>
                <a:gd name="T16" fmla="*/ 29 w 29"/>
                <a:gd name="T17" fmla="*/ 36 h 36"/>
                <a:gd name="T18" fmla="*/ 29 w 29"/>
                <a:gd name="T19" fmla="*/ 30 h 36"/>
                <a:gd name="T20" fmla="*/ 18 w 29"/>
                <a:gd name="T21" fmla="*/ 30 h 36"/>
                <a:gd name="T22" fmla="*/ 18 w 29"/>
                <a:gd name="T23" fmla="*/ 24 h 36"/>
                <a:gd name="T24" fmla="*/ 12 w 29"/>
                <a:gd name="T25" fmla="*/ 18 h 36"/>
                <a:gd name="T26" fmla="*/ 6 w 29"/>
                <a:gd name="T27" fmla="*/ 12 h 36"/>
                <a:gd name="T28" fmla="*/ 0 w 29"/>
                <a:gd name="T29" fmla="*/ 6 h 36"/>
                <a:gd name="T30" fmla="*/ 0 w 29"/>
                <a:gd name="T31" fmla="*/ 6 h 36"/>
                <a:gd name="T32" fmla="*/ 0 w 29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29" y="30"/>
                  </a:lnTo>
                  <a:lnTo>
                    <a:pt x="29" y="36"/>
                  </a:lnTo>
                  <a:lnTo>
                    <a:pt x="29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3" name="Freeform 395"/>
            <p:cNvSpPr>
              <a:spLocks/>
            </p:cNvSpPr>
            <p:nvPr/>
          </p:nvSpPr>
          <p:spPr bwMode="auto">
            <a:xfrm>
              <a:off x="4307" y="2097"/>
              <a:ext cx="156" cy="36"/>
            </a:xfrm>
            <a:custGeom>
              <a:avLst/>
              <a:gdLst>
                <a:gd name="T0" fmla="*/ 156 w 156"/>
                <a:gd name="T1" fmla="*/ 36 h 36"/>
                <a:gd name="T2" fmla="*/ 156 w 156"/>
                <a:gd name="T3" fmla="*/ 36 h 36"/>
                <a:gd name="T4" fmla="*/ 156 w 156"/>
                <a:gd name="T5" fmla="*/ 36 h 36"/>
                <a:gd name="T6" fmla="*/ 150 w 156"/>
                <a:gd name="T7" fmla="*/ 36 h 36"/>
                <a:gd name="T8" fmla="*/ 150 w 156"/>
                <a:gd name="T9" fmla="*/ 36 h 36"/>
                <a:gd name="T10" fmla="*/ 144 w 156"/>
                <a:gd name="T11" fmla="*/ 30 h 36"/>
                <a:gd name="T12" fmla="*/ 132 w 156"/>
                <a:gd name="T13" fmla="*/ 24 h 36"/>
                <a:gd name="T14" fmla="*/ 120 w 156"/>
                <a:gd name="T15" fmla="*/ 18 h 36"/>
                <a:gd name="T16" fmla="*/ 114 w 156"/>
                <a:gd name="T17" fmla="*/ 12 h 36"/>
                <a:gd name="T18" fmla="*/ 102 w 156"/>
                <a:gd name="T19" fmla="*/ 12 h 36"/>
                <a:gd name="T20" fmla="*/ 90 w 156"/>
                <a:gd name="T21" fmla="*/ 6 h 36"/>
                <a:gd name="T22" fmla="*/ 78 w 156"/>
                <a:gd name="T23" fmla="*/ 6 h 36"/>
                <a:gd name="T24" fmla="*/ 72 w 156"/>
                <a:gd name="T25" fmla="*/ 6 h 36"/>
                <a:gd name="T26" fmla="*/ 60 w 156"/>
                <a:gd name="T27" fmla="*/ 6 h 36"/>
                <a:gd name="T28" fmla="*/ 48 w 156"/>
                <a:gd name="T29" fmla="*/ 6 h 36"/>
                <a:gd name="T30" fmla="*/ 42 w 156"/>
                <a:gd name="T31" fmla="*/ 6 h 36"/>
                <a:gd name="T32" fmla="*/ 30 w 156"/>
                <a:gd name="T33" fmla="*/ 12 h 36"/>
                <a:gd name="T34" fmla="*/ 24 w 156"/>
                <a:gd name="T35" fmla="*/ 12 h 36"/>
                <a:gd name="T36" fmla="*/ 12 w 156"/>
                <a:gd name="T37" fmla="*/ 12 h 36"/>
                <a:gd name="T38" fmla="*/ 6 w 156"/>
                <a:gd name="T39" fmla="*/ 18 h 36"/>
                <a:gd name="T40" fmla="*/ 0 w 156"/>
                <a:gd name="T41" fmla="*/ 18 h 36"/>
                <a:gd name="T42" fmla="*/ 0 w 156"/>
                <a:gd name="T43" fmla="*/ 12 h 36"/>
                <a:gd name="T44" fmla="*/ 6 w 156"/>
                <a:gd name="T45" fmla="*/ 12 h 36"/>
                <a:gd name="T46" fmla="*/ 18 w 156"/>
                <a:gd name="T47" fmla="*/ 6 h 36"/>
                <a:gd name="T48" fmla="*/ 24 w 156"/>
                <a:gd name="T49" fmla="*/ 6 h 36"/>
                <a:gd name="T50" fmla="*/ 36 w 156"/>
                <a:gd name="T51" fmla="*/ 0 h 36"/>
                <a:gd name="T52" fmla="*/ 48 w 156"/>
                <a:gd name="T53" fmla="*/ 0 h 36"/>
                <a:gd name="T54" fmla="*/ 60 w 156"/>
                <a:gd name="T55" fmla="*/ 0 h 36"/>
                <a:gd name="T56" fmla="*/ 72 w 156"/>
                <a:gd name="T57" fmla="*/ 0 h 36"/>
                <a:gd name="T58" fmla="*/ 84 w 156"/>
                <a:gd name="T59" fmla="*/ 0 h 36"/>
                <a:gd name="T60" fmla="*/ 96 w 156"/>
                <a:gd name="T61" fmla="*/ 0 h 36"/>
                <a:gd name="T62" fmla="*/ 108 w 156"/>
                <a:gd name="T63" fmla="*/ 6 h 36"/>
                <a:gd name="T64" fmla="*/ 120 w 156"/>
                <a:gd name="T65" fmla="*/ 6 h 36"/>
                <a:gd name="T66" fmla="*/ 132 w 156"/>
                <a:gd name="T67" fmla="*/ 12 h 36"/>
                <a:gd name="T68" fmla="*/ 138 w 156"/>
                <a:gd name="T69" fmla="*/ 18 h 36"/>
                <a:gd name="T70" fmla="*/ 150 w 156"/>
                <a:gd name="T71" fmla="*/ 24 h 36"/>
                <a:gd name="T72" fmla="*/ 156 w 156"/>
                <a:gd name="T73" fmla="*/ 36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36"/>
                <a:gd name="T113" fmla="*/ 156 w 156"/>
                <a:gd name="T114" fmla="*/ 36 h 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36">
                  <a:moveTo>
                    <a:pt x="156" y="36"/>
                  </a:moveTo>
                  <a:lnTo>
                    <a:pt x="156" y="36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32" y="24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20" y="6"/>
                  </a:lnTo>
                  <a:lnTo>
                    <a:pt x="132" y="12"/>
                  </a:lnTo>
                  <a:lnTo>
                    <a:pt x="138" y="18"/>
                  </a:lnTo>
                  <a:lnTo>
                    <a:pt x="150" y="24"/>
                  </a:lnTo>
                  <a:lnTo>
                    <a:pt x="156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4" name="Freeform 396"/>
            <p:cNvSpPr>
              <a:spLocks/>
            </p:cNvSpPr>
            <p:nvPr/>
          </p:nvSpPr>
          <p:spPr bwMode="auto">
            <a:xfrm>
              <a:off x="4307" y="2103"/>
              <a:ext cx="18" cy="36"/>
            </a:xfrm>
            <a:custGeom>
              <a:avLst/>
              <a:gdLst>
                <a:gd name="T0" fmla="*/ 18 w 18"/>
                <a:gd name="T1" fmla="*/ 0 h 36"/>
                <a:gd name="T2" fmla="*/ 18 w 18"/>
                <a:gd name="T3" fmla="*/ 6 h 36"/>
                <a:gd name="T4" fmla="*/ 12 w 18"/>
                <a:gd name="T5" fmla="*/ 12 h 36"/>
                <a:gd name="T6" fmla="*/ 12 w 18"/>
                <a:gd name="T7" fmla="*/ 18 h 36"/>
                <a:gd name="T8" fmla="*/ 6 w 18"/>
                <a:gd name="T9" fmla="*/ 18 h 36"/>
                <a:gd name="T10" fmla="*/ 6 w 18"/>
                <a:gd name="T11" fmla="*/ 24 h 36"/>
                <a:gd name="T12" fmla="*/ 0 w 18"/>
                <a:gd name="T13" fmla="*/ 30 h 36"/>
                <a:gd name="T14" fmla="*/ 0 w 18"/>
                <a:gd name="T15" fmla="*/ 36 h 36"/>
                <a:gd name="T16" fmla="*/ 0 w 18"/>
                <a:gd name="T17" fmla="*/ 36 h 36"/>
                <a:gd name="T18" fmla="*/ 6 w 18"/>
                <a:gd name="T19" fmla="*/ 36 h 36"/>
                <a:gd name="T20" fmla="*/ 6 w 18"/>
                <a:gd name="T21" fmla="*/ 30 h 36"/>
                <a:gd name="T22" fmla="*/ 6 w 18"/>
                <a:gd name="T23" fmla="*/ 30 h 36"/>
                <a:gd name="T24" fmla="*/ 12 w 18"/>
                <a:gd name="T25" fmla="*/ 24 h 36"/>
                <a:gd name="T26" fmla="*/ 12 w 18"/>
                <a:gd name="T27" fmla="*/ 18 h 36"/>
                <a:gd name="T28" fmla="*/ 12 w 18"/>
                <a:gd name="T29" fmla="*/ 12 h 36"/>
                <a:gd name="T30" fmla="*/ 18 w 18"/>
                <a:gd name="T31" fmla="*/ 6 h 36"/>
                <a:gd name="T32" fmla="*/ 18 w 18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5" name="Freeform 397"/>
            <p:cNvSpPr>
              <a:spLocks/>
            </p:cNvSpPr>
            <p:nvPr/>
          </p:nvSpPr>
          <p:spPr bwMode="auto">
            <a:xfrm>
              <a:off x="4319" y="210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0 w 24"/>
                <a:gd name="T3" fmla="*/ 36 h 36"/>
                <a:gd name="T4" fmla="*/ 0 w 24"/>
                <a:gd name="T5" fmla="*/ 30 h 36"/>
                <a:gd name="T6" fmla="*/ 0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12 w 24"/>
                <a:gd name="T13" fmla="*/ 6 h 36"/>
                <a:gd name="T14" fmla="*/ 18 w 24"/>
                <a:gd name="T15" fmla="*/ 0 h 36"/>
                <a:gd name="T16" fmla="*/ 24 w 24"/>
                <a:gd name="T17" fmla="*/ 0 h 36"/>
                <a:gd name="T18" fmla="*/ 18 w 24"/>
                <a:gd name="T19" fmla="*/ 6 h 36"/>
                <a:gd name="T20" fmla="*/ 18 w 24"/>
                <a:gd name="T21" fmla="*/ 6 h 36"/>
                <a:gd name="T22" fmla="*/ 12 w 24"/>
                <a:gd name="T23" fmla="*/ 18 h 36"/>
                <a:gd name="T24" fmla="*/ 12 w 24"/>
                <a:gd name="T25" fmla="*/ 24 h 36"/>
                <a:gd name="T26" fmla="*/ 6 w 24"/>
                <a:gd name="T27" fmla="*/ 30 h 36"/>
                <a:gd name="T28" fmla="*/ 6 w 24"/>
                <a:gd name="T29" fmla="*/ 30 h 36"/>
                <a:gd name="T30" fmla="*/ 0 w 24"/>
                <a:gd name="T31" fmla="*/ 36 h 36"/>
                <a:gd name="T32" fmla="*/ 0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6" name="Freeform 398"/>
            <p:cNvSpPr>
              <a:spLocks/>
            </p:cNvSpPr>
            <p:nvPr/>
          </p:nvSpPr>
          <p:spPr bwMode="auto">
            <a:xfrm>
              <a:off x="4343" y="2097"/>
              <a:ext cx="30" cy="48"/>
            </a:xfrm>
            <a:custGeom>
              <a:avLst/>
              <a:gdLst>
                <a:gd name="T0" fmla="*/ 0 w 30"/>
                <a:gd name="T1" fmla="*/ 48 h 48"/>
                <a:gd name="T2" fmla="*/ 0 w 30"/>
                <a:gd name="T3" fmla="*/ 48 h 48"/>
                <a:gd name="T4" fmla="*/ 0 w 30"/>
                <a:gd name="T5" fmla="*/ 42 h 48"/>
                <a:gd name="T6" fmla="*/ 6 w 30"/>
                <a:gd name="T7" fmla="*/ 36 h 48"/>
                <a:gd name="T8" fmla="*/ 6 w 30"/>
                <a:gd name="T9" fmla="*/ 24 h 48"/>
                <a:gd name="T10" fmla="*/ 12 w 30"/>
                <a:gd name="T11" fmla="*/ 18 h 48"/>
                <a:gd name="T12" fmla="*/ 18 w 30"/>
                <a:gd name="T13" fmla="*/ 12 h 48"/>
                <a:gd name="T14" fmla="*/ 24 w 30"/>
                <a:gd name="T15" fmla="*/ 6 h 48"/>
                <a:gd name="T16" fmla="*/ 30 w 30"/>
                <a:gd name="T17" fmla="*/ 0 h 48"/>
                <a:gd name="T18" fmla="*/ 24 w 30"/>
                <a:gd name="T19" fmla="*/ 6 h 48"/>
                <a:gd name="T20" fmla="*/ 24 w 30"/>
                <a:gd name="T21" fmla="*/ 12 h 48"/>
                <a:gd name="T22" fmla="*/ 18 w 30"/>
                <a:gd name="T23" fmla="*/ 18 h 48"/>
                <a:gd name="T24" fmla="*/ 12 w 30"/>
                <a:gd name="T25" fmla="*/ 30 h 48"/>
                <a:gd name="T26" fmla="*/ 12 w 30"/>
                <a:gd name="T27" fmla="*/ 36 h 48"/>
                <a:gd name="T28" fmla="*/ 6 w 30"/>
                <a:gd name="T29" fmla="*/ 42 h 48"/>
                <a:gd name="T30" fmla="*/ 0 w 30"/>
                <a:gd name="T31" fmla="*/ 48 h 48"/>
                <a:gd name="T32" fmla="*/ 0 w 30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8"/>
                <a:gd name="T53" fmla="*/ 30 w 30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7" name="Freeform 399"/>
            <p:cNvSpPr>
              <a:spLocks/>
            </p:cNvSpPr>
            <p:nvPr/>
          </p:nvSpPr>
          <p:spPr bwMode="auto">
            <a:xfrm>
              <a:off x="4367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8 h 48"/>
                <a:gd name="T4" fmla="*/ 0 w 36"/>
                <a:gd name="T5" fmla="*/ 42 h 48"/>
                <a:gd name="T6" fmla="*/ 6 w 36"/>
                <a:gd name="T7" fmla="*/ 36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6 h 48"/>
                <a:gd name="T14" fmla="*/ 30 w 36"/>
                <a:gd name="T15" fmla="*/ 0 h 48"/>
                <a:gd name="T16" fmla="*/ 36 w 36"/>
                <a:gd name="T17" fmla="*/ 0 h 48"/>
                <a:gd name="T18" fmla="*/ 30 w 36"/>
                <a:gd name="T19" fmla="*/ 0 h 48"/>
                <a:gd name="T20" fmla="*/ 30 w 36"/>
                <a:gd name="T21" fmla="*/ 6 h 48"/>
                <a:gd name="T22" fmla="*/ 24 w 36"/>
                <a:gd name="T23" fmla="*/ 18 h 48"/>
                <a:gd name="T24" fmla="*/ 18 w 36"/>
                <a:gd name="T25" fmla="*/ 24 h 48"/>
                <a:gd name="T26" fmla="*/ 12 w 36"/>
                <a:gd name="T27" fmla="*/ 36 h 48"/>
                <a:gd name="T28" fmla="*/ 6 w 36"/>
                <a:gd name="T29" fmla="*/ 42 h 48"/>
                <a:gd name="T30" fmla="*/ 6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8" name="Freeform 400"/>
            <p:cNvSpPr>
              <a:spLocks/>
            </p:cNvSpPr>
            <p:nvPr/>
          </p:nvSpPr>
          <p:spPr bwMode="auto">
            <a:xfrm>
              <a:off x="4385" y="2103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0 w 36"/>
                <a:gd name="T5" fmla="*/ 36 h 48"/>
                <a:gd name="T6" fmla="*/ 6 w 36"/>
                <a:gd name="T7" fmla="*/ 30 h 48"/>
                <a:gd name="T8" fmla="*/ 12 w 36"/>
                <a:gd name="T9" fmla="*/ 24 h 48"/>
                <a:gd name="T10" fmla="*/ 18 w 36"/>
                <a:gd name="T11" fmla="*/ 18 h 48"/>
                <a:gd name="T12" fmla="*/ 24 w 36"/>
                <a:gd name="T13" fmla="*/ 12 h 48"/>
                <a:gd name="T14" fmla="*/ 30 w 36"/>
                <a:gd name="T15" fmla="*/ 6 h 48"/>
                <a:gd name="T16" fmla="*/ 36 w 36"/>
                <a:gd name="T17" fmla="*/ 0 h 48"/>
                <a:gd name="T18" fmla="*/ 30 w 36"/>
                <a:gd name="T19" fmla="*/ 6 h 48"/>
                <a:gd name="T20" fmla="*/ 30 w 36"/>
                <a:gd name="T21" fmla="*/ 12 h 48"/>
                <a:gd name="T22" fmla="*/ 24 w 36"/>
                <a:gd name="T23" fmla="*/ 18 h 48"/>
                <a:gd name="T24" fmla="*/ 18 w 36"/>
                <a:gd name="T25" fmla="*/ 30 h 48"/>
                <a:gd name="T26" fmla="*/ 12 w 36"/>
                <a:gd name="T27" fmla="*/ 36 h 48"/>
                <a:gd name="T28" fmla="*/ 6 w 36"/>
                <a:gd name="T29" fmla="*/ 42 h 48"/>
                <a:gd name="T30" fmla="*/ 0 w 36"/>
                <a:gd name="T31" fmla="*/ 48 h 48"/>
                <a:gd name="T32" fmla="*/ 0 w 36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48"/>
                <a:gd name="T53" fmla="*/ 36 w 3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09" name="Freeform 401"/>
            <p:cNvSpPr>
              <a:spLocks/>
            </p:cNvSpPr>
            <p:nvPr/>
          </p:nvSpPr>
          <p:spPr bwMode="auto">
            <a:xfrm>
              <a:off x="4403" y="2109"/>
              <a:ext cx="30" cy="36"/>
            </a:xfrm>
            <a:custGeom>
              <a:avLst/>
              <a:gdLst>
                <a:gd name="T0" fmla="*/ 0 w 30"/>
                <a:gd name="T1" fmla="*/ 36 h 36"/>
                <a:gd name="T2" fmla="*/ 0 w 30"/>
                <a:gd name="T3" fmla="*/ 36 h 36"/>
                <a:gd name="T4" fmla="*/ 0 w 30"/>
                <a:gd name="T5" fmla="*/ 30 h 36"/>
                <a:gd name="T6" fmla="*/ 6 w 30"/>
                <a:gd name="T7" fmla="*/ 24 h 36"/>
                <a:gd name="T8" fmla="*/ 6 w 30"/>
                <a:gd name="T9" fmla="*/ 18 h 36"/>
                <a:gd name="T10" fmla="*/ 12 w 30"/>
                <a:gd name="T11" fmla="*/ 12 h 36"/>
                <a:gd name="T12" fmla="*/ 18 w 30"/>
                <a:gd name="T13" fmla="*/ 6 h 36"/>
                <a:gd name="T14" fmla="*/ 24 w 30"/>
                <a:gd name="T15" fmla="*/ 6 h 36"/>
                <a:gd name="T16" fmla="*/ 30 w 30"/>
                <a:gd name="T17" fmla="*/ 0 h 36"/>
                <a:gd name="T18" fmla="*/ 30 w 30"/>
                <a:gd name="T19" fmla="*/ 6 h 36"/>
                <a:gd name="T20" fmla="*/ 24 w 30"/>
                <a:gd name="T21" fmla="*/ 12 h 36"/>
                <a:gd name="T22" fmla="*/ 18 w 30"/>
                <a:gd name="T23" fmla="*/ 18 h 36"/>
                <a:gd name="T24" fmla="*/ 18 w 30"/>
                <a:gd name="T25" fmla="*/ 24 h 36"/>
                <a:gd name="T26" fmla="*/ 12 w 30"/>
                <a:gd name="T27" fmla="*/ 30 h 36"/>
                <a:gd name="T28" fmla="*/ 6 w 30"/>
                <a:gd name="T29" fmla="*/ 36 h 36"/>
                <a:gd name="T30" fmla="*/ 6 w 30"/>
                <a:gd name="T31" fmla="*/ 36 h 36"/>
                <a:gd name="T32" fmla="*/ 0 w 30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6"/>
                <a:gd name="T53" fmla="*/ 30 w 30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0" name="Freeform 402"/>
            <p:cNvSpPr>
              <a:spLocks/>
            </p:cNvSpPr>
            <p:nvPr/>
          </p:nvSpPr>
          <p:spPr bwMode="auto">
            <a:xfrm>
              <a:off x="4421" y="2121"/>
              <a:ext cx="30" cy="24"/>
            </a:xfrm>
            <a:custGeom>
              <a:avLst/>
              <a:gdLst>
                <a:gd name="T0" fmla="*/ 0 w 30"/>
                <a:gd name="T1" fmla="*/ 24 h 24"/>
                <a:gd name="T2" fmla="*/ 0 w 30"/>
                <a:gd name="T3" fmla="*/ 24 h 24"/>
                <a:gd name="T4" fmla="*/ 6 w 30"/>
                <a:gd name="T5" fmla="*/ 18 h 24"/>
                <a:gd name="T6" fmla="*/ 6 w 30"/>
                <a:gd name="T7" fmla="*/ 18 h 24"/>
                <a:gd name="T8" fmla="*/ 12 w 30"/>
                <a:gd name="T9" fmla="*/ 12 h 24"/>
                <a:gd name="T10" fmla="*/ 18 w 30"/>
                <a:gd name="T11" fmla="*/ 6 h 24"/>
                <a:gd name="T12" fmla="*/ 18 w 30"/>
                <a:gd name="T13" fmla="*/ 0 h 24"/>
                <a:gd name="T14" fmla="*/ 24 w 30"/>
                <a:gd name="T15" fmla="*/ 0 h 24"/>
                <a:gd name="T16" fmla="*/ 30 w 30"/>
                <a:gd name="T17" fmla="*/ 0 h 24"/>
                <a:gd name="T18" fmla="*/ 24 w 30"/>
                <a:gd name="T19" fmla="*/ 0 h 24"/>
                <a:gd name="T20" fmla="*/ 24 w 30"/>
                <a:gd name="T21" fmla="*/ 6 h 24"/>
                <a:gd name="T22" fmla="*/ 18 w 30"/>
                <a:gd name="T23" fmla="*/ 12 h 24"/>
                <a:gd name="T24" fmla="*/ 12 w 30"/>
                <a:gd name="T25" fmla="*/ 12 h 24"/>
                <a:gd name="T26" fmla="*/ 12 w 30"/>
                <a:gd name="T27" fmla="*/ 18 h 24"/>
                <a:gd name="T28" fmla="*/ 6 w 30"/>
                <a:gd name="T29" fmla="*/ 24 h 24"/>
                <a:gd name="T30" fmla="*/ 6 w 30"/>
                <a:gd name="T31" fmla="*/ 24 h 24"/>
                <a:gd name="T32" fmla="*/ 0 w 30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24"/>
                <a:gd name="T53" fmla="*/ 30 w 30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24">
                  <a:moveTo>
                    <a:pt x="0" y="24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1" name="Freeform 403"/>
            <p:cNvSpPr>
              <a:spLocks/>
            </p:cNvSpPr>
            <p:nvPr/>
          </p:nvSpPr>
          <p:spPr bwMode="auto">
            <a:xfrm>
              <a:off x="4439" y="2127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2 h 18"/>
                <a:gd name="T4" fmla="*/ 0 w 18"/>
                <a:gd name="T5" fmla="*/ 12 h 18"/>
                <a:gd name="T6" fmla="*/ 6 w 18"/>
                <a:gd name="T7" fmla="*/ 6 h 18"/>
                <a:gd name="T8" fmla="*/ 6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18 w 18"/>
                <a:gd name="T15" fmla="*/ 0 h 18"/>
                <a:gd name="T16" fmla="*/ 18 w 18"/>
                <a:gd name="T17" fmla="*/ 0 h 18"/>
                <a:gd name="T18" fmla="*/ 18 w 18"/>
                <a:gd name="T19" fmla="*/ 0 h 18"/>
                <a:gd name="T20" fmla="*/ 12 w 18"/>
                <a:gd name="T21" fmla="*/ 6 h 18"/>
                <a:gd name="T22" fmla="*/ 12 w 18"/>
                <a:gd name="T23" fmla="*/ 6 h 18"/>
                <a:gd name="T24" fmla="*/ 6 w 18"/>
                <a:gd name="T25" fmla="*/ 12 h 18"/>
                <a:gd name="T26" fmla="*/ 6 w 18"/>
                <a:gd name="T27" fmla="*/ 12 h 18"/>
                <a:gd name="T28" fmla="*/ 6 w 18"/>
                <a:gd name="T29" fmla="*/ 18 h 18"/>
                <a:gd name="T30" fmla="*/ 0 w 18"/>
                <a:gd name="T31" fmla="*/ 18 h 18"/>
                <a:gd name="T32" fmla="*/ 0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8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2" name="Freeform 404"/>
            <p:cNvSpPr>
              <a:spLocks/>
            </p:cNvSpPr>
            <p:nvPr/>
          </p:nvSpPr>
          <p:spPr bwMode="auto">
            <a:xfrm>
              <a:off x="4295" y="2109"/>
              <a:ext cx="18" cy="24"/>
            </a:xfrm>
            <a:custGeom>
              <a:avLst/>
              <a:gdLst>
                <a:gd name="T0" fmla="*/ 18 w 18"/>
                <a:gd name="T1" fmla="*/ 0 h 24"/>
                <a:gd name="T2" fmla="*/ 18 w 18"/>
                <a:gd name="T3" fmla="*/ 6 h 24"/>
                <a:gd name="T4" fmla="*/ 18 w 18"/>
                <a:gd name="T5" fmla="*/ 6 h 24"/>
                <a:gd name="T6" fmla="*/ 12 w 18"/>
                <a:gd name="T7" fmla="*/ 12 h 24"/>
                <a:gd name="T8" fmla="*/ 12 w 18"/>
                <a:gd name="T9" fmla="*/ 18 h 24"/>
                <a:gd name="T10" fmla="*/ 12 w 18"/>
                <a:gd name="T11" fmla="*/ 18 h 24"/>
                <a:gd name="T12" fmla="*/ 6 w 18"/>
                <a:gd name="T13" fmla="*/ 24 h 24"/>
                <a:gd name="T14" fmla="*/ 6 w 18"/>
                <a:gd name="T15" fmla="*/ 24 h 24"/>
                <a:gd name="T16" fmla="*/ 0 w 18"/>
                <a:gd name="T17" fmla="*/ 24 h 24"/>
                <a:gd name="T18" fmla="*/ 0 w 18"/>
                <a:gd name="T19" fmla="*/ 24 h 24"/>
                <a:gd name="T20" fmla="*/ 0 w 18"/>
                <a:gd name="T21" fmla="*/ 18 h 24"/>
                <a:gd name="T22" fmla="*/ 6 w 18"/>
                <a:gd name="T23" fmla="*/ 18 h 24"/>
                <a:gd name="T24" fmla="*/ 6 w 18"/>
                <a:gd name="T25" fmla="*/ 12 h 24"/>
                <a:gd name="T26" fmla="*/ 12 w 18"/>
                <a:gd name="T27" fmla="*/ 12 h 24"/>
                <a:gd name="T28" fmla="*/ 18 w 18"/>
                <a:gd name="T29" fmla="*/ 6 h 24"/>
                <a:gd name="T30" fmla="*/ 18 w 18"/>
                <a:gd name="T31" fmla="*/ 6 h 24"/>
                <a:gd name="T32" fmla="*/ 18 w 1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24"/>
                <a:gd name="T53" fmla="*/ 18 w 18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24">
                  <a:moveTo>
                    <a:pt x="18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3" name="Freeform 405"/>
            <p:cNvSpPr>
              <a:spLocks/>
            </p:cNvSpPr>
            <p:nvPr/>
          </p:nvSpPr>
          <p:spPr bwMode="auto">
            <a:xfrm>
              <a:off x="4295" y="2097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18 w 24"/>
                <a:gd name="T3" fmla="*/ 12 h 12"/>
                <a:gd name="T4" fmla="*/ 18 w 24"/>
                <a:gd name="T5" fmla="*/ 12 h 12"/>
                <a:gd name="T6" fmla="*/ 12 w 24"/>
                <a:gd name="T7" fmla="*/ 6 h 12"/>
                <a:gd name="T8" fmla="*/ 12 w 24"/>
                <a:gd name="T9" fmla="*/ 6 h 12"/>
                <a:gd name="T10" fmla="*/ 6 w 24"/>
                <a:gd name="T11" fmla="*/ 6 h 12"/>
                <a:gd name="T12" fmla="*/ 0 w 24"/>
                <a:gd name="T13" fmla="*/ 0 h 12"/>
                <a:gd name="T14" fmla="*/ 0 w 24"/>
                <a:gd name="T15" fmla="*/ 0 h 12"/>
                <a:gd name="T16" fmla="*/ 0 w 24"/>
                <a:gd name="T17" fmla="*/ 6 h 12"/>
                <a:gd name="T18" fmla="*/ 0 w 24"/>
                <a:gd name="T19" fmla="*/ 6 h 12"/>
                <a:gd name="T20" fmla="*/ 0 w 24"/>
                <a:gd name="T21" fmla="*/ 6 h 12"/>
                <a:gd name="T22" fmla="*/ 0 w 24"/>
                <a:gd name="T23" fmla="*/ 6 h 12"/>
                <a:gd name="T24" fmla="*/ 6 w 24"/>
                <a:gd name="T25" fmla="*/ 12 h 12"/>
                <a:gd name="T26" fmla="*/ 12 w 24"/>
                <a:gd name="T27" fmla="*/ 12 h 12"/>
                <a:gd name="T28" fmla="*/ 12 w 24"/>
                <a:gd name="T29" fmla="*/ 12 h 12"/>
                <a:gd name="T30" fmla="*/ 18 w 24"/>
                <a:gd name="T31" fmla="*/ 12 h 12"/>
                <a:gd name="T32" fmla="*/ 24 w 24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2"/>
                <a:gd name="T53" fmla="*/ 24 w 24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2">
                  <a:moveTo>
                    <a:pt x="24" y="12"/>
                  </a:moveTo>
                  <a:lnTo>
                    <a:pt x="18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4" name="Freeform 406"/>
            <p:cNvSpPr>
              <a:spLocks/>
            </p:cNvSpPr>
            <p:nvPr/>
          </p:nvSpPr>
          <p:spPr bwMode="auto">
            <a:xfrm>
              <a:off x="4283" y="2115"/>
              <a:ext cx="30" cy="6"/>
            </a:xfrm>
            <a:custGeom>
              <a:avLst/>
              <a:gdLst>
                <a:gd name="T0" fmla="*/ 30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18 w 30"/>
                <a:gd name="T7" fmla="*/ 0 h 6"/>
                <a:gd name="T8" fmla="*/ 12 w 30"/>
                <a:gd name="T9" fmla="*/ 0 h 6"/>
                <a:gd name="T10" fmla="*/ 12 w 30"/>
                <a:gd name="T11" fmla="*/ 0 h 6"/>
                <a:gd name="T12" fmla="*/ 6 w 30"/>
                <a:gd name="T13" fmla="*/ 0 h 6"/>
                <a:gd name="T14" fmla="*/ 6 w 30"/>
                <a:gd name="T15" fmla="*/ 0 h 6"/>
                <a:gd name="T16" fmla="*/ 0 w 30"/>
                <a:gd name="T17" fmla="*/ 0 h 6"/>
                <a:gd name="T18" fmla="*/ 6 w 30"/>
                <a:gd name="T19" fmla="*/ 6 h 6"/>
                <a:gd name="T20" fmla="*/ 6 w 30"/>
                <a:gd name="T21" fmla="*/ 6 h 6"/>
                <a:gd name="T22" fmla="*/ 6 w 30"/>
                <a:gd name="T23" fmla="*/ 6 h 6"/>
                <a:gd name="T24" fmla="*/ 12 w 30"/>
                <a:gd name="T25" fmla="*/ 0 h 6"/>
                <a:gd name="T26" fmla="*/ 18 w 30"/>
                <a:gd name="T27" fmla="*/ 0 h 6"/>
                <a:gd name="T28" fmla="*/ 24 w 30"/>
                <a:gd name="T29" fmla="*/ 0 h 6"/>
                <a:gd name="T30" fmla="*/ 24 w 30"/>
                <a:gd name="T31" fmla="*/ 0 h 6"/>
                <a:gd name="T32" fmla="*/ 30 w 30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6"/>
                <a:gd name="T53" fmla="*/ 30 w 30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6">
                  <a:moveTo>
                    <a:pt x="30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5" name="Freeform 407"/>
            <p:cNvSpPr>
              <a:spLocks/>
            </p:cNvSpPr>
            <p:nvPr/>
          </p:nvSpPr>
          <p:spPr bwMode="auto">
            <a:xfrm>
              <a:off x="4301" y="2085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18 w 24"/>
                <a:gd name="T3" fmla="*/ 18 h 24"/>
                <a:gd name="T4" fmla="*/ 18 w 24"/>
                <a:gd name="T5" fmla="*/ 18 h 24"/>
                <a:gd name="T6" fmla="*/ 12 w 24"/>
                <a:gd name="T7" fmla="*/ 12 h 24"/>
                <a:gd name="T8" fmla="*/ 6 w 24"/>
                <a:gd name="T9" fmla="*/ 12 h 24"/>
                <a:gd name="T10" fmla="*/ 6 w 24"/>
                <a:gd name="T11" fmla="*/ 6 h 24"/>
                <a:gd name="T12" fmla="*/ 0 w 24"/>
                <a:gd name="T13" fmla="*/ 6 h 24"/>
                <a:gd name="T14" fmla="*/ 0 w 24"/>
                <a:gd name="T15" fmla="*/ 6 h 24"/>
                <a:gd name="T16" fmla="*/ 0 w 24"/>
                <a:gd name="T17" fmla="*/ 0 h 24"/>
                <a:gd name="T18" fmla="*/ 0 w 24"/>
                <a:gd name="T19" fmla="*/ 0 h 24"/>
                <a:gd name="T20" fmla="*/ 6 w 24"/>
                <a:gd name="T21" fmla="*/ 6 h 24"/>
                <a:gd name="T22" fmla="*/ 6 w 24"/>
                <a:gd name="T23" fmla="*/ 6 h 24"/>
                <a:gd name="T24" fmla="*/ 12 w 24"/>
                <a:gd name="T25" fmla="*/ 6 h 24"/>
                <a:gd name="T26" fmla="*/ 18 w 24"/>
                <a:gd name="T27" fmla="*/ 12 h 24"/>
                <a:gd name="T28" fmla="*/ 18 w 24"/>
                <a:gd name="T29" fmla="*/ 18 h 24"/>
                <a:gd name="T30" fmla="*/ 24 w 24"/>
                <a:gd name="T31" fmla="*/ 18 h 24"/>
                <a:gd name="T32" fmla="*/ 24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24" y="24"/>
                  </a:moveTo>
                  <a:lnTo>
                    <a:pt x="18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6" name="Freeform 408"/>
            <p:cNvSpPr>
              <a:spLocks/>
            </p:cNvSpPr>
            <p:nvPr/>
          </p:nvSpPr>
          <p:spPr bwMode="auto">
            <a:xfrm>
              <a:off x="4445" y="2091"/>
              <a:ext cx="6" cy="30"/>
            </a:xfrm>
            <a:custGeom>
              <a:avLst/>
              <a:gdLst>
                <a:gd name="T0" fmla="*/ 0 w 6"/>
                <a:gd name="T1" fmla="*/ 30 h 30"/>
                <a:gd name="T2" fmla="*/ 0 w 6"/>
                <a:gd name="T3" fmla="*/ 24 h 30"/>
                <a:gd name="T4" fmla="*/ 0 w 6"/>
                <a:gd name="T5" fmla="*/ 12 h 30"/>
                <a:gd name="T6" fmla="*/ 0 w 6"/>
                <a:gd name="T7" fmla="*/ 0 h 30"/>
                <a:gd name="T8" fmla="*/ 6 w 6"/>
                <a:gd name="T9" fmla="*/ 0 h 30"/>
                <a:gd name="T10" fmla="*/ 6 w 6"/>
                <a:gd name="T11" fmla="*/ 0 h 30"/>
                <a:gd name="T12" fmla="*/ 6 w 6"/>
                <a:gd name="T13" fmla="*/ 12 h 30"/>
                <a:gd name="T14" fmla="*/ 6 w 6"/>
                <a:gd name="T15" fmla="*/ 24 h 30"/>
                <a:gd name="T16" fmla="*/ 0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7" name="Freeform 409"/>
            <p:cNvSpPr>
              <a:spLocks/>
            </p:cNvSpPr>
            <p:nvPr/>
          </p:nvSpPr>
          <p:spPr bwMode="auto">
            <a:xfrm>
              <a:off x="4457" y="2097"/>
              <a:ext cx="12" cy="30"/>
            </a:xfrm>
            <a:custGeom>
              <a:avLst/>
              <a:gdLst>
                <a:gd name="T0" fmla="*/ 0 w 12"/>
                <a:gd name="T1" fmla="*/ 30 h 30"/>
                <a:gd name="T2" fmla="*/ 0 w 12"/>
                <a:gd name="T3" fmla="*/ 24 h 30"/>
                <a:gd name="T4" fmla="*/ 0 w 12"/>
                <a:gd name="T5" fmla="*/ 12 h 30"/>
                <a:gd name="T6" fmla="*/ 6 w 12"/>
                <a:gd name="T7" fmla="*/ 0 h 30"/>
                <a:gd name="T8" fmla="*/ 6 w 12"/>
                <a:gd name="T9" fmla="*/ 0 h 30"/>
                <a:gd name="T10" fmla="*/ 12 w 12"/>
                <a:gd name="T11" fmla="*/ 0 h 30"/>
                <a:gd name="T12" fmla="*/ 6 w 12"/>
                <a:gd name="T13" fmla="*/ 12 h 30"/>
                <a:gd name="T14" fmla="*/ 0 w 12"/>
                <a:gd name="T15" fmla="*/ 24 h 30"/>
                <a:gd name="T16" fmla="*/ 0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0" y="30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8" name="Freeform 410"/>
            <p:cNvSpPr>
              <a:spLocks/>
            </p:cNvSpPr>
            <p:nvPr/>
          </p:nvSpPr>
          <p:spPr bwMode="auto">
            <a:xfrm>
              <a:off x="4427" y="2079"/>
              <a:ext cx="6" cy="30"/>
            </a:xfrm>
            <a:custGeom>
              <a:avLst/>
              <a:gdLst>
                <a:gd name="T0" fmla="*/ 6 w 6"/>
                <a:gd name="T1" fmla="*/ 30 h 30"/>
                <a:gd name="T2" fmla="*/ 6 w 6"/>
                <a:gd name="T3" fmla="*/ 30 h 30"/>
                <a:gd name="T4" fmla="*/ 0 w 6"/>
                <a:gd name="T5" fmla="*/ 18 h 30"/>
                <a:gd name="T6" fmla="*/ 0 w 6"/>
                <a:gd name="T7" fmla="*/ 6 h 30"/>
                <a:gd name="T8" fmla="*/ 6 w 6"/>
                <a:gd name="T9" fmla="*/ 0 h 30"/>
                <a:gd name="T10" fmla="*/ 6 w 6"/>
                <a:gd name="T11" fmla="*/ 6 h 30"/>
                <a:gd name="T12" fmla="*/ 6 w 6"/>
                <a:gd name="T13" fmla="*/ 12 h 30"/>
                <a:gd name="T14" fmla="*/ 6 w 6"/>
                <a:gd name="T15" fmla="*/ 24 h 30"/>
                <a:gd name="T16" fmla="*/ 6 w 6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0"/>
                <a:gd name="T29" fmla="*/ 6 w 6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0">
                  <a:moveTo>
                    <a:pt x="6" y="30"/>
                  </a:moveTo>
                  <a:lnTo>
                    <a:pt x="6" y="30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19" name="Freeform 411"/>
            <p:cNvSpPr>
              <a:spLocks/>
            </p:cNvSpPr>
            <p:nvPr/>
          </p:nvSpPr>
          <p:spPr bwMode="auto">
            <a:xfrm>
              <a:off x="4409" y="2073"/>
              <a:ext cx="12" cy="36"/>
            </a:xfrm>
            <a:custGeom>
              <a:avLst/>
              <a:gdLst>
                <a:gd name="T0" fmla="*/ 12 w 12"/>
                <a:gd name="T1" fmla="*/ 36 h 36"/>
                <a:gd name="T2" fmla="*/ 6 w 12"/>
                <a:gd name="T3" fmla="*/ 24 h 36"/>
                <a:gd name="T4" fmla="*/ 0 w 12"/>
                <a:gd name="T5" fmla="*/ 12 h 36"/>
                <a:gd name="T6" fmla="*/ 0 w 12"/>
                <a:gd name="T7" fmla="*/ 6 h 36"/>
                <a:gd name="T8" fmla="*/ 0 w 12"/>
                <a:gd name="T9" fmla="*/ 0 h 36"/>
                <a:gd name="T10" fmla="*/ 6 w 12"/>
                <a:gd name="T11" fmla="*/ 0 h 36"/>
                <a:gd name="T12" fmla="*/ 12 w 12"/>
                <a:gd name="T13" fmla="*/ 12 h 36"/>
                <a:gd name="T14" fmla="*/ 12 w 12"/>
                <a:gd name="T15" fmla="*/ 24 h 36"/>
                <a:gd name="T16" fmla="*/ 12 w 12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6"/>
                <a:gd name="T29" fmla="*/ 12 w 12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6">
                  <a:moveTo>
                    <a:pt x="12" y="36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2"/>
                  </a:lnTo>
                  <a:lnTo>
                    <a:pt x="12" y="24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0" name="Freeform 412"/>
            <p:cNvSpPr>
              <a:spLocks/>
            </p:cNvSpPr>
            <p:nvPr/>
          </p:nvSpPr>
          <p:spPr bwMode="auto">
            <a:xfrm>
              <a:off x="4391" y="2061"/>
              <a:ext cx="12" cy="42"/>
            </a:xfrm>
            <a:custGeom>
              <a:avLst/>
              <a:gdLst>
                <a:gd name="T0" fmla="*/ 12 w 12"/>
                <a:gd name="T1" fmla="*/ 42 h 42"/>
                <a:gd name="T2" fmla="*/ 12 w 12"/>
                <a:gd name="T3" fmla="*/ 36 h 42"/>
                <a:gd name="T4" fmla="*/ 6 w 12"/>
                <a:gd name="T5" fmla="*/ 30 h 42"/>
                <a:gd name="T6" fmla="*/ 6 w 12"/>
                <a:gd name="T7" fmla="*/ 24 h 42"/>
                <a:gd name="T8" fmla="*/ 0 w 12"/>
                <a:gd name="T9" fmla="*/ 18 h 42"/>
                <a:gd name="T10" fmla="*/ 0 w 12"/>
                <a:gd name="T11" fmla="*/ 12 h 42"/>
                <a:gd name="T12" fmla="*/ 0 w 12"/>
                <a:gd name="T13" fmla="*/ 6 h 42"/>
                <a:gd name="T14" fmla="*/ 0 w 12"/>
                <a:gd name="T15" fmla="*/ 0 h 42"/>
                <a:gd name="T16" fmla="*/ 0 w 12"/>
                <a:gd name="T17" fmla="*/ 0 h 42"/>
                <a:gd name="T18" fmla="*/ 6 w 12"/>
                <a:gd name="T19" fmla="*/ 6 h 42"/>
                <a:gd name="T20" fmla="*/ 12 w 12"/>
                <a:gd name="T21" fmla="*/ 18 h 42"/>
                <a:gd name="T22" fmla="*/ 12 w 12"/>
                <a:gd name="T23" fmla="*/ 30 h 42"/>
                <a:gd name="T24" fmla="*/ 12 w 12"/>
                <a:gd name="T25" fmla="*/ 42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42"/>
                <a:gd name="T41" fmla="*/ 12 w 12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42">
                  <a:moveTo>
                    <a:pt x="12" y="42"/>
                  </a:move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8"/>
                  </a:lnTo>
                  <a:lnTo>
                    <a:pt x="12" y="30"/>
                  </a:lnTo>
                  <a:lnTo>
                    <a:pt x="12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1" name="Freeform 413"/>
            <p:cNvSpPr>
              <a:spLocks/>
            </p:cNvSpPr>
            <p:nvPr/>
          </p:nvSpPr>
          <p:spPr bwMode="auto">
            <a:xfrm>
              <a:off x="4349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18 w 24"/>
                <a:gd name="T3" fmla="*/ 36 h 42"/>
                <a:gd name="T4" fmla="*/ 18 w 24"/>
                <a:gd name="T5" fmla="*/ 30 h 42"/>
                <a:gd name="T6" fmla="*/ 12 w 24"/>
                <a:gd name="T7" fmla="*/ 24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0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24 h 42"/>
                <a:gd name="T28" fmla="*/ 18 w 24"/>
                <a:gd name="T29" fmla="*/ 30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18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2" name="Freeform 414"/>
            <p:cNvSpPr>
              <a:spLocks/>
            </p:cNvSpPr>
            <p:nvPr/>
          </p:nvSpPr>
          <p:spPr bwMode="auto">
            <a:xfrm>
              <a:off x="4313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24 w 24"/>
                <a:gd name="T3" fmla="*/ 36 h 36"/>
                <a:gd name="T4" fmla="*/ 18 w 24"/>
                <a:gd name="T5" fmla="*/ 30 h 36"/>
                <a:gd name="T6" fmla="*/ 12 w 24"/>
                <a:gd name="T7" fmla="*/ 24 h 36"/>
                <a:gd name="T8" fmla="*/ 6 w 24"/>
                <a:gd name="T9" fmla="*/ 18 h 36"/>
                <a:gd name="T10" fmla="*/ 6 w 24"/>
                <a:gd name="T11" fmla="*/ 12 h 36"/>
                <a:gd name="T12" fmla="*/ 0 w 24"/>
                <a:gd name="T13" fmla="*/ 6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6 h 36"/>
                <a:gd name="T22" fmla="*/ 12 w 24"/>
                <a:gd name="T23" fmla="*/ 12 h 36"/>
                <a:gd name="T24" fmla="*/ 12 w 24"/>
                <a:gd name="T25" fmla="*/ 18 h 36"/>
                <a:gd name="T26" fmla="*/ 18 w 24"/>
                <a:gd name="T27" fmla="*/ 24 h 36"/>
                <a:gd name="T28" fmla="*/ 24 w 24"/>
                <a:gd name="T29" fmla="*/ 30 h 36"/>
                <a:gd name="T30" fmla="*/ 24 w 24"/>
                <a:gd name="T31" fmla="*/ 36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3" name="Freeform 415"/>
            <p:cNvSpPr>
              <a:spLocks/>
            </p:cNvSpPr>
            <p:nvPr/>
          </p:nvSpPr>
          <p:spPr bwMode="auto">
            <a:xfrm>
              <a:off x="4367" y="2067"/>
              <a:ext cx="24" cy="36"/>
            </a:xfrm>
            <a:custGeom>
              <a:avLst/>
              <a:gdLst>
                <a:gd name="T0" fmla="*/ 24 w 24"/>
                <a:gd name="T1" fmla="*/ 36 h 36"/>
                <a:gd name="T2" fmla="*/ 18 w 24"/>
                <a:gd name="T3" fmla="*/ 30 h 36"/>
                <a:gd name="T4" fmla="*/ 12 w 24"/>
                <a:gd name="T5" fmla="*/ 24 h 36"/>
                <a:gd name="T6" fmla="*/ 12 w 24"/>
                <a:gd name="T7" fmla="*/ 18 h 36"/>
                <a:gd name="T8" fmla="*/ 6 w 24"/>
                <a:gd name="T9" fmla="*/ 12 h 36"/>
                <a:gd name="T10" fmla="*/ 0 w 24"/>
                <a:gd name="T11" fmla="*/ 6 h 36"/>
                <a:gd name="T12" fmla="*/ 0 w 24"/>
                <a:gd name="T13" fmla="*/ 0 h 36"/>
                <a:gd name="T14" fmla="*/ 0 w 24"/>
                <a:gd name="T15" fmla="*/ 0 h 36"/>
                <a:gd name="T16" fmla="*/ 0 w 24"/>
                <a:gd name="T17" fmla="*/ 0 h 36"/>
                <a:gd name="T18" fmla="*/ 6 w 24"/>
                <a:gd name="T19" fmla="*/ 0 h 36"/>
                <a:gd name="T20" fmla="*/ 6 w 24"/>
                <a:gd name="T21" fmla="*/ 0 h 36"/>
                <a:gd name="T22" fmla="*/ 12 w 24"/>
                <a:gd name="T23" fmla="*/ 6 h 36"/>
                <a:gd name="T24" fmla="*/ 12 w 24"/>
                <a:gd name="T25" fmla="*/ 12 h 36"/>
                <a:gd name="T26" fmla="*/ 18 w 24"/>
                <a:gd name="T27" fmla="*/ 18 h 36"/>
                <a:gd name="T28" fmla="*/ 18 w 24"/>
                <a:gd name="T29" fmla="*/ 24 h 36"/>
                <a:gd name="T30" fmla="*/ 18 w 24"/>
                <a:gd name="T31" fmla="*/ 30 h 36"/>
                <a:gd name="T32" fmla="*/ 24 w 24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6"/>
                <a:gd name="T53" fmla="*/ 24 w 2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6">
                  <a:moveTo>
                    <a:pt x="24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4" name="Freeform 416"/>
            <p:cNvSpPr>
              <a:spLocks/>
            </p:cNvSpPr>
            <p:nvPr/>
          </p:nvSpPr>
          <p:spPr bwMode="auto">
            <a:xfrm>
              <a:off x="4355" y="2097"/>
              <a:ext cx="30" cy="54"/>
            </a:xfrm>
            <a:custGeom>
              <a:avLst/>
              <a:gdLst>
                <a:gd name="T0" fmla="*/ 0 w 30"/>
                <a:gd name="T1" fmla="*/ 54 h 54"/>
                <a:gd name="T2" fmla="*/ 0 w 30"/>
                <a:gd name="T3" fmla="*/ 48 h 54"/>
                <a:gd name="T4" fmla="*/ 0 w 30"/>
                <a:gd name="T5" fmla="*/ 42 h 54"/>
                <a:gd name="T6" fmla="*/ 6 w 30"/>
                <a:gd name="T7" fmla="*/ 36 h 54"/>
                <a:gd name="T8" fmla="*/ 6 w 30"/>
                <a:gd name="T9" fmla="*/ 30 h 54"/>
                <a:gd name="T10" fmla="*/ 12 w 30"/>
                <a:gd name="T11" fmla="*/ 18 h 54"/>
                <a:gd name="T12" fmla="*/ 18 w 30"/>
                <a:gd name="T13" fmla="*/ 12 h 54"/>
                <a:gd name="T14" fmla="*/ 24 w 30"/>
                <a:gd name="T15" fmla="*/ 6 h 54"/>
                <a:gd name="T16" fmla="*/ 30 w 30"/>
                <a:gd name="T17" fmla="*/ 0 h 54"/>
                <a:gd name="T18" fmla="*/ 30 w 30"/>
                <a:gd name="T19" fmla="*/ 6 h 54"/>
                <a:gd name="T20" fmla="*/ 24 w 30"/>
                <a:gd name="T21" fmla="*/ 12 h 54"/>
                <a:gd name="T22" fmla="*/ 24 w 30"/>
                <a:gd name="T23" fmla="*/ 18 h 54"/>
                <a:gd name="T24" fmla="*/ 18 w 30"/>
                <a:gd name="T25" fmla="*/ 30 h 54"/>
                <a:gd name="T26" fmla="*/ 12 w 30"/>
                <a:gd name="T27" fmla="*/ 36 h 54"/>
                <a:gd name="T28" fmla="*/ 6 w 30"/>
                <a:gd name="T29" fmla="*/ 48 h 54"/>
                <a:gd name="T30" fmla="*/ 0 w 30"/>
                <a:gd name="T31" fmla="*/ 54 h 54"/>
                <a:gd name="T32" fmla="*/ 0 w 30"/>
                <a:gd name="T33" fmla="*/ 54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54"/>
                <a:gd name="T53" fmla="*/ 30 w 30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54">
                  <a:moveTo>
                    <a:pt x="0" y="54"/>
                  </a:moveTo>
                  <a:lnTo>
                    <a:pt x="0" y="48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5" name="Freeform 417"/>
            <p:cNvSpPr>
              <a:spLocks/>
            </p:cNvSpPr>
            <p:nvPr/>
          </p:nvSpPr>
          <p:spPr bwMode="auto">
            <a:xfrm>
              <a:off x="4331" y="2097"/>
              <a:ext cx="30" cy="42"/>
            </a:xfrm>
            <a:custGeom>
              <a:avLst/>
              <a:gdLst>
                <a:gd name="T0" fmla="*/ 0 w 30"/>
                <a:gd name="T1" fmla="*/ 42 h 42"/>
                <a:gd name="T2" fmla="*/ 0 w 30"/>
                <a:gd name="T3" fmla="*/ 42 h 42"/>
                <a:gd name="T4" fmla="*/ 0 w 30"/>
                <a:gd name="T5" fmla="*/ 36 h 42"/>
                <a:gd name="T6" fmla="*/ 6 w 30"/>
                <a:gd name="T7" fmla="*/ 30 h 42"/>
                <a:gd name="T8" fmla="*/ 6 w 30"/>
                <a:gd name="T9" fmla="*/ 24 h 42"/>
                <a:gd name="T10" fmla="*/ 12 w 30"/>
                <a:gd name="T11" fmla="*/ 18 h 42"/>
                <a:gd name="T12" fmla="*/ 18 w 30"/>
                <a:gd name="T13" fmla="*/ 12 h 42"/>
                <a:gd name="T14" fmla="*/ 24 w 30"/>
                <a:gd name="T15" fmla="*/ 6 h 42"/>
                <a:gd name="T16" fmla="*/ 30 w 30"/>
                <a:gd name="T17" fmla="*/ 0 h 42"/>
                <a:gd name="T18" fmla="*/ 24 w 30"/>
                <a:gd name="T19" fmla="*/ 6 h 42"/>
                <a:gd name="T20" fmla="*/ 18 w 30"/>
                <a:gd name="T21" fmla="*/ 12 h 42"/>
                <a:gd name="T22" fmla="*/ 18 w 30"/>
                <a:gd name="T23" fmla="*/ 18 h 42"/>
                <a:gd name="T24" fmla="*/ 12 w 30"/>
                <a:gd name="T25" fmla="*/ 30 h 42"/>
                <a:gd name="T26" fmla="*/ 6 w 30"/>
                <a:gd name="T27" fmla="*/ 36 h 42"/>
                <a:gd name="T28" fmla="*/ 6 w 30"/>
                <a:gd name="T29" fmla="*/ 42 h 42"/>
                <a:gd name="T30" fmla="*/ 0 w 30"/>
                <a:gd name="T31" fmla="*/ 42 h 42"/>
                <a:gd name="T32" fmla="*/ 0 w 30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2"/>
                <a:gd name="T53" fmla="*/ 30 w 30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2">
                  <a:moveTo>
                    <a:pt x="0" y="42"/>
                  </a:move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30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6" name="Freeform 418"/>
            <p:cNvSpPr>
              <a:spLocks/>
            </p:cNvSpPr>
            <p:nvPr/>
          </p:nvSpPr>
          <p:spPr bwMode="auto">
            <a:xfrm>
              <a:off x="4331" y="2061"/>
              <a:ext cx="24" cy="42"/>
            </a:xfrm>
            <a:custGeom>
              <a:avLst/>
              <a:gdLst>
                <a:gd name="T0" fmla="*/ 24 w 24"/>
                <a:gd name="T1" fmla="*/ 42 h 42"/>
                <a:gd name="T2" fmla="*/ 24 w 24"/>
                <a:gd name="T3" fmla="*/ 36 h 42"/>
                <a:gd name="T4" fmla="*/ 18 w 24"/>
                <a:gd name="T5" fmla="*/ 36 h 42"/>
                <a:gd name="T6" fmla="*/ 12 w 24"/>
                <a:gd name="T7" fmla="*/ 30 h 42"/>
                <a:gd name="T8" fmla="*/ 6 w 24"/>
                <a:gd name="T9" fmla="*/ 18 h 42"/>
                <a:gd name="T10" fmla="*/ 6 w 24"/>
                <a:gd name="T11" fmla="*/ 12 h 42"/>
                <a:gd name="T12" fmla="*/ 0 w 24"/>
                <a:gd name="T13" fmla="*/ 6 h 42"/>
                <a:gd name="T14" fmla="*/ 0 w 24"/>
                <a:gd name="T15" fmla="*/ 6 h 42"/>
                <a:gd name="T16" fmla="*/ 0 w 24"/>
                <a:gd name="T17" fmla="*/ 0 h 42"/>
                <a:gd name="T18" fmla="*/ 6 w 24"/>
                <a:gd name="T19" fmla="*/ 0 h 42"/>
                <a:gd name="T20" fmla="*/ 6 w 24"/>
                <a:gd name="T21" fmla="*/ 6 h 42"/>
                <a:gd name="T22" fmla="*/ 12 w 24"/>
                <a:gd name="T23" fmla="*/ 12 h 42"/>
                <a:gd name="T24" fmla="*/ 12 w 24"/>
                <a:gd name="T25" fmla="*/ 18 h 42"/>
                <a:gd name="T26" fmla="*/ 18 w 24"/>
                <a:gd name="T27" fmla="*/ 30 h 42"/>
                <a:gd name="T28" fmla="*/ 18 w 24"/>
                <a:gd name="T29" fmla="*/ 36 h 42"/>
                <a:gd name="T30" fmla="*/ 24 w 24"/>
                <a:gd name="T31" fmla="*/ 36 h 42"/>
                <a:gd name="T32" fmla="*/ 24 w 24"/>
                <a:gd name="T33" fmla="*/ 42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2"/>
                <a:gd name="T53" fmla="*/ 24 w 24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2">
                  <a:moveTo>
                    <a:pt x="24" y="42"/>
                  </a:moveTo>
                  <a:lnTo>
                    <a:pt x="24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7" name="Freeform 419"/>
            <p:cNvSpPr>
              <a:spLocks/>
            </p:cNvSpPr>
            <p:nvPr/>
          </p:nvSpPr>
          <p:spPr bwMode="auto">
            <a:xfrm>
              <a:off x="4194" y="2157"/>
              <a:ext cx="131" cy="29"/>
            </a:xfrm>
            <a:custGeom>
              <a:avLst/>
              <a:gdLst>
                <a:gd name="T0" fmla="*/ 131 w 131"/>
                <a:gd name="T1" fmla="*/ 23 h 29"/>
                <a:gd name="T2" fmla="*/ 131 w 131"/>
                <a:gd name="T3" fmla="*/ 29 h 29"/>
                <a:gd name="T4" fmla="*/ 131 w 131"/>
                <a:gd name="T5" fmla="*/ 29 h 29"/>
                <a:gd name="T6" fmla="*/ 131 w 131"/>
                <a:gd name="T7" fmla="*/ 29 h 29"/>
                <a:gd name="T8" fmla="*/ 125 w 131"/>
                <a:gd name="T9" fmla="*/ 29 h 29"/>
                <a:gd name="T10" fmla="*/ 119 w 131"/>
                <a:gd name="T11" fmla="*/ 23 h 29"/>
                <a:gd name="T12" fmla="*/ 113 w 131"/>
                <a:gd name="T13" fmla="*/ 17 h 29"/>
                <a:gd name="T14" fmla="*/ 101 w 131"/>
                <a:gd name="T15" fmla="*/ 11 h 29"/>
                <a:gd name="T16" fmla="*/ 95 w 131"/>
                <a:gd name="T17" fmla="*/ 5 h 29"/>
                <a:gd name="T18" fmla="*/ 84 w 131"/>
                <a:gd name="T19" fmla="*/ 5 h 29"/>
                <a:gd name="T20" fmla="*/ 78 w 131"/>
                <a:gd name="T21" fmla="*/ 5 h 29"/>
                <a:gd name="T22" fmla="*/ 66 w 131"/>
                <a:gd name="T23" fmla="*/ 5 h 29"/>
                <a:gd name="T24" fmla="*/ 60 w 131"/>
                <a:gd name="T25" fmla="*/ 5 h 29"/>
                <a:gd name="T26" fmla="*/ 54 w 131"/>
                <a:gd name="T27" fmla="*/ 5 h 29"/>
                <a:gd name="T28" fmla="*/ 42 w 131"/>
                <a:gd name="T29" fmla="*/ 5 h 29"/>
                <a:gd name="T30" fmla="*/ 36 w 131"/>
                <a:gd name="T31" fmla="*/ 5 h 29"/>
                <a:gd name="T32" fmla="*/ 24 w 131"/>
                <a:gd name="T33" fmla="*/ 5 h 29"/>
                <a:gd name="T34" fmla="*/ 18 w 131"/>
                <a:gd name="T35" fmla="*/ 5 h 29"/>
                <a:gd name="T36" fmla="*/ 12 w 131"/>
                <a:gd name="T37" fmla="*/ 11 h 29"/>
                <a:gd name="T38" fmla="*/ 6 w 131"/>
                <a:gd name="T39" fmla="*/ 11 h 29"/>
                <a:gd name="T40" fmla="*/ 0 w 131"/>
                <a:gd name="T41" fmla="*/ 11 h 29"/>
                <a:gd name="T42" fmla="*/ 6 w 131"/>
                <a:gd name="T43" fmla="*/ 11 h 29"/>
                <a:gd name="T44" fmla="*/ 6 w 131"/>
                <a:gd name="T45" fmla="*/ 5 h 29"/>
                <a:gd name="T46" fmla="*/ 12 w 131"/>
                <a:gd name="T47" fmla="*/ 5 h 29"/>
                <a:gd name="T48" fmla="*/ 24 w 131"/>
                <a:gd name="T49" fmla="*/ 0 h 29"/>
                <a:gd name="T50" fmla="*/ 30 w 131"/>
                <a:gd name="T51" fmla="*/ 0 h 29"/>
                <a:gd name="T52" fmla="*/ 42 w 131"/>
                <a:gd name="T53" fmla="*/ 0 h 29"/>
                <a:gd name="T54" fmla="*/ 54 w 131"/>
                <a:gd name="T55" fmla="*/ 0 h 29"/>
                <a:gd name="T56" fmla="*/ 60 w 131"/>
                <a:gd name="T57" fmla="*/ 0 h 29"/>
                <a:gd name="T58" fmla="*/ 72 w 131"/>
                <a:gd name="T59" fmla="*/ 0 h 29"/>
                <a:gd name="T60" fmla="*/ 84 w 131"/>
                <a:gd name="T61" fmla="*/ 0 h 29"/>
                <a:gd name="T62" fmla="*/ 95 w 131"/>
                <a:gd name="T63" fmla="*/ 0 h 29"/>
                <a:gd name="T64" fmla="*/ 101 w 131"/>
                <a:gd name="T65" fmla="*/ 5 h 29"/>
                <a:gd name="T66" fmla="*/ 113 w 131"/>
                <a:gd name="T67" fmla="*/ 5 h 29"/>
                <a:gd name="T68" fmla="*/ 119 w 131"/>
                <a:gd name="T69" fmla="*/ 11 h 29"/>
                <a:gd name="T70" fmla="*/ 125 w 131"/>
                <a:gd name="T71" fmla="*/ 17 h 29"/>
                <a:gd name="T72" fmla="*/ 131 w 131"/>
                <a:gd name="T73" fmla="*/ 23 h 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1"/>
                <a:gd name="T112" fmla="*/ 0 h 29"/>
                <a:gd name="T113" fmla="*/ 131 w 131"/>
                <a:gd name="T114" fmla="*/ 29 h 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1" h="29">
                  <a:moveTo>
                    <a:pt x="131" y="23"/>
                  </a:moveTo>
                  <a:lnTo>
                    <a:pt x="131" y="29"/>
                  </a:lnTo>
                  <a:lnTo>
                    <a:pt x="125" y="29"/>
                  </a:lnTo>
                  <a:lnTo>
                    <a:pt x="119" y="23"/>
                  </a:lnTo>
                  <a:lnTo>
                    <a:pt x="113" y="17"/>
                  </a:lnTo>
                  <a:lnTo>
                    <a:pt x="101" y="11"/>
                  </a:lnTo>
                  <a:lnTo>
                    <a:pt x="95" y="5"/>
                  </a:lnTo>
                  <a:lnTo>
                    <a:pt x="84" y="5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60" y="5"/>
                  </a:lnTo>
                  <a:lnTo>
                    <a:pt x="54" y="5"/>
                  </a:lnTo>
                  <a:lnTo>
                    <a:pt x="42" y="5"/>
                  </a:lnTo>
                  <a:lnTo>
                    <a:pt x="36" y="5"/>
                  </a:lnTo>
                  <a:lnTo>
                    <a:pt x="24" y="5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5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101" y="5"/>
                  </a:lnTo>
                  <a:lnTo>
                    <a:pt x="113" y="5"/>
                  </a:lnTo>
                  <a:lnTo>
                    <a:pt x="119" y="11"/>
                  </a:lnTo>
                  <a:lnTo>
                    <a:pt x="125" y="17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8" name="Freeform 420"/>
            <p:cNvSpPr>
              <a:spLocks/>
            </p:cNvSpPr>
            <p:nvPr/>
          </p:nvSpPr>
          <p:spPr bwMode="auto">
            <a:xfrm>
              <a:off x="4194" y="2162"/>
              <a:ext cx="18" cy="30"/>
            </a:xfrm>
            <a:custGeom>
              <a:avLst/>
              <a:gdLst>
                <a:gd name="T0" fmla="*/ 18 w 18"/>
                <a:gd name="T1" fmla="*/ 0 h 30"/>
                <a:gd name="T2" fmla="*/ 12 w 18"/>
                <a:gd name="T3" fmla="*/ 0 h 30"/>
                <a:gd name="T4" fmla="*/ 12 w 18"/>
                <a:gd name="T5" fmla="*/ 6 h 30"/>
                <a:gd name="T6" fmla="*/ 6 w 18"/>
                <a:gd name="T7" fmla="*/ 12 h 30"/>
                <a:gd name="T8" fmla="*/ 6 w 18"/>
                <a:gd name="T9" fmla="*/ 12 h 30"/>
                <a:gd name="T10" fmla="*/ 6 w 18"/>
                <a:gd name="T11" fmla="*/ 18 h 30"/>
                <a:gd name="T12" fmla="*/ 0 w 18"/>
                <a:gd name="T13" fmla="*/ 24 h 30"/>
                <a:gd name="T14" fmla="*/ 0 w 18"/>
                <a:gd name="T15" fmla="*/ 24 h 30"/>
                <a:gd name="T16" fmla="*/ 0 w 18"/>
                <a:gd name="T17" fmla="*/ 30 h 30"/>
                <a:gd name="T18" fmla="*/ 6 w 18"/>
                <a:gd name="T19" fmla="*/ 24 h 30"/>
                <a:gd name="T20" fmla="*/ 12 w 18"/>
                <a:gd name="T21" fmla="*/ 18 h 30"/>
                <a:gd name="T22" fmla="*/ 12 w 18"/>
                <a:gd name="T23" fmla="*/ 6 h 30"/>
                <a:gd name="T24" fmla="*/ 18 w 18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18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29" name="Freeform 421"/>
            <p:cNvSpPr>
              <a:spLocks/>
            </p:cNvSpPr>
            <p:nvPr/>
          </p:nvSpPr>
          <p:spPr bwMode="auto">
            <a:xfrm>
              <a:off x="4206" y="2157"/>
              <a:ext cx="18" cy="35"/>
            </a:xfrm>
            <a:custGeom>
              <a:avLst/>
              <a:gdLst>
                <a:gd name="T0" fmla="*/ 0 w 18"/>
                <a:gd name="T1" fmla="*/ 35 h 35"/>
                <a:gd name="T2" fmla="*/ 0 w 18"/>
                <a:gd name="T3" fmla="*/ 29 h 35"/>
                <a:gd name="T4" fmla="*/ 0 w 18"/>
                <a:gd name="T5" fmla="*/ 29 h 35"/>
                <a:gd name="T6" fmla="*/ 0 w 18"/>
                <a:gd name="T7" fmla="*/ 23 h 35"/>
                <a:gd name="T8" fmla="*/ 0 w 18"/>
                <a:gd name="T9" fmla="*/ 17 h 35"/>
                <a:gd name="T10" fmla="*/ 6 w 18"/>
                <a:gd name="T11" fmla="*/ 17 h 35"/>
                <a:gd name="T12" fmla="*/ 12 w 18"/>
                <a:gd name="T13" fmla="*/ 11 h 35"/>
                <a:gd name="T14" fmla="*/ 12 w 18"/>
                <a:gd name="T15" fmla="*/ 5 h 35"/>
                <a:gd name="T16" fmla="*/ 18 w 18"/>
                <a:gd name="T17" fmla="*/ 0 h 35"/>
                <a:gd name="T18" fmla="*/ 18 w 18"/>
                <a:gd name="T19" fmla="*/ 5 h 35"/>
                <a:gd name="T20" fmla="*/ 12 w 18"/>
                <a:gd name="T21" fmla="*/ 11 h 35"/>
                <a:gd name="T22" fmla="*/ 12 w 18"/>
                <a:gd name="T23" fmla="*/ 17 h 35"/>
                <a:gd name="T24" fmla="*/ 6 w 18"/>
                <a:gd name="T25" fmla="*/ 17 h 35"/>
                <a:gd name="T26" fmla="*/ 6 w 18"/>
                <a:gd name="T27" fmla="*/ 23 h 35"/>
                <a:gd name="T28" fmla="*/ 0 w 18"/>
                <a:gd name="T29" fmla="*/ 29 h 35"/>
                <a:gd name="T30" fmla="*/ 0 w 18"/>
                <a:gd name="T31" fmla="*/ 29 h 35"/>
                <a:gd name="T32" fmla="*/ 0 w 18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5"/>
                <a:gd name="T53" fmla="*/ 18 w 18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5">
                  <a:moveTo>
                    <a:pt x="0" y="35"/>
                  </a:moveTo>
                  <a:lnTo>
                    <a:pt x="0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12" y="11"/>
                  </a:lnTo>
                  <a:lnTo>
                    <a:pt x="12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0" name="Freeform 422"/>
            <p:cNvSpPr>
              <a:spLocks/>
            </p:cNvSpPr>
            <p:nvPr/>
          </p:nvSpPr>
          <p:spPr bwMode="auto">
            <a:xfrm>
              <a:off x="4224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35 h 41"/>
                <a:gd name="T4" fmla="*/ 0 w 24"/>
                <a:gd name="T5" fmla="*/ 35 h 41"/>
                <a:gd name="T6" fmla="*/ 6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1 h 41"/>
                <a:gd name="T24" fmla="*/ 12 w 24"/>
                <a:gd name="T25" fmla="*/ 23 h 41"/>
                <a:gd name="T26" fmla="*/ 12 w 24"/>
                <a:gd name="T27" fmla="*/ 29 h 41"/>
                <a:gd name="T28" fmla="*/ 6 w 24"/>
                <a:gd name="T29" fmla="*/ 35 h 41"/>
                <a:gd name="T30" fmla="*/ 6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1" name="Freeform 423"/>
            <p:cNvSpPr>
              <a:spLocks/>
            </p:cNvSpPr>
            <p:nvPr/>
          </p:nvSpPr>
          <p:spPr bwMode="auto">
            <a:xfrm>
              <a:off x="4248" y="2157"/>
              <a:ext cx="24" cy="47"/>
            </a:xfrm>
            <a:custGeom>
              <a:avLst/>
              <a:gdLst>
                <a:gd name="T0" fmla="*/ 0 w 24"/>
                <a:gd name="T1" fmla="*/ 47 h 47"/>
                <a:gd name="T2" fmla="*/ 0 w 24"/>
                <a:gd name="T3" fmla="*/ 41 h 47"/>
                <a:gd name="T4" fmla="*/ 0 w 24"/>
                <a:gd name="T5" fmla="*/ 35 h 47"/>
                <a:gd name="T6" fmla="*/ 0 w 24"/>
                <a:gd name="T7" fmla="*/ 29 h 47"/>
                <a:gd name="T8" fmla="*/ 6 w 24"/>
                <a:gd name="T9" fmla="*/ 23 h 47"/>
                <a:gd name="T10" fmla="*/ 12 w 24"/>
                <a:gd name="T11" fmla="*/ 17 h 47"/>
                <a:gd name="T12" fmla="*/ 18 w 24"/>
                <a:gd name="T13" fmla="*/ 11 h 47"/>
                <a:gd name="T14" fmla="*/ 24 w 24"/>
                <a:gd name="T15" fmla="*/ 5 h 47"/>
                <a:gd name="T16" fmla="*/ 24 w 24"/>
                <a:gd name="T17" fmla="*/ 0 h 47"/>
                <a:gd name="T18" fmla="*/ 24 w 24"/>
                <a:gd name="T19" fmla="*/ 5 h 47"/>
                <a:gd name="T20" fmla="*/ 24 w 24"/>
                <a:gd name="T21" fmla="*/ 11 h 47"/>
                <a:gd name="T22" fmla="*/ 18 w 24"/>
                <a:gd name="T23" fmla="*/ 17 h 47"/>
                <a:gd name="T24" fmla="*/ 12 w 24"/>
                <a:gd name="T25" fmla="*/ 23 h 47"/>
                <a:gd name="T26" fmla="*/ 6 w 24"/>
                <a:gd name="T27" fmla="*/ 35 h 47"/>
                <a:gd name="T28" fmla="*/ 6 w 24"/>
                <a:gd name="T29" fmla="*/ 41 h 47"/>
                <a:gd name="T30" fmla="*/ 0 w 24"/>
                <a:gd name="T31" fmla="*/ 41 h 47"/>
                <a:gd name="T32" fmla="*/ 0 w 24"/>
                <a:gd name="T33" fmla="*/ 47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7"/>
                <a:gd name="T53" fmla="*/ 24 w 24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7">
                  <a:moveTo>
                    <a:pt x="0" y="47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7"/>
                  </a:lnTo>
                  <a:lnTo>
                    <a:pt x="18" y="11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2" name="Freeform 424"/>
            <p:cNvSpPr>
              <a:spLocks/>
            </p:cNvSpPr>
            <p:nvPr/>
          </p:nvSpPr>
          <p:spPr bwMode="auto">
            <a:xfrm>
              <a:off x="4260" y="2162"/>
              <a:ext cx="29" cy="36"/>
            </a:xfrm>
            <a:custGeom>
              <a:avLst/>
              <a:gdLst>
                <a:gd name="T0" fmla="*/ 0 w 29"/>
                <a:gd name="T1" fmla="*/ 36 h 36"/>
                <a:gd name="T2" fmla="*/ 0 w 29"/>
                <a:gd name="T3" fmla="*/ 36 h 36"/>
                <a:gd name="T4" fmla="*/ 0 w 29"/>
                <a:gd name="T5" fmla="*/ 30 h 36"/>
                <a:gd name="T6" fmla="*/ 6 w 29"/>
                <a:gd name="T7" fmla="*/ 24 h 36"/>
                <a:gd name="T8" fmla="*/ 12 w 29"/>
                <a:gd name="T9" fmla="*/ 18 h 36"/>
                <a:gd name="T10" fmla="*/ 18 w 29"/>
                <a:gd name="T11" fmla="*/ 12 h 36"/>
                <a:gd name="T12" fmla="*/ 23 w 29"/>
                <a:gd name="T13" fmla="*/ 6 h 36"/>
                <a:gd name="T14" fmla="*/ 23 w 29"/>
                <a:gd name="T15" fmla="*/ 0 h 36"/>
                <a:gd name="T16" fmla="*/ 29 w 29"/>
                <a:gd name="T17" fmla="*/ 0 h 36"/>
                <a:gd name="T18" fmla="*/ 29 w 29"/>
                <a:gd name="T19" fmla="*/ 0 h 36"/>
                <a:gd name="T20" fmla="*/ 23 w 29"/>
                <a:gd name="T21" fmla="*/ 6 h 36"/>
                <a:gd name="T22" fmla="*/ 18 w 29"/>
                <a:gd name="T23" fmla="*/ 12 h 36"/>
                <a:gd name="T24" fmla="*/ 18 w 29"/>
                <a:gd name="T25" fmla="*/ 18 h 36"/>
                <a:gd name="T26" fmla="*/ 12 w 29"/>
                <a:gd name="T27" fmla="*/ 24 h 36"/>
                <a:gd name="T28" fmla="*/ 6 w 29"/>
                <a:gd name="T29" fmla="*/ 30 h 36"/>
                <a:gd name="T30" fmla="*/ 0 w 29"/>
                <a:gd name="T31" fmla="*/ 36 h 36"/>
                <a:gd name="T32" fmla="*/ 0 w 29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6"/>
                <a:gd name="T53" fmla="*/ 29 w 29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6">
                  <a:moveTo>
                    <a:pt x="0" y="36"/>
                  </a:move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3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3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3" name="Freeform 425"/>
            <p:cNvSpPr>
              <a:spLocks/>
            </p:cNvSpPr>
            <p:nvPr/>
          </p:nvSpPr>
          <p:spPr bwMode="auto">
            <a:xfrm>
              <a:off x="4278" y="2168"/>
              <a:ext cx="23" cy="30"/>
            </a:xfrm>
            <a:custGeom>
              <a:avLst/>
              <a:gdLst>
                <a:gd name="T0" fmla="*/ 0 w 23"/>
                <a:gd name="T1" fmla="*/ 30 h 30"/>
                <a:gd name="T2" fmla="*/ 0 w 23"/>
                <a:gd name="T3" fmla="*/ 24 h 30"/>
                <a:gd name="T4" fmla="*/ 0 w 23"/>
                <a:gd name="T5" fmla="*/ 24 h 30"/>
                <a:gd name="T6" fmla="*/ 0 w 23"/>
                <a:gd name="T7" fmla="*/ 18 h 30"/>
                <a:gd name="T8" fmla="*/ 5 w 23"/>
                <a:gd name="T9" fmla="*/ 12 h 30"/>
                <a:gd name="T10" fmla="*/ 11 w 23"/>
                <a:gd name="T11" fmla="*/ 6 h 30"/>
                <a:gd name="T12" fmla="*/ 11 w 23"/>
                <a:gd name="T13" fmla="*/ 6 h 30"/>
                <a:gd name="T14" fmla="*/ 17 w 23"/>
                <a:gd name="T15" fmla="*/ 0 h 30"/>
                <a:gd name="T16" fmla="*/ 23 w 23"/>
                <a:gd name="T17" fmla="*/ 0 h 30"/>
                <a:gd name="T18" fmla="*/ 23 w 23"/>
                <a:gd name="T19" fmla="*/ 0 h 30"/>
                <a:gd name="T20" fmla="*/ 17 w 23"/>
                <a:gd name="T21" fmla="*/ 6 h 30"/>
                <a:gd name="T22" fmla="*/ 11 w 23"/>
                <a:gd name="T23" fmla="*/ 12 h 30"/>
                <a:gd name="T24" fmla="*/ 11 w 23"/>
                <a:gd name="T25" fmla="*/ 18 h 30"/>
                <a:gd name="T26" fmla="*/ 5 w 23"/>
                <a:gd name="T27" fmla="*/ 24 h 30"/>
                <a:gd name="T28" fmla="*/ 5 w 23"/>
                <a:gd name="T29" fmla="*/ 24 h 30"/>
                <a:gd name="T30" fmla="*/ 0 w 23"/>
                <a:gd name="T31" fmla="*/ 30 h 30"/>
                <a:gd name="T32" fmla="*/ 0 w 23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0"/>
                <a:gd name="T53" fmla="*/ 23 w 23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0">
                  <a:moveTo>
                    <a:pt x="0" y="30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5" y="12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5" y="2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4" name="Freeform 426"/>
            <p:cNvSpPr>
              <a:spLocks/>
            </p:cNvSpPr>
            <p:nvPr/>
          </p:nvSpPr>
          <p:spPr bwMode="auto">
            <a:xfrm>
              <a:off x="4289" y="2174"/>
              <a:ext cx="24" cy="24"/>
            </a:xfrm>
            <a:custGeom>
              <a:avLst/>
              <a:gdLst>
                <a:gd name="T0" fmla="*/ 0 w 24"/>
                <a:gd name="T1" fmla="*/ 24 h 24"/>
                <a:gd name="T2" fmla="*/ 0 w 24"/>
                <a:gd name="T3" fmla="*/ 18 h 24"/>
                <a:gd name="T4" fmla="*/ 6 w 24"/>
                <a:gd name="T5" fmla="*/ 18 h 24"/>
                <a:gd name="T6" fmla="*/ 6 w 24"/>
                <a:gd name="T7" fmla="*/ 12 h 24"/>
                <a:gd name="T8" fmla="*/ 12 w 24"/>
                <a:gd name="T9" fmla="*/ 12 h 24"/>
                <a:gd name="T10" fmla="*/ 18 w 24"/>
                <a:gd name="T11" fmla="*/ 6 h 24"/>
                <a:gd name="T12" fmla="*/ 18 w 24"/>
                <a:gd name="T13" fmla="*/ 0 h 24"/>
                <a:gd name="T14" fmla="*/ 24 w 24"/>
                <a:gd name="T15" fmla="*/ 0 h 24"/>
                <a:gd name="T16" fmla="*/ 24 w 24"/>
                <a:gd name="T17" fmla="*/ 0 h 24"/>
                <a:gd name="T18" fmla="*/ 24 w 24"/>
                <a:gd name="T19" fmla="*/ 0 h 24"/>
                <a:gd name="T20" fmla="*/ 18 w 24"/>
                <a:gd name="T21" fmla="*/ 6 h 24"/>
                <a:gd name="T22" fmla="*/ 18 w 24"/>
                <a:gd name="T23" fmla="*/ 12 h 24"/>
                <a:gd name="T24" fmla="*/ 12 w 24"/>
                <a:gd name="T25" fmla="*/ 12 h 24"/>
                <a:gd name="T26" fmla="*/ 12 w 24"/>
                <a:gd name="T27" fmla="*/ 18 h 24"/>
                <a:gd name="T28" fmla="*/ 6 w 24"/>
                <a:gd name="T29" fmla="*/ 18 h 24"/>
                <a:gd name="T30" fmla="*/ 6 w 24"/>
                <a:gd name="T31" fmla="*/ 24 h 24"/>
                <a:gd name="T32" fmla="*/ 0 w 24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24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5" name="Freeform 427"/>
            <p:cNvSpPr>
              <a:spLocks/>
            </p:cNvSpPr>
            <p:nvPr/>
          </p:nvSpPr>
          <p:spPr bwMode="auto">
            <a:xfrm>
              <a:off x="4307" y="218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6 w 12"/>
                <a:gd name="T5" fmla="*/ 6 h 12"/>
                <a:gd name="T6" fmla="*/ 12 w 12"/>
                <a:gd name="T7" fmla="*/ 0 h 12"/>
                <a:gd name="T8" fmla="*/ 12 w 12"/>
                <a:gd name="T9" fmla="*/ 0 h 12"/>
                <a:gd name="T10" fmla="*/ 12 w 12"/>
                <a:gd name="T11" fmla="*/ 0 h 12"/>
                <a:gd name="T12" fmla="*/ 6 w 12"/>
                <a:gd name="T13" fmla="*/ 6 h 12"/>
                <a:gd name="T14" fmla="*/ 0 w 12"/>
                <a:gd name="T15" fmla="*/ 12 h 12"/>
                <a:gd name="T16" fmla="*/ 0 w 12"/>
                <a:gd name="T17" fmla="*/ 12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2"/>
                <a:gd name="T29" fmla="*/ 12 w 1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6" name="Freeform 428"/>
            <p:cNvSpPr>
              <a:spLocks/>
            </p:cNvSpPr>
            <p:nvPr/>
          </p:nvSpPr>
          <p:spPr bwMode="auto">
            <a:xfrm>
              <a:off x="4182" y="2168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0 h 18"/>
                <a:gd name="T4" fmla="*/ 12 w 18"/>
                <a:gd name="T5" fmla="*/ 12 h 18"/>
                <a:gd name="T6" fmla="*/ 6 w 18"/>
                <a:gd name="T7" fmla="*/ 18 h 18"/>
                <a:gd name="T8" fmla="*/ 6 w 18"/>
                <a:gd name="T9" fmla="*/ 18 h 18"/>
                <a:gd name="T10" fmla="*/ 0 w 18"/>
                <a:gd name="T11" fmla="*/ 12 h 18"/>
                <a:gd name="T12" fmla="*/ 6 w 18"/>
                <a:gd name="T13" fmla="*/ 12 h 18"/>
                <a:gd name="T14" fmla="*/ 6 w 18"/>
                <a:gd name="T15" fmla="*/ 6 h 18"/>
                <a:gd name="T16" fmla="*/ 6 w 18"/>
                <a:gd name="T17" fmla="*/ 6 h 18"/>
                <a:gd name="T18" fmla="*/ 12 w 18"/>
                <a:gd name="T19" fmla="*/ 6 h 18"/>
                <a:gd name="T20" fmla="*/ 18 w 18"/>
                <a:gd name="T21" fmla="*/ 0 h 18"/>
                <a:gd name="T22" fmla="*/ 18 w 18"/>
                <a:gd name="T23" fmla="*/ 0 h 18"/>
                <a:gd name="T24" fmla="*/ 18 w 18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8"/>
                <a:gd name="T41" fmla="*/ 18 w 18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8">
                  <a:moveTo>
                    <a:pt x="18" y="0"/>
                  </a:moveTo>
                  <a:lnTo>
                    <a:pt x="18" y="0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7" name="Freeform 429"/>
            <p:cNvSpPr>
              <a:spLocks/>
            </p:cNvSpPr>
            <p:nvPr/>
          </p:nvSpPr>
          <p:spPr bwMode="auto">
            <a:xfrm>
              <a:off x="4182" y="2157"/>
              <a:ext cx="18" cy="5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5 h 5"/>
                <a:gd name="T4" fmla="*/ 18 w 18"/>
                <a:gd name="T5" fmla="*/ 5 h 5"/>
                <a:gd name="T6" fmla="*/ 12 w 18"/>
                <a:gd name="T7" fmla="*/ 5 h 5"/>
                <a:gd name="T8" fmla="*/ 12 w 18"/>
                <a:gd name="T9" fmla="*/ 5 h 5"/>
                <a:gd name="T10" fmla="*/ 6 w 18"/>
                <a:gd name="T11" fmla="*/ 0 h 5"/>
                <a:gd name="T12" fmla="*/ 6 w 18"/>
                <a:gd name="T13" fmla="*/ 0 h 5"/>
                <a:gd name="T14" fmla="*/ 0 w 18"/>
                <a:gd name="T15" fmla="*/ 0 h 5"/>
                <a:gd name="T16" fmla="*/ 0 w 18"/>
                <a:gd name="T17" fmla="*/ 0 h 5"/>
                <a:gd name="T18" fmla="*/ 0 w 18"/>
                <a:gd name="T19" fmla="*/ 0 h 5"/>
                <a:gd name="T20" fmla="*/ 0 w 18"/>
                <a:gd name="T21" fmla="*/ 5 h 5"/>
                <a:gd name="T22" fmla="*/ 6 w 18"/>
                <a:gd name="T23" fmla="*/ 5 h 5"/>
                <a:gd name="T24" fmla="*/ 6 w 18"/>
                <a:gd name="T25" fmla="*/ 5 h 5"/>
                <a:gd name="T26" fmla="*/ 12 w 18"/>
                <a:gd name="T27" fmla="*/ 5 h 5"/>
                <a:gd name="T28" fmla="*/ 12 w 18"/>
                <a:gd name="T29" fmla="*/ 5 h 5"/>
                <a:gd name="T30" fmla="*/ 18 w 18"/>
                <a:gd name="T31" fmla="*/ 5 h 5"/>
                <a:gd name="T32" fmla="*/ 18 w 18"/>
                <a:gd name="T33" fmla="*/ 5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5"/>
                <a:gd name="T53" fmla="*/ 18 w 18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5">
                  <a:moveTo>
                    <a:pt x="18" y="5"/>
                  </a:moveTo>
                  <a:lnTo>
                    <a:pt x="18" y="5"/>
                  </a:lnTo>
                  <a:lnTo>
                    <a:pt x="12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8" name="Freeform 430"/>
            <p:cNvSpPr>
              <a:spLocks/>
            </p:cNvSpPr>
            <p:nvPr/>
          </p:nvSpPr>
          <p:spPr bwMode="auto">
            <a:xfrm>
              <a:off x="4176" y="2168"/>
              <a:ext cx="24" cy="6"/>
            </a:xfrm>
            <a:custGeom>
              <a:avLst/>
              <a:gdLst>
                <a:gd name="T0" fmla="*/ 24 w 24"/>
                <a:gd name="T1" fmla="*/ 0 h 6"/>
                <a:gd name="T2" fmla="*/ 18 w 24"/>
                <a:gd name="T3" fmla="*/ 0 h 6"/>
                <a:gd name="T4" fmla="*/ 18 w 24"/>
                <a:gd name="T5" fmla="*/ 0 h 6"/>
                <a:gd name="T6" fmla="*/ 12 w 24"/>
                <a:gd name="T7" fmla="*/ 0 h 6"/>
                <a:gd name="T8" fmla="*/ 12 w 24"/>
                <a:gd name="T9" fmla="*/ 0 h 6"/>
                <a:gd name="T10" fmla="*/ 6 w 24"/>
                <a:gd name="T11" fmla="*/ 0 h 6"/>
                <a:gd name="T12" fmla="*/ 6 w 24"/>
                <a:gd name="T13" fmla="*/ 0 h 6"/>
                <a:gd name="T14" fmla="*/ 0 w 24"/>
                <a:gd name="T15" fmla="*/ 0 h 6"/>
                <a:gd name="T16" fmla="*/ 0 w 24"/>
                <a:gd name="T17" fmla="*/ 0 h 6"/>
                <a:gd name="T18" fmla="*/ 0 w 24"/>
                <a:gd name="T19" fmla="*/ 6 h 6"/>
                <a:gd name="T20" fmla="*/ 0 w 24"/>
                <a:gd name="T21" fmla="*/ 6 h 6"/>
                <a:gd name="T22" fmla="*/ 6 w 24"/>
                <a:gd name="T23" fmla="*/ 6 h 6"/>
                <a:gd name="T24" fmla="*/ 12 w 24"/>
                <a:gd name="T25" fmla="*/ 6 h 6"/>
                <a:gd name="T26" fmla="*/ 12 w 24"/>
                <a:gd name="T27" fmla="*/ 0 h 6"/>
                <a:gd name="T28" fmla="*/ 18 w 24"/>
                <a:gd name="T29" fmla="*/ 0 h 6"/>
                <a:gd name="T30" fmla="*/ 18 w 24"/>
                <a:gd name="T31" fmla="*/ 0 h 6"/>
                <a:gd name="T32" fmla="*/ 24 w 24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6"/>
                <a:gd name="T53" fmla="*/ 24 w 24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6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39" name="Freeform 431"/>
            <p:cNvSpPr>
              <a:spLocks/>
            </p:cNvSpPr>
            <p:nvPr/>
          </p:nvSpPr>
          <p:spPr bwMode="auto">
            <a:xfrm>
              <a:off x="4188" y="2145"/>
              <a:ext cx="24" cy="17"/>
            </a:xfrm>
            <a:custGeom>
              <a:avLst/>
              <a:gdLst>
                <a:gd name="T0" fmla="*/ 24 w 24"/>
                <a:gd name="T1" fmla="*/ 17 h 17"/>
                <a:gd name="T2" fmla="*/ 18 w 24"/>
                <a:gd name="T3" fmla="*/ 17 h 17"/>
                <a:gd name="T4" fmla="*/ 18 w 24"/>
                <a:gd name="T5" fmla="*/ 12 h 17"/>
                <a:gd name="T6" fmla="*/ 12 w 24"/>
                <a:gd name="T7" fmla="*/ 12 h 17"/>
                <a:gd name="T8" fmla="*/ 6 w 24"/>
                <a:gd name="T9" fmla="*/ 12 h 17"/>
                <a:gd name="T10" fmla="*/ 6 w 24"/>
                <a:gd name="T11" fmla="*/ 6 h 17"/>
                <a:gd name="T12" fmla="*/ 0 w 24"/>
                <a:gd name="T13" fmla="*/ 6 h 17"/>
                <a:gd name="T14" fmla="*/ 0 w 24"/>
                <a:gd name="T15" fmla="*/ 0 h 17"/>
                <a:gd name="T16" fmla="*/ 0 w 24"/>
                <a:gd name="T17" fmla="*/ 0 h 17"/>
                <a:gd name="T18" fmla="*/ 0 w 24"/>
                <a:gd name="T19" fmla="*/ 0 h 17"/>
                <a:gd name="T20" fmla="*/ 6 w 24"/>
                <a:gd name="T21" fmla="*/ 0 h 17"/>
                <a:gd name="T22" fmla="*/ 6 w 24"/>
                <a:gd name="T23" fmla="*/ 6 h 17"/>
                <a:gd name="T24" fmla="*/ 12 w 24"/>
                <a:gd name="T25" fmla="*/ 6 h 17"/>
                <a:gd name="T26" fmla="*/ 12 w 24"/>
                <a:gd name="T27" fmla="*/ 12 h 17"/>
                <a:gd name="T28" fmla="*/ 18 w 24"/>
                <a:gd name="T29" fmla="*/ 12 h 17"/>
                <a:gd name="T30" fmla="*/ 18 w 24"/>
                <a:gd name="T31" fmla="*/ 17 h 17"/>
                <a:gd name="T32" fmla="*/ 24 w 2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7"/>
                <a:gd name="T53" fmla="*/ 24 w 2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7">
                  <a:moveTo>
                    <a:pt x="24" y="17"/>
                  </a:moveTo>
                  <a:lnTo>
                    <a:pt x="18" y="17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7"/>
                  </a:lnTo>
                  <a:lnTo>
                    <a:pt x="24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0" name="Freeform 432"/>
            <p:cNvSpPr>
              <a:spLocks/>
            </p:cNvSpPr>
            <p:nvPr/>
          </p:nvSpPr>
          <p:spPr bwMode="auto">
            <a:xfrm>
              <a:off x="4313" y="2151"/>
              <a:ext cx="6" cy="23"/>
            </a:xfrm>
            <a:custGeom>
              <a:avLst/>
              <a:gdLst>
                <a:gd name="T0" fmla="*/ 0 w 6"/>
                <a:gd name="T1" fmla="*/ 23 h 23"/>
                <a:gd name="T2" fmla="*/ 0 w 6"/>
                <a:gd name="T3" fmla="*/ 17 h 23"/>
                <a:gd name="T4" fmla="*/ 0 w 6"/>
                <a:gd name="T5" fmla="*/ 11 h 23"/>
                <a:gd name="T6" fmla="*/ 0 w 6"/>
                <a:gd name="T7" fmla="*/ 0 h 23"/>
                <a:gd name="T8" fmla="*/ 0 w 6"/>
                <a:gd name="T9" fmla="*/ 0 h 23"/>
                <a:gd name="T10" fmla="*/ 6 w 6"/>
                <a:gd name="T11" fmla="*/ 0 h 23"/>
                <a:gd name="T12" fmla="*/ 6 w 6"/>
                <a:gd name="T13" fmla="*/ 6 h 23"/>
                <a:gd name="T14" fmla="*/ 0 w 6"/>
                <a:gd name="T15" fmla="*/ 17 h 23"/>
                <a:gd name="T16" fmla="*/ 0 w 6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3"/>
                <a:gd name="T29" fmla="*/ 6 w 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3">
                  <a:moveTo>
                    <a:pt x="0" y="23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1" name="Freeform 433"/>
            <p:cNvSpPr>
              <a:spLocks/>
            </p:cNvSpPr>
            <p:nvPr/>
          </p:nvSpPr>
          <p:spPr bwMode="auto">
            <a:xfrm>
              <a:off x="4319" y="2151"/>
              <a:ext cx="12" cy="29"/>
            </a:xfrm>
            <a:custGeom>
              <a:avLst/>
              <a:gdLst>
                <a:gd name="T0" fmla="*/ 0 w 12"/>
                <a:gd name="T1" fmla="*/ 29 h 29"/>
                <a:gd name="T2" fmla="*/ 0 w 12"/>
                <a:gd name="T3" fmla="*/ 23 h 29"/>
                <a:gd name="T4" fmla="*/ 0 w 12"/>
                <a:gd name="T5" fmla="*/ 11 h 29"/>
                <a:gd name="T6" fmla="*/ 6 w 12"/>
                <a:gd name="T7" fmla="*/ 6 h 29"/>
                <a:gd name="T8" fmla="*/ 6 w 12"/>
                <a:gd name="T9" fmla="*/ 0 h 29"/>
                <a:gd name="T10" fmla="*/ 12 w 12"/>
                <a:gd name="T11" fmla="*/ 6 h 29"/>
                <a:gd name="T12" fmla="*/ 6 w 12"/>
                <a:gd name="T13" fmla="*/ 11 h 29"/>
                <a:gd name="T14" fmla="*/ 6 w 12"/>
                <a:gd name="T15" fmla="*/ 23 h 29"/>
                <a:gd name="T16" fmla="*/ 0 w 12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9"/>
                <a:gd name="T29" fmla="*/ 12 w 1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9">
                  <a:moveTo>
                    <a:pt x="0" y="29"/>
                  </a:moveTo>
                  <a:lnTo>
                    <a:pt x="0" y="23"/>
                  </a:ln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1"/>
                  </a:lnTo>
                  <a:lnTo>
                    <a:pt x="6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2" name="Freeform 434"/>
            <p:cNvSpPr>
              <a:spLocks/>
            </p:cNvSpPr>
            <p:nvPr/>
          </p:nvSpPr>
          <p:spPr bwMode="auto">
            <a:xfrm>
              <a:off x="4295" y="2139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3 h 29"/>
                <a:gd name="T4" fmla="*/ 0 w 6"/>
                <a:gd name="T5" fmla="*/ 18 h 29"/>
                <a:gd name="T6" fmla="*/ 0 w 6"/>
                <a:gd name="T7" fmla="*/ 6 h 29"/>
                <a:gd name="T8" fmla="*/ 6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18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3" name="Freeform 435"/>
            <p:cNvSpPr>
              <a:spLocks/>
            </p:cNvSpPr>
            <p:nvPr/>
          </p:nvSpPr>
          <p:spPr bwMode="auto">
            <a:xfrm>
              <a:off x="4283" y="2133"/>
              <a:ext cx="6" cy="29"/>
            </a:xfrm>
            <a:custGeom>
              <a:avLst/>
              <a:gdLst>
                <a:gd name="T0" fmla="*/ 6 w 6"/>
                <a:gd name="T1" fmla="*/ 29 h 29"/>
                <a:gd name="T2" fmla="*/ 6 w 6"/>
                <a:gd name="T3" fmla="*/ 24 h 29"/>
                <a:gd name="T4" fmla="*/ 0 w 6"/>
                <a:gd name="T5" fmla="*/ 12 h 29"/>
                <a:gd name="T6" fmla="*/ 0 w 6"/>
                <a:gd name="T7" fmla="*/ 6 h 29"/>
                <a:gd name="T8" fmla="*/ 0 w 6"/>
                <a:gd name="T9" fmla="*/ 0 h 29"/>
                <a:gd name="T10" fmla="*/ 6 w 6"/>
                <a:gd name="T11" fmla="*/ 6 h 29"/>
                <a:gd name="T12" fmla="*/ 6 w 6"/>
                <a:gd name="T13" fmla="*/ 12 h 29"/>
                <a:gd name="T14" fmla="*/ 6 w 6"/>
                <a:gd name="T15" fmla="*/ 24 h 29"/>
                <a:gd name="T16" fmla="*/ 6 w 6"/>
                <a:gd name="T17" fmla="*/ 29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9"/>
                <a:gd name="T29" fmla="*/ 6 w 6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9">
                  <a:moveTo>
                    <a:pt x="6" y="29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4" name="Freeform 436"/>
            <p:cNvSpPr>
              <a:spLocks/>
            </p:cNvSpPr>
            <p:nvPr/>
          </p:nvSpPr>
          <p:spPr bwMode="auto">
            <a:xfrm>
              <a:off x="4266" y="2127"/>
              <a:ext cx="12" cy="30"/>
            </a:xfrm>
            <a:custGeom>
              <a:avLst/>
              <a:gdLst>
                <a:gd name="T0" fmla="*/ 12 w 12"/>
                <a:gd name="T1" fmla="*/ 30 h 30"/>
                <a:gd name="T2" fmla="*/ 6 w 12"/>
                <a:gd name="T3" fmla="*/ 24 h 30"/>
                <a:gd name="T4" fmla="*/ 0 w 12"/>
                <a:gd name="T5" fmla="*/ 12 h 30"/>
                <a:gd name="T6" fmla="*/ 0 w 12"/>
                <a:gd name="T7" fmla="*/ 0 h 30"/>
                <a:gd name="T8" fmla="*/ 0 w 12"/>
                <a:gd name="T9" fmla="*/ 0 h 30"/>
                <a:gd name="T10" fmla="*/ 6 w 12"/>
                <a:gd name="T11" fmla="*/ 6 h 30"/>
                <a:gd name="T12" fmla="*/ 6 w 12"/>
                <a:gd name="T13" fmla="*/ 12 h 30"/>
                <a:gd name="T14" fmla="*/ 12 w 12"/>
                <a:gd name="T15" fmla="*/ 24 h 30"/>
                <a:gd name="T16" fmla="*/ 12 w 12"/>
                <a:gd name="T17" fmla="*/ 3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30"/>
                <a:gd name="T29" fmla="*/ 12 w 12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30">
                  <a:moveTo>
                    <a:pt x="12" y="30"/>
                  </a:moveTo>
                  <a:lnTo>
                    <a:pt x="6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24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5" name="Freeform 437"/>
            <p:cNvSpPr>
              <a:spLocks/>
            </p:cNvSpPr>
            <p:nvPr/>
          </p:nvSpPr>
          <p:spPr bwMode="auto">
            <a:xfrm>
              <a:off x="4230" y="2121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18 w 18"/>
                <a:gd name="T3" fmla="*/ 36 h 36"/>
                <a:gd name="T4" fmla="*/ 12 w 18"/>
                <a:gd name="T5" fmla="*/ 30 h 36"/>
                <a:gd name="T6" fmla="*/ 12 w 18"/>
                <a:gd name="T7" fmla="*/ 24 h 36"/>
                <a:gd name="T8" fmla="*/ 6 w 18"/>
                <a:gd name="T9" fmla="*/ 18 h 36"/>
                <a:gd name="T10" fmla="*/ 6 w 18"/>
                <a:gd name="T11" fmla="*/ 12 h 36"/>
                <a:gd name="T12" fmla="*/ 0 w 18"/>
                <a:gd name="T13" fmla="*/ 6 h 36"/>
                <a:gd name="T14" fmla="*/ 0 w 18"/>
                <a:gd name="T15" fmla="*/ 6 h 36"/>
                <a:gd name="T16" fmla="*/ 6 w 18"/>
                <a:gd name="T17" fmla="*/ 0 h 36"/>
                <a:gd name="T18" fmla="*/ 6 w 18"/>
                <a:gd name="T19" fmla="*/ 0 h 36"/>
                <a:gd name="T20" fmla="*/ 6 w 18"/>
                <a:gd name="T21" fmla="*/ 6 h 36"/>
                <a:gd name="T22" fmla="*/ 12 w 18"/>
                <a:gd name="T23" fmla="*/ 12 h 36"/>
                <a:gd name="T24" fmla="*/ 12 w 18"/>
                <a:gd name="T25" fmla="*/ 18 h 36"/>
                <a:gd name="T26" fmla="*/ 12 w 18"/>
                <a:gd name="T27" fmla="*/ 24 h 36"/>
                <a:gd name="T28" fmla="*/ 18 w 18"/>
                <a:gd name="T29" fmla="*/ 30 h 36"/>
                <a:gd name="T30" fmla="*/ 18 w 18"/>
                <a:gd name="T31" fmla="*/ 36 h 36"/>
                <a:gd name="T32" fmla="*/ 18 w 1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6"/>
                <a:gd name="T53" fmla="*/ 18 w 1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6">
                  <a:moveTo>
                    <a:pt x="18" y="36"/>
                  </a:move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6" name="Freeform 438"/>
            <p:cNvSpPr>
              <a:spLocks/>
            </p:cNvSpPr>
            <p:nvPr/>
          </p:nvSpPr>
          <p:spPr bwMode="auto">
            <a:xfrm>
              <a:off x="4200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18 w 24"/>
                <a:gd name="T3" fmla="*/ 30 h 35"/>
                <a:gd name="T4" fmla="*/ 18 w 24"/>
                <a:gd name="T5" fmla="*/ 30 h 35"/>
                <a:gd name="T6" fmla="*/ 12 w 24"/>
                <a:gd name="T7" fmla="*/ 24 h 35"/>
                <a:gd name="T8" fmla="*/ 6 w 24"/>
                <a:gd name="T9" fmla="*/ 18 h 35"/>
                <a:gd name="T10" fmla="*/ 6 w 24"/>
                <a:gd name="T11" fmla="*/ 12 h 35"/>
                <a:gd name="T12" fmla="*/ 0 w 24"/>
                <a:gd name="T13" fmla="*/ 6 h 35"/>
                <a:gd name="T14" fmla="*/ 0 w 24"/>
                <a:gd name="T15" fmla="*/ 6 h 35"/>
                <a:gd name="T16" fmla="*/ 0 w 24"/>
                <a:gd name="T17" fmla="*/ 0 h 35"/>
                <a:gd name="T18" fmla="*/ 6 w 24"/>
                <a:gd name="T19" fmla="*/ 0 h 35"/>
                <a:gd name="T20" fmla="*/ 6 w 24"/>
                <a:gd name="T21" fmla="*/ 6 h 35"/>
                <a:gd name="T22" fmla="*/ 6 w 24"/>
                <a:gd name="T23" fmla="*/ 12 h 35"/>
                <a:gd name="T24" fmla="*/ 12 w 24"/>
                <a:gd name="T25" fmla="*/ 18 h 35"/>
                <a:gd name="T26" fmla="*/ 12 w 24"/>
                <a:gd name="T27" fmla="*/ 24 h 35"/>
                <a:gd name="T28" fmla="*/ 18 w 24"/>
                <a:gd name="T29" fmla="*/ 30 h 35"/>
                <a:gd name="T30" fmla="*/ 18 w 24"/>
                <a:gd name="T31" fmla="*/ 35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8" y="30"/>
                  </a:lnTo>
                  <a:lnTo>
                    <a:pt x="18" y="35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7" name="Freeform 439"/>
            <p:cNvSpPr>
              <a:spLocks/>
            </p:cNvSpPr>
            <p:nvPr/>
          </p:nvSpPr>
          <p:spPr bwMode="auto">
            <a:xfrm>
              <a:off x="4248" y="2127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12 w 18"/>
                <a:gd name="T3" fmla="*/ 30 h 30"/>
                <a:gd name="T4" fmla="*/ 12 w 18"/>
                <a:gd name="T5" fmla="*/ 24 h 30"/>
                <a:gd name="T6" fmla="*/ 6 w 18"/>
                <a:gd name="T7" fmla="*/ 18 h 30"/>
                <a:gd name="T8" fmla="*/ 0 w 18"/>
                <a:gd name="T9" fmla="*/ 12 h 30"/>
                <a:gd name="T10" fmla="*/ 0 w 18"/>
                <a:gd name="T11" fmla="*/ 6 h 30"/>
                <a:gd name="T12" fmla="*/ 0 w 18"/>
                <a:gd name="T13" fmla="*/ 6 h 30"/>
                <a:gd name="T14" fmla="*/ 0 w 18"/>
                <a:gd name="T15" fmla="*/ 0 h 30"/>
                <a:gd name="T16" fmla="*/ 0 w 18"/>
                <a:gd name="T17" fmla="*/ 0 h 30"/>
                <a:gd name="T18" fmla="*/ 0 w 18"/>
                <a:gd name="T19" fmla="*/ 0 h 30"/>
                <a:gd name="T20" fmla="*/ 6 w 18"/>
                <a:gd name="T21" fmla="*/ 6 h 30"/>
                <a:gd name="T22" fmla="*/ 6 w 18"/>
                <a:gd name="T23" fmla="*/ 6 h 30"/>
                <a:gd name="T24" fmla="*/ 6 w 18"/>
                <a:gd name="T25" fmla="*/ 12 h 30"/>
                <a:gd name="T26" fmla="*/ 12 w 18"/>
                <a:gd name="T27" fmla="*/ 18 h 30"/>
                <a:gd name="T28" fmla="*/ 12 w 18"/>
                <a:gd name="T29" fmla="*/ 24 h 30"/>
                <a:gd name="T30" fmla="*/ 12 w 18"/>
                <a:gd name="T31" fmla="*/ 30 h 30"/>
                <a:gd name="T32" fmla="*/ 18 w 18"/>
                <a:gd name="T33" fmla="*/ 3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0"/>
                <a:gd name="T53" fmla="*/ 18 w 1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0">
                  <a:moveTo>
                    <a:pt x="18" y="30"/>
                  </a:moveTo>
                  <a:lnTo>
                    <a:pt x="12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8" name="Freeform 440"/>
            <p:cNvSpPr>
              <a:spLocks/>
            </p:cNvSpPr>
            <p:nvPr/>
          </p:nvSpPr>
          <p:spPr bwMode="auto">
            <a:xfrm>
              <a:off x="4236" y="2157"/>
              <a:ext cx="24" cy="41"/>
            </a:xfrm>
            <a:custGeom>
              <a:avLst/>
              <a:gdLst>
                <a:gd name="T0" fmla="*/ 0 w 24"/>
                <a:gd name="T1" fmla="*/ 41 h 41"/>
                <a:gd name="T2" fmla="*/ 0 w 24"/>
                <a:gd name="T3" fmla="*/ 41 h 41"/>
                <a:gd name="T4" fmla="*/ 0 w 24"/>
                <a:gd name="T5" fmla="*/ 35 h 41"/>
                <a:gd name="T6" fmla="*/ 0 w 24"/>
                <a:gd name="T7" fmla="*/ 29 h 41"/>
                <a:gd name="T8" fmla="*/ 6 w 24"/>
                <a:gd name="T9" fmla="*/ 23 h 41"/>
                <a:gd name="T10" fmla="*/ 12 w 24"/>
                <a:gd name="T11" fmla="*/ 11 h 41"/>
                <a:gd name="T12" fmla="*/ 18 w 24"/>
                <a:gd name="T13" fmla="*/ 5 h 41"/>
                <a:gd name="T14" fmla="*/ 24 w 24"/>
                <a:gd name="T15" fmla="*/ 0 h 41"/>
                <a:gd name="T16" fmla="*/ 24 w 24"/>
                <a:gd name="T17" fmla="*/ 0 h 41"/>
                <a:gd name="T18" fmla="*/ 24 w 24"/>
                <a:gd name="T19" fmla="*/ 0 h 41"/>
                <a:gd name="T20" fmla="*/ 24 w 24"/>
                <a:gd name="T21" fmla="*/ 5 h 41"/>
                <a:gd name="T22" fmla="*/ 18 w 24"/>
                <a:gd name="T23" fmla="*/ 17 h 41"/>
                <a:gd name="T24" fmla="*/ 12 w 24"/>
                <a:gd name="T25" fmla="*/ 23 h 41"/>
                <a:gd name="T26" fmla="*/ 6 w 24"/>
                <a:gd name="T27" fmla="*/ 29 h 41"/>
                <a:gd name="T28" fmla="*/ 6 w 24"/>
                <a:gd name="T29" fmla="*/ 35 h 41"/>
                <a:gd name="T30" fmla="*/ 0 w 24"/>
                <a:gd name="T31" fmla="*/ 41 h 41"/>
                <a:gd name="T32" fmla="*/ 0 w 24"/>
                <a:gd name="T33" fmla="*/ 4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41"/>
                <a:gd name="T53" fmla="*/ 24 w 24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41">
                  <a:moveTo>
                    <a:pt x="0" y="41"/>
                  </a:moveTo>
                  <a:lnTo>
                    <a:pt x="0" y="41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6" y="23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49" name="Freeform 441"/>
            <p:cNvSpPr>
              <a:spLocks/>
            </p:cNvSpPr>
            <p:nvPr/>
          </p:nvSpPr>
          <p:spPr bwMode="auto">
            <a:xfrm>
              <a:off x="4212" y="2157"/>
              <a:ext cx="24" cy="35"/>
            </a:xfrm>
            <a:custGeom>
              <a:avLst/>
              <a:gdLst>
                <a:gd name="T0" fmla="*/ 0 w 24"/>
                <a:gd name="T1" fmla="*/ 35 h 35"/>
                <a:gd name="T2" fmla="*/ 0 w 24"/>
                <a:gd name="T3" fmla="*/ 35 h 35"/>
                <a:gd name="T4" fmla="*/ 6 w 24"/>
                <a:gd name="T5" fmla="*/ 29 h 35"/>
                <a:gd name="T6" fmla="*/ 6 w 24"/>
                <a:gd name="T7" fmla="*/ 23 h 35"/>
                <a:gd name="T8" fmla="*/ 6 w 24"/>
                <a:gd name="T9" fmla="*/ 17 h 35"/>
                <a:gd name="T10" fmla="*/ 12 w 24"/>
                <a:gd name="T11" fmla="*/ 11 h 35"/>
                <a:gd name="T12" fmla="*/ 18 w 24"/>
                <a:gd name="T13" fmla="*/ 5 h 35"/>
                <a:gd name="T14" fmla="*/ 24 w 24"/>
                <a:gd name="T15" fmla="*/ 5 h 35"/>
                <a:gd name="T16" fmla="*/ 24 w 24"/>
                <a:gd name="T17" fmla="*/ 0 h 35"/>
                <a:gd name="T18" fmla="*/ 24 w 24"/>
                <a:gd name="T19" fmla="*/ 5 h 35"/>
                <a:gd name="T20" fmla="*/ 24 w 24"/>
                <a:gd name="T21" fmla="*/ 11 h 35"/>
                <a:gd name="T22" fmla="*/ 18 w 24"/>
                <a:gd name="T23" fmla="*/ 17 h 35"/>
                <a:gd name="T24" fmla="*/ 12 w 24"/>
                <a:gd name="T25" fmla="*/ 23 h 35"/>
                <a:gd name="T26" fmla="*/ 12 w 24"/>
                <a:gd name="T27" fmla="*/ 29 h 35"/>
                <a:gd name="T28" fmla="*/ 6 w 24"/>
                <a:gd name="T29" fmla="*/ 29 h 35"/>
                <a:gd name="T30" fmla="*/ 6 w 24"/>
                <a:gd name="T31" fmla="*/ 35 h 35"/>
                <a:gd name="T32" fmla="*/ 0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0" y="35"/>
                  </a:moveTo>
                  <a:lnTo>
                    <a:pt x="0" y="35"/>
                  </a:lnTo>
                  <a:lnTo>
                    <a:pt x="6" y="29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2" y="11"/>
                  </a:lnTo>
                  <a:lnTo>
                    <a:pt x="18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24" y="5"/>
                  </a:lnTo>
                  <a:lnTo>
                    <a:pt x="24" y="11"/>
                  </a:lnTo>
                  <a:lnTo>
                    <a:pt x="18" y="17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0" name="Freeform 442"/>
            <p:cNvSpPr>
              <a:spLocks/>
            </p:cNvSpPr>
            <p:nvPr/>
          </p:nvSpPr>
          <p:spPr bwMode="auto">
            <a:xfrm>
              <a:off x="4212" y="2127"/>
              <a:ext cx="24" cy="35"/>
            </a:xfrm>
            <a:custGeom>
              <a:avLst/>
              <a:gdLst>
                <a:gd name="T0" fmla="*/ 24 w 24"/>
                <a:gd name="T1" fmla="*/ 35 h 35"/>
                <a:gd name="T2" fmla="*/ 24 w 24"/>
                <a:gd name="T3" fmla="*/ 30 h 35"/>
                <a:gd name="T4" fmla="*/ 18 w 24"/>
                <a:gd name="T5" fmla="*/ 24 h 35"/>
                <a:gd name="T6" fmla="*/ 12 w 24"/>
                <a:gd name="T7" fmla="*/ 18 h 35"/>
                <a:gd name="T8" fmla="*/ 12 w 24"/>
                <a:gd name="T9" fmla="*/ 18 h 35"/>
                <a:gd name="T10" fmla="*/ 6 w 24"/>
                <a:gd name="T11" fmla="*/ 12 h 35"/>
                <a:gd name="T12" fmla="*/ 6 w 24"/>
                <a:gd name="T13" fmla="*/ 6 h 35"/>
                <a:gd name="T14" fmla="*/ 0 w 24"/>
                <a:gd name="T15" fmla="*/ 0 h 35"/>
                <a:gd name="T16" fmla="*/ 6 w 24"/>
                <a:gd name="T17" fmla="*/ 0 h 35"/>
                <a:gd name="T18" fmla="*/ 6 w 24"/>
                <a:gd name="T19" fmla="*/ 0 h 35"/>
                <a:gd name="T20" fmla="*/ 6 w 24"/>
                <a:gd name="T21" fmla="*/ 0 h 35"/>
                <a:gd name="T22" fmla="*/ 12 w 24"/>
                <a:gd name="T23" fmla="*/ 6 h 35"/>
                <a:gd name="T24" fmla="*/ 12 w 24"/>
                <a:gd name="T25" fmla="*/ 12 h 35"/>
                <a:gd name="T26" fmla="*/ 18 w 24"/>
                <a:gd name="T27" fmla="*/ 18 h 35"/>
                <a:gd name="T28" fmla="*/ 18 w 24"/>
                <a:gd name="T29" fmla="*/ 24 h 35"/>
                <a:gd name="T30" fmla="*/ 24 w 24"/>
                <a:gd name="T31" fmla="*/ 30 h 35"/>
                <a:gd name="T32" fmla="*/ 24 w 24"/>
                <a:gd name="T33" fmla="*/ 35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5"/>
                <a:gd name="T53" fmla="*/ 24 w 2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5">
                  <a:moveTo>
                    <a:pt x="24" y="35"/>
                  </a:moveTo>
                  <a:lnTo>
                    <a:pt x="24" y="30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24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1" name="Freeform 443"/>
            <p:cNvSpPr>
              <a:spLocks/>
            </p:cNvSpPr>
            <p:nvPr/>
          </p:nvSpPr>
          <p:spPr bwMode="auto">
            <a:xfrm>
              <a:off x="5096" y="1636"/>
              <a:ext cx="89" cy="84"/>
            </a:xfrm>
            <a:custGeom>
              <a:avLst/>
              <a:gdLst>
                <a:gd name="T0" fmla="*/ 18 w 89"/>
                <a:gd name="T1" fmla="*/ 18 h 84"/>
                <a:gd name="T2" fmla="*/ 12 w 89"/>
                <a:gd name="T3" fmla="*/ 30 h 84"/>
                <a:gd name="T4" fmla="*/ 12 w 89"/>
                <a:gd name="T5" fmla="*/ 42 h 84"/>
                <a:gd name="T6" fmla="*/ 24 w 89"/>
                <a:gd name="T7" fmla="*/ 42 h 84"/>
                <a:gd name="T8" fmla="*/ 29 w 89"/>
                <a:gd name="T9" fmla="*/ 42 h 84"/>
                <a:gd name="T10" fmla="*/ 29 w 89"/>
                <a:gd name="T11" fmla="*/ 48 h 84"/>
                <a:gd name="T12" fmla="*/ 29 w 89"/>
                <a:gd name="T13" fmla="*/ 48 h 84"/>
                <a:gd name="T14" fmla="*/ 24 w 89"/>
                <a:gd name="T15" fmla="*/ 48 h 84"/>
                <a:gd name="T16" fmla="*/ 18 w 89"/>
                <a:gd name="T17" fmla="*/ 42 h 84"/>
                <a:gd name="T18" fmla="*/ 6 w 89"/>
                <a:gd name="T19" fmla="*/ 48 h 84"/>
                <a:gd name="T20" fmla="*/ 0 w 89"/>
                <a:gd name="T21" fmla="*/ 54 h 84"/>
                <a:gd name="T22" fmla="*/ 6 w 89"/>
                <a:gd name="T23" fmla="*/ 66 h 84"/>
                <a:gd name="T24" fmla="*/ 12 w 89"/>
                <a:gd name="T25" fmla="*/ 66 h 84"/>
                <a:gd name="T26" fmla="*/ 18 w 89"/>
                <a:gd name="T27" fmla="*/ 66 h 84"/>
                <a:gd name="T28" fmla="*/ 24 w 89"/>
                <a:gd name="T29" fmla="*/ 66 h 84"/>
                <a:gd name="T30" fmla="*/ 29 w 89"/>
                <a:gd name="T31" fmla="*/ 60 h 84"/>
                <a:gd name="T32" fmla="*/ 24 w 89"/>
                <a:gd name="T33" fmla="*/ 72 h 84"/>
                <a:gd name="T34" fmla="*/ 24 w 89"/>
                <a:gd name="T35" fmla="*/ 84 h 84"/>
                <a:gd name="T36" fmla="*/ 29 w 89"/>
                <a:gd name="T37" fmla="*/ 84 h 84"/>
                <a:gd name="T38" fmla="*/ 41 w 89"/>
                <a:gd name="T39" fmla="*/ 84 h 84"/>
                <a:gd name="T40" fmla="*/ 41 w 89"/>
                <a:gd name="T41" fmla="*/ 72 h 84"/>
                <a:gd name="T42" fmla="*/ 41 w 89"/>
                <a:gd name="T43" fmla="*/ 66 h 84"/>
                <a:gd name="T44" fmla="*/ 41 w 89"/>
                <a:gd name="T45" fmla="*/ 60 h 84"/>
                <a:gd name="T46" fmla="*/ 41 w 89"/>
                <a:gd name="T47" fmla="*/ 66 h 84"/>
                <a:gd name="T48" fmla="*/ 47 w 89"/>
                <a:gd name="T49" fmla="*/ 72 h 84"/>
                <a:gd name="T50" fmla="*/ 59 w 89"/>
                <a:gd name="T51" fmla="*/ 72 h 84"/>
                <a:gd name="T52" fmla="*/ 71 w 89"/>
                <a:gd name="T53" fmla="*/ 78 h 84"/>
                <a:gd name="T54" fmla="*/ 83 w 89"/>
                <a:gd name="T55" fmla="*/ 72 h 84"/>
                <a:gd name="T56" fmla="*/ 83 w 89"/>
                <a:gd name="T57" fmla="*/ 66 h 84"/>
                <a:gd name="T58" fmla="*/ 83 w 89"/>
                <a:gd name="T59" fmla="*/ 60 h 84"/>
                <a:gd name="T60" fmla="*/ 71 w 89"/>
                <a:gd name="T61" fmla="*/ 54 h 84"/>
                <a:gd name="T62" fmla="*/ 59 w 89"/>
                <a:gd name="T63" fmla="*/ 54 h 84"/>
                <a:gd name="T64" fmla="*/ 65 w 89"/>
                <a:gd name="T65" fmla="*/ 42 h 84"/>
                <a:gd name="T66" fmla="*/ 77 w 89"/>
                <a:gd name="T67" fmla="*/ 42 h 84"/>
                <a:gd name="T68" fmla="*/ 89 w 89"/>
                <a:gd name="T69" fmla="*/ 36 h 84"/>
                <a:gd name="T70" fmla="*/ 89 w 89"/>
                <a:gd name="T71" fmla="*/ 24 h 84"/>
                <a:gd name="T72" fmla="*/ 77 w 89"/>
                <a:gd name="T73" fmla="*/ 18 h 84"/>
                <a:gd name="T74" fmla="*/ 65 w 89"/>
                <a:gd name="T75" fmla="*/ 24 h 84"/>
                <a:gd name="T76" fmla="*/ 65 w 89"/>
                <a:gd name="T77" fmla="*/ 30 h 84"/>
                <a:gd name="T78" fmla="*/ 59 w 89"/>
                <a:gd name="T79" fmla="*/ 36 h 84"/>
                <a:gd name="T80" fmla="*/ 53 w 89"/>
                <a:gd name="T81" fmla="*/ 36 h 84"/>
                <a:gd name="T82" fmla="*/ 53 w 89"/>
                <a:gd name="T83" fmla="*/ 30 h 84"/>
                <a:gd name="T84" fmla="*/ 53 w 89"/>
                <a:gd name="T85" fmla="*/ 24 h 84"/>
                <a:gd name="T86" fmla="*/ 65 w 89"/>
                <a:gd name="T87" fmla="*/ 12 h 84"/>
                <a:gd name="T88" fmla="*/ 59 w 89"/>
                <a:gd name="T89" fmla="*/ 0 h 84"/>
                <a:gd name="T90" fmla="*/ 47 w 89"/>
                <a:gd name="T91" fmla="*/ 0 h 84"/>
                <a:gd name="T92" fmla="*/ 41 w 89"/>
                <a:gd name="T93" fmla="*/ 6 h 84"/>
                <a:gd name="T94" fmla="*/ 35 w 89"/>
                <a:gd name="T95" fmla="*/ 12 h 84"/>
                <a:gd name="T96" fmla="*/ 41 w 89"/>
                <a:gd name="T97" fmla="*/ 18 h 84"/>
                <a:gd name="T98" fmla="*/ 41 w 89"/>
                <a:gd name="T99" fmla="*/ 24 h 84"/>
                <a:gd name="T100" fmla="*/ 41 w 89"/>
                <a:gd name="T101" fmla="*/ 36 h 84"/>
                <a:gd name="T102" fmla="*/ 35 w 89"/>
                <a:gd name="T103" fmla="*/ 36 h 84"/>
                <a:gd name="T104" fmla="*/ 35 w 89"/>
                <a:gd name="T105" fmla="*/ 24 h 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"/>
                <a:gd name="T160" fmla="*/ 0 h 84"/>
                <a:gd name="T161" fmla="*/ 89 w 89"/>
                <a:gd name="T162" fmla="*/ 84 h 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" h="84">
                  <a:moveTo>
                    <a:pt x="24" y="18"/>
                  </a:moveTo>
                  <a:lnTo>
                    <a:pt x="18" y="18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9" y="42"/>
                  </a:lnTo>
                  <a:lnTo>
                    <a:pt x="29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29" y="66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84"/>
                  </a:lnTo>
                  <a:lnTo>
                    <a:pt x="41" y="78"/>
                  </a:lnTo>
                  <a:lnTo>
                    <a:pt x="41" y="72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47" y="72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65" y="78"/>
                  </a:lnTo>
                  <a:lnTo>
                    <a:pt x="71" y="78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54"/>
                  </a:lnTo>
                  <a:lnTo>
                    <a:pt x="71" y="54"/>
                  </a:lnTo>
                  <a:lnTo>
                    <a:pt x="65" y="54"/>
                  </a:lnTo>
                  <a:lnTo>
                    <a:pt x="59" y="54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89" y="30"/>
                  </a:lnTo>
                  <a:lnTo>
                    <a:pt x="89" y="24"/>
                  </a:lnTo>
                  <a:lnTo>
                    <a:pt x="83" y="18"/>
                  </a:lnTo>
                  <a:lnTo>
                    <a:pt x="77" y="18"/>
                  </a:lnTo>
                  <a:lnTo>
                    <a:pt x="71" y="18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53" y="30"/>
                  </a:lnTo>
                  <a:lnTo>
                    <a:pt x="53" y="24"/>
                  </a:lnTo>
                  <a:lnTo>
                    <a:pt x="59" y="18"/>
                  </a:lnTo>
                  <a:lnTo>
                    <a:pt x="65" y="12"/>
                  </a:lnTo>
                  <a:lnTo>
                    <a:pt x="59" y="6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35" y="6"/>
                  </a:lnTo>
                  <a:lnTo>
                    <a:pt x="35" y="12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35" y="24"/>
                  </a:lnTo>
                  <a:lnTo>
                    <a:pt x="29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2" name="Freeform 444"/>
            <p:cNvSpPr>
              <a:spLocks/>
            </p:cNvSpPr>
            <p:nvPr/>
          </p:nvSpPr>
          <p:spPr bwMode="auto">
            <a:xfrm>
              <a:off x="5036" y="1750"/>
              <a:ext cx="89" cy="155"/>
            </a:xfrm>
            <a:custGeom>
              <a:avLst/>
              <a:gdLst>
                <a:gd name="T0" fmla="*/ 89 w 89"/>
                <a:gd name="T1" fmla="*/ 0 h 155"/>
                <a:gd name="T2" fmla="*/ 84 w 89"/>
                <a:gd name="T3" fmla="*/ 12 h 155"/>
                <a:gd name="T4" fmla="*/ 72 w 89"/>
                <a:gd name="T5" fmla="*/ 18 h 155"/>
                <a:gd name="T6" fmla="*/ 66 w 89"/>
                <a:gd name="T7" fmla="*/ 24 h 155"/>
                <a:gd name="T8" fmla="*/ 54 w 89"/>
                <a:gd name="T9" fmla="*/ 30 h 155"/>
                <a:gd name="T10" fmla="*/ 48 w 89"/>
                <a:gd name="T11" fmla="*/ 36 h 155"/>
                <a:gd name="T12" fmla="*/ 36 w 89"/>
                <a:gd name="T13" fmla="*/ 36 h 155"/>
                <a:gd name="T14" fmla="*/ 30 w 89"/>
                <a:gd name="T15" fmla="*/ 42 h 155"/>
                <a:gd name="T16" fmla="*/ 18 w 89"/>
                <a:gd name="T17" fmla="*/ 42 h 155"/>
                <a:gd name="T18" fmla="*/ 18 w 89"/>
                <a:gd name="T19" fmla="*/ 42 h 155"/>
                <a:gd name="T20" fmla="*/ 18 w 89"/>
                <a:gd name="T21" fmla="*/ 48 h 155"/>
                <a:gd name="T22" fmla="*/ 18 w 89"/>
                <a:gd name="T23" fmla="*/ 54 h 155"/>
                <a:gd name="T24" fmla="*/ 18 w 89"/>
                <a:gd name="T25" fmla="*/ 54 h 155"/>
                <a:gd name="T26" fmla="*/ 12 w 89"/>
                <a:gd name="T27" fmla="*/ 60 h 155"/>
                <a:gd name="T28" fmla="*/ 12 w 89"/>
                <a:gd name="T29" fmla="*/ 66 h 155"/>
                <a:gd name="T30" fmla="*/ 6 w 89"/>
                <a:gd name="T31" fmla="*/ 66 h 155"/>
                <a:gd name="T32" fmla="*/ 0 w 89"/>
                <a:gd name="T33" fmla="*/ 72 h 155"/>
                <a:gd name="T34" fmla="*/ 6 w 89"/>
                <a:gd name="T35" fmla="*/ 84 h 155"/>
                <a:gd name="T36" fmla="*/ 12 w 89"/>
                <a:gd name="T37" fmla="*/ 96 h 155"/>
                <a:gd name="T38" fmla="*/ 12 w 89"/>
                <a:gd name="T39" fmla="*/ 108 h 155"/>
                <a:gd name="T40" fmla="*/ 6 w 89"/>
                <a:gd name="T41" fmla="*/ 114 h 155"/>
                <a:gd name="T42" fmla="*/ 12 w 89"/>
                <a:gd name="T43" fmla="*/ 120 h 155"/>
                <a:gd name="T44" fmla="*/ 18 w 89"/>
                <a:gd name="T45" fmla="*/ 120 h 155"/>
                <a:gd name="T46" fmla="*/ 24 w 89"/>
                <a:gd name="T47" fmla="*/ 125 h 155"/>
                <a:gd name="T48" fmla="*/ 30 w 89"/>
                <a:gd name="T49" fmla="*/ 125 h 155"/>
                <a:gd name="T50" fmla="*/ 30 w 89"/>
                <a:gd name="T51" fmla="*/ 131 h 155"/>
                <a:gd name="T52" fmla="*/ 36 w 89"/>
                <a:gd name="T53" fmla="*/ 137 h 155"/>
                <a:gd name="T54" fmla="*/ 42 w 89"/>
                <a:gd name="T55" fmla="*/ 143 h 155"/>
                <a:gd name="T56" fmla="*/ 42 w 89"/>
                <a:gd name="T57" fmla="*/ 155 h 155"/>
                <a:gd name="T58" fmla="*/ 48 w 89"/>
                <a:gd name="T59" fmla="*/ 149 h 155"/>
                <a:gd name="T60" fmla="*/ 48 w 89"/>
                <a:gd name="T61" fmla="*/ 143 h 155"/>
                <a:gd name="T62" fmla="*/ 54 w 89"/>
                <a:gd name="T63" fmla="*/ 137 h 155"/>
                <a:gd name="T64" fmla="*/ 60 w 89"/>
                <a:gd name="T65" fmla="*/ 131 h 155"/>
                <a:gd name="T66" fmla="*/ 60 w 89"/>
                <a:gd name="T67" fmla="*/ 125 h 155"/>
                <a:gd name="T68" fmla="*/ 66 w 89"/>
                <a:gd name="T69" fmla="*/ 125 h 155"/>
                <a:gd name="T70" fmla="*/ 78 w 89"/>
                <a:gd name="T71" fmla="*/ 120 h 155"/>
                <a:gd name="T72" fmla="*/ 84 w 89"/>
                <a:gd name="T73" fmla="*/ 120 h 155"/>
                <a:gd name="T74" fmla="*/ 78 w 89"/>
                <a:gd name="T75" fmla="*/ 114 h 155"/>
                <a:gd name="T76" fmla="*/ 78 w 89"/>
                <a:gd name="T77" fmla="*/ 102 h 155"/>
                <a:gd name="T78" fmla="*/ 78 w 89"/>
                <a:gd name="T79" fmla="*/ 96 h 155"/>
                <a:gd name="T80" fmla="*/ 84 w 89"/>
                <a:gd name="T81" fmla="*/ 84 h 155"/>
                <a:gd name="T82" fmla="*/ 78 w 89"/>
                <a:gd name="T83" fmla="*/ 66 h 155"/>
                <a:gd name="T84" fmla="*/ 78 w 89"/>
                <a:gd name="T85" fmla="*/ 54 h 155"/>
                <a:gd name="T86" fmla="*/ 78 w 89"/>
                <a:gd name="T87" fmla="*/ 36 h 155"/>
                <a:gd name="T88" fmla="*/ 78 w 89"/>
                <a:gd name="T89" fmla="*/ 24 h 155"/>
                <a:gd name="T90" fmla="*/ 84 w 89"/>
                <a:gd name="T91" fmla="*/ 18 h 155"/>
                <a:gd name="T92" fmla="*/ 84 w 89"/>
                <a:gd name="T93" fmla="*/ 12 h 155"/>
                <a:gd name="T94" fmla="*/ 89 w 89"/>
                <a:gd name="T95" fmla="*/ 6 h 155"/>
                <a:gd name="T96" fmla="*/ 89 w 89"/>
                <a:gd name="T97" fmla="*/ 6 h 155"/>
                <a:gd name="T98" fmla="*/ 89 w 89"/>
                <a:gd name="T99" fmla="*/ 6 h 155"/>
                <a:gd name="T100" fmla="*/ 89 w 89"/>
                <a:gd name="T101" fmla="*/ 6 h 155"/>
                <a:gd name="T102" fmla="*/ 89 w 89"/>
                <a:gd name="T103" fmla="*/ 0 h 155"/>
                <a:gd name="T104" fmla="*/ 89 w 89"/>
                <a:gd name="T105" fmla="*/ 0 h 155"/>
                <a:gd name="T106" fmla="*/ 89 w 89"/>
                <a:gd name="T107" fmla="*/ 0 h 1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"/>
                <a:gd name="T163" fmla="*/ 0 h 155"/>
                <a:gd name="T164" fmla="*/ 89 w 89"/>
                <a:gd name="T165" fmla="*/ 155 h 15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" h="155">
                  <a:moveTo>
                    <a:pt x="89" y="0"/>
                  </a:moveTo>
                  <a:lnTo>
                    <a:pt x="84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12" y="60"/>
                  </a:lnTo>
                  <a:lnTo>
                    <a:pt x="12" y="66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6" y="84"/>
                  </a:lnTo>
                  <a:lnTo>
                    <a:pt x="12" y="96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8" y="120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48" y="143"/>
                  </a:lnTo>
                  <a:lnTo>
                    <a:pt x="54" y="137"/>
                  </a:lnTo>
                  <a:lnTo>
                    <a:pt x="60" y="131"/>
                  </a:lnTo>
                  <a:lnTo>
                    <a:pt x="60" y="125"/>
                  </a:lnTo>
                  <a:lnTo>
                    <a:pt x="66" y="125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78" y="114"/>
                  </a:lnTo>
                  <a:lnTo>
                    <a:pt x="78" y="102"/>
                  </a:lnTo>
                  <a:lnTo>
                    <a:pt x="78" y="96"/>
                  </a:lnTo>
                  <a:lnTo>
                    <a:pt x="84" y="84"/>
                  </a:lnTo>
                  <a:lnTo>
                    <a:pt x="78" y="66"/>
                  </a:lnTo>
                  <a:lnTo>
                    <a:pt x="78" y="54"/>
                  </a:lnTo>
                  <a:lnTo>
                    <a:pt x="78" y="36"/>
                  </a:lnTo>
                  <a:lnTo>
                    <a:pt x="78" y="24"/>
                  </a:lnTo>
                  <a:lnTo>
                    <a:pt x="84" y="18"/>
                  </a:lnTo>
                  <a:lnTo>
                    <a:pt x="84" y="12"/>
                  </a:lnTo>
                  <a:lnTo>
                    <a:pt x="89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3" name="Freeform 445"/>
            <p:cNvSpPr>
              <a:spLocks/>
            </p:cNvSpPr>
            <p:nvPr/>
          </p:nvSpPr>
          <p:spPr bwMode="auto">
            <a:xfrm>
              <a:off x="5263" y="1714"/>
              <a:ext cx="167" cy="126"/>
            </a:xfrm>
            <a:custGeom>
              <a:avLst/>
              <a:gdLst>
                <a:gd name="T0" fmla="*/ 77 w 167"/>
                <a:gd name="T1" fmla="*/ 0 h 126"/>
                <a:gd name="T2" fmla="*/ 71 w 167"/>
                <a:gd name="T3" fmla="*/ 0 h 126"/>
                <a:gd name="T4" fmla="*/ 66 w 167"/>
                <a:gd name="T5" fmla="*/ 0 h 126"/>
                <a:gd name="T6" fmla="*/ 54 w 167"/>
                <a:gd name="T7" fmla="*/ 6 h 126"/>
                <a:gd name="T8" fmla="*/ 48 w 167"/>
                <a:gd name="T9" fmla="*/ 6 h 126"/>
                <a:gd name="T10" fmla="*/ 36 w 167"/>
                <a:gd name="T11" fmla="*/ 12 h 126"/>
                <a:gd name="T12" fmla="*/ 30 w 167"/>
                <a:gd name="T13" fmla="*/ 12 h 126"/>
                <a:gd name="T14" fmla="*/ 18 w 167"/>
                <a:gd name="T15" fmla="*/ 18 h 126"/>
                <a:gd name="T16" fmla="*/ 12 w 167"/>
                <a:gd name="T17" fmla="*/ 18 h 126"/>
                <a:gd name="T18" fmla="*/ 6 w 167"/>
                <a:gd name="T19" fmla="*/ 18 h 126"/>
                <a:gd name="T20" fmla="*/ 6 w 167"/>
                <a:gd name="T21" fmla="*/ 12 h 126"/>
                <a:gd name="T22" fmla="*/ 0 w 167"/>
                <a:gd name="T23" fmla="*/ 12 h 126"/>
                <a:gd name="T24" fmla="*/ 0 w 167"/>
                <a:gd name="T25" fmla="*/ 12 h 126"/>
                <a:gd name="T26" fmla="*/ 12 w 167"/>
                <a:gd name="T27" fmla="*/ 18 h 126"/>
                <a:gd name="T28" fmla="*/ 18 w 167"/>
                <a:gd name="T29" fmla="*/ 30 h 126"/>
                <a:gd name="T30" fmla="*/ 24 w 167"/>
                <a:gd name="T31" fmla="*/ 36 h 126"/>
                <a:gd name="T32" fmla="*/ 30 w 167"/>
                <a:gd name="T33" fmla="*/ 48 h 126"/>
                <a:gd name="T34" fmla="*/ 36 w 167"/>
                <a:gd name="T35" fmla="*/ 60 h 126"/>
                <a:gd name="T36" fmla="*/ 42 w 167"/>
                <a:gd name="T37" fmla="*/ 66 h 126"/>
                <a:gd name="T38" fmla="*/ 48 w 167"/>
                <a:gd name="T39" fmla="*/ 84 h 126"/>
                <a:gd name="T40" fmla="*/ 48 w 167"/>
                <a:gd name="T41" fmla="*/ 96 h 126"/>
                <a:gd name="T42" fmla="*/ 54 w 167"/>
                <a:gd name="T43" fmla="*/ 96 h 126"/>
                <a:gd name="T44" fmla="*/ 60 w 167"/>
                <a:gd name="T45" fmla="*/ 96 h 126"/>
                <a:gd name="T46" fmla="*/ 66 w 167"/>
                <a:gd name="T47" fmla="*/ 96 h 126"/>
                <a:gd name="T48" fmla="*/ 71 w 167"/>
                <a:gd name="T49" fmla="*/ 102 h 126"/>
                <a:gd name="T50" fmla="*/ 77 w 167"/>
                <a:gd name="T51" fmla="*/ 108 h 126"/>
                <a:gd name="T52" fmla="*/ 83 w 167"/>
                <a:gd name="T53" fmla="*/ 114 h 126"/>
                <a:gd name="T54" fmla="*/ 89 w 167"/>
                <a:gd name="T55" fmla="*/ 120 h 126"/>
                <a:gd name="T56" fmla="*/ 89 w 167"/>
                <a:gd name="T57" fmla="*/ 126 h 126"/>
                <a:gd name="T58" fmla="*/ 95 w 167"/>
                <a:gd name="T59" fmla="*/ 120 h 126"/>
                <a:gd name="T60" fmla="*/ 101 w 167"/>
                <a:gd name="T61" fmla="*/ 120 h 126"/>
                <a:gd name="T62" fmla="*/ 107 w 167"/>
                <a:gd name="T63" fmla="*/ 114 h 126"/>
                <a:gd name="T64" fmla="*/ 119 w 167"/>
                <a:gd name="T65" fmla="*/ 114 h 126"/>
                <a:gd name="T66" fmla="*/ 131 w 167"/>
                <a:gd name="T67" fmla="*/ 114 h 126"/>
                <a:gd name="T68" fmla="*/ 143 w 167"/>
                <a:gd name="T69" fmla="*/ 114 h 126"/>
                <a:gd name="T70" fmla="*/ 155 w 167"/>
                <a:gd name="T71" fmla="*/ 114 h 126"/>
                <a:gd name="T72" fmla="*/ 167 w 167"/>
                <a:gd name="T73" fmla="*/ 120 h 126"/>
                <a:gd name="T74" fmla="*/ 161 w 167"/>
                <a:gd name="T75" fmla="*/ 114 h 126"/>
                <a:gd name="T76" fmla="*/ 161 w 167"/>
                <a:gd name="T77" fmla="*/ 108 h 126"/>
                <a:gd name="T78" fmla="*/ 155 w 167"/>
                <a:gd name="T79" fmla="*/ 102 h 126"/>
                <a:gd name="T80" fmla="*/ 155 w 167"/>
                <a:gd name="T81" fmla="*/ 96 h 126"/>
                <a:gd name="T82" fmla="*/ 149 w 167"/>
                <a:gd name="T83" fmla="*/ 84 h 126"/>
                <a:gd name="T84" fmla="*/ 155 w 167"/>
                <a:gd name="T85" fmla="*/ 78 h 126"/>
                <a:gd name="T86" fmla="*/ 155 w 167"/>
                <a:gd name="T87" fmla="*/ 66 h 126"/>
                <a:gd name="T88" fmla="*/ 161 w 167"/>
                <a:gd name="T89" fmla="*/ 54 h 126"/>
                <a:gd name="T90" fmla="*/ 155 w 167"/>
                <a:gd name="T91" fmla="*/ 48 h 126"/>
                <a:gd name="T92" fmla="*/ 143 w 167"/>
                <a:gd name="T93" fmla="*/ 48 h 126"/>
                <a:gd name="T94" fmla="*/ 137 w 167"/>
                <a:gd name="T95" fmla="*/ 48 h 126"/>
                <a:gd name="T96" fmla="*/ 131 w 167"/>
                <a:gd name="T97" fmla="*/ 42 h 126"/>
                <a:gd name="T98" fmla="*/ 125 w 167"/>
                <a:gd name="T99" fmla="*/ 36 h 126"/>
                <a:gd name="T100" fmla="*/ 119 w 167"/>
                <a:gd name="T101" fmla="*/ 30 h 126"/>
                <a:gd name="T102" fmla="*/ 119 w 167"/>
                <a:gd name="T103" fmla="*/ 18 h 126"/>
                <a:gd name="T104" fmla="*/ 119 w 167"/>
                <a:gd name="T105" fmla="*/ 6 h 126"/>
                <a:gd name="T106" fmla="*/ 113 w 167"/>
                <a:gd name="T107" fmla="*/ 6 h 126"/>
                <a:gd name="T108" fmla="*/ 107 w 167"/>
                <a:gd name="T109" fmla="*/ 6 h 126"/>
                <a:gd name="T110" fmla="*/ 101 w 167"/>
                <a:gd name="T111" fmla="*/ 6 h 126"/>
                <a:gd name="T112" fmla="*/ 95 w 167"/>
                <a:gd name="T113" fmla="*/ 6 h 126"/>
                <a:gd name="T114" fmla="*/ 95 w 167"/>
                <a:gd name="T115" fmla="*/ 6 h 126"/>
                <a:gd name="T116" fmla="*/ 89 w 167"/>
                <a:gd name="T117" fmla="*/ 6 h 126"/>
                <a:gd name="T118" fmla="*/ 83 w 167"/>
                <a:gd name="T119" fmla="*/ 0 h 126"/>
                <a:gd name="T120" fmla="*/ 77 w 167"/>
                <a:gd name="T121" fmla="*/ 0 h 1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"/>
                <a:gd name="T184" fmla="*/ 0 h 126"/>
                <a:gd name="T185" fmla="*/ 167 w 167"/>
                <a:gd name="T186" fmla="*/ 126 h 12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" h="126">
                  <a:moveTo>
                    <a:pt x="77" y="0"/>
                  </a:moveTo>
                  <a:lnTo>
                    <a:pt x="71" y="0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8" y="30"/>
                  </a:lnTo>
                  <a:lnTo>
                    <a:pt x="24" y="36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84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66" y="96"/>
                  </a:lnTo>
                  <a:lnTo>
                    <a:pt x="71" y="102"/>
                  </a:lnTo>
                  <a:lnTo>
                    <a:pt x="77" y="108"/>
                  </a:lnTo>
                  <a:lnTo>
                    <a:pt x="83" y="114"/>
                  </a:lnTo>
                  <a:lnTo>
                    <a:pt x="89" y="120"/>
                  </a:lnTo>
                  <a:lnTo>
                    <a:pt x="89" y="126"/>
                  </a:lnTo>
                  <a:lnTo>
                    <a:pt x="95" y="120"/>
                  </a:lnTo>
                  <a:lnTo>
                    <a:pt x="101" y="120"/>
                  </a:lnTo>
                  <a:lnTo>
                    <a:pt x="107" y="114"/>
                  </a:lnTo>
                  <a:lnTo>
                    <a:pt x="119" y="114"/>
                  </a:lnTo>
                  <a:lnTo>
                    <a:pt x="131" y="114"/>
                  </a:lnTo>
                  <a:lnTo>
                    <a:pt x="143" y="114"/>
                  </a:lnTo>
                  <a:lnTo>
                    <a:pt x="155" y="114"/>
                  </a:lnTo>
                  <a:lnTo>
                    <a:pt x="167" y="120"/>
                  </a:lnTo>
                  <a:lnTo>
                    <a:pt x="161" y="114"/>
                  </a:lnTo>
                  <a:lnTo>
                    <a:pt x="161" y="108"/>
                  </a:lnTo>
                  <a:lnTo>
                    <a:pt x="155" y="102"/>
                  </a:lnTo>
                  <a:lnTo>
                    <a:pt x="155" y="96"/>
                  </a:lnTo>
                  <a:lnTo>
                    <a:pt x="149" y="84"/>
                  </a:lnTo>
                  <a:lnTo>
                    <a:pt x="155" y="78"/>
                  </a:lnTo>
                  <a:lnTo>
                    <a:pt x="155" y="66"/>
                  </a:lnTo>
                  <a:lnTo>
                    <a:pt x="161" y="54"/>
                  </a:lnTo>
                  <a:lnTo>
                    <a:pt x="155" y="48"/>
                  </a:lnTo>
                  <a:lnTo>
                    <a:pt x="143" y="48"/>
                  </a:lnTo>
                  <a:lnTo>
                    <a:pt x="137" y="48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0"/>
                  </a:lnTo>
                  <a:lnTo>
                    <a:pt x="119" y="18"/>
                  </a:lnTo>
                  <a:lnTo>
                    <a:pt x="119" y="6"/>
                  </a:lnTo>
                  <a:lnTo>
                    <a:pt x="113" y="6"/>
                  </a:lnTo>
                  <a:lnTo>
                    <a:pt x="107" y="6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89" y="6"/>
                  </a:lnTo>
                  <a:lnTo>
                    <a:pt x="83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4" name="Freeform 446"/>
            <p:cNvSpPr>
              <a:spLocks/>
            </p:cNvSpPr>
            <p:nvPr/>
          </p:nvSpPr>
          <p:spPr bwMode="auto">
            <a:xfrm>
              <a:off x="5179" y="1523"/>
              <a:ext cx="144" cy="179"/>
            </a:xfrm>
            <a:custGeom>
              <a:avLst/>
              <a:gdLst>
                <a:gd name="T0" fmla="*/ 120 w 144"/>
                <a:gd name="T1" fmla="*/ 83 h 179"/>
                <a:gd name="T2" fmla="*/ 102 w 144"/>
                <a:gd name="T3" fmla="*/ 89 h 179"/>
                <a:gd name="T4" fmla="*/ 78 w 144"/>
                <a:gd name="T5" fmla="*/ 95 h 179"/>
                <a:gd name="T6" fmla="*/ 54 w 144"/>
                <a:gd name="T7" fmla="*/ 113 h 179"/>
                <a:gd name="T8" fmla="*/ 42 w 144"/>
                <a:gd name="T9" fmla="*/ 143 h 179"/>
                <a:gd name="T10" fmla="*/ 42 w 144"/>
                <a:gd name="T11" fmla="*/ 155 h 179"/>
                <a:gd name="T12" fmla="*/ 36 w 144"/>
                <a:gd name="T13" fmla="*/ 167 h 179"/>
                <a:gd name="T14" fmla="*/ 30 w 144"/>
                <a:gd name="T15" fmla="*/ 173 h 179"/>
                <a:gd name="T16" fmla="*/ 24 w 144"/>
                <a:gd name="T17" fmla="*/ 173 h 179"/>
                <a:gd name="T18" fmla="*/ 12 w 144"/>
                <a:gd name="T19" fmla="*/ 173 h 179"/>
                <a:gd name="T20" fmla="*/ 6 w 144"/>
                <a:gd name="T21" fmla="*/ 173 h 179"/>
                <a:gd name="T22" fmla="*/ 0 w 144"/>
                <a:gd name="T23" fmla="*/ 179 h 179"/>
                <a:gd name="T24" fmla="*/ 0 w 144"/>
                <a:gd name="T25" fmla="*/ 179 h 179"/>
                <a:gd name="T26" fmla="*/ 0 w 144"/>
                <a:gd name="T27" fmla="*/ 179 h 179"/>
                <a:gd name="T28" fmla="*/ 12 w 144"/>
                <a:gd name="T29" fmla="*/ 167 h 179"/>
                <a:gd name="T30" fmla="*/ 24 w 144"/>
                <a:gd name="T31" fmla="*/ 155 h 179"/>
                <a:gd name="T32" fmla="*/ 36 w 144"/>
                <a:gd name="T33" fmla="*/ 131 h 179"/>
                <a:gd name="T34" fmla="*/ 36 w 144"/>
                <a:gd name="T35" fmla="*/ 113 h 179"/>
                <a:gd name="T36" fmla="*/ 36 w 144"/>
                <a:gd name="T37" fmla="*/ 101 h 179"/>
                <a:gd name="T38" fmla="*/ 30 w 144"/>
                <a:gd name="T39" fmla="*/ 83 h 179"/>
                <a:gd name="T40" fmla="*/ 36 w 144"/>
                <a:gd name="T41" fmla="*/ 71 h 179"/>
                <a:gd name="T42" fmla="*/ 48 w 144"/>
                <a:gd name="T43" fmla="*/ 65 h 179"/>
                <a:gd name="T44" fmla="*/ 54 w 144"/>
                <a:gd name="T45" fmla="*/ 54 h 179"/>
                <a:gd name="T46" fmla="*/ 60 w 144"/>
                <a:gd name="T47" fmla="*/ 36 h 179"/>
                <a:gd name="T48" fmla="*/ 66 w 144"/>
                <a:gd name="T49" fmla="*/ 30 h 179"/>
                <a:gd name="T50" fmla="*/ 78 w 144"/>
                <a:gd name="T51" fmla="*/ 24 h 179"/>
                <a:gd name="T52" fmla="*/ 102 w 144"/>
                <a:gd name="T53" fmla="*/ 18 h 179"/>
                <a:gd name="T54" fmla="*/ 114 w 144"/>
                <a:gd name="T55" fmla="*/ 6 h 179"/>
                <a:gd name="T56" fmla="*/ 120 w 144"/>
                <a:gd name="T57" fmla="*/ 6 h 179"/>
                <a:gd name="T58" fmla="*/ 120 w 144"/>
                <a:gd name="T59" fmla="*/ 24 h 179"/>
                <a:gd name="T60" fmla="*/ 126 w 144"/>
                <a:gd name="T61" fmla="*/ 42 h 179"/>
                <a:gd name="T62" fmla="*/ 138 w 144"/>
                <a:gd name="T63" fmla="*/ 54 h 179"/>
                <a:gd name="T64" fmla="*/ 144 w 144"/>
                <a:gd name="T65" fmla="*/ 60 h 179"/>
                <a:gd name="T66" fmla="*/ 132 w 144"/>
                <a:gd name="T67" fmla="*/ 60 h 179"/>
                <a:gd name="T68" fmla="*/ 126 w 144"/>
                <a:gd name="T69" fmla="*/ 71 h 179"/>
                <a:gd name="T70" fmla="*/ 126 w 144"/>
                <a:gd name="T71" fmla="*/ 77 h 1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79"/>
                <a:gd name="T110" fmla="*/ 144 w 144"/>
                <a:gd name="T111" fmla="*/ 179 h 17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79">
                  <a:moveTo>
                    <a:pt x="126" y="83"/>
                  </a:moveTo>
                  <a:lnTo>
                    <a:pt x="120" y="83"/>
                  </a:lnTo>
                  <a:lnTo>
                    <a:pt x="114" y="83"/>
                  </a:lnTo>
                  <a:lnTo>
                    <a:pt x="102" y="89"/>
                  </a:lnTo>
                  <a:lnTo>
                    <a:pt x="90" y="89"/>
                  </a:lnTo>
                  <a:lnTo>
                    <a:pt x="78" y="95"/>
                  </a:lnTo>
                  <a:lnTo>
                    <a:pt x="66" y="101"/>
                  </a:lnTo>
                  <a:lnTo>
                    <a:pt x="54" y="113"/>
                  </a:lnTo>
                  <a:lnTo>
                    <a:pt x="48" y="131"/>
                  </a:lnTo>
                  <a:lnTo>
                    <a:pt x="42" y="143"/>
                  </a:lnTo>
                  <a:lnTo>
                    <a:pt x="42" y="149"/>
                  </a:lnTo>
                  <a:lnTo>
                    <a:pt x="42" y="155"/>
                  </a:lnTo>
                  <a:lnTo>
                    <a:pt x="36" y="161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30" y="173"/>
                  </a:lnTo>
                  <a:lnTo>
                    <a:pt x="24" y="173"/>
                  </a:lnTo>
                  <a:lnTo>
                    <a:pt x="18" y="173"/>
                  </a:lnTo>
                  <a:lnTo>
                    <a:pt x="12" y="173"/>
                  </a:lnTo>
                  <a:lnTo>
                    <a:pt x="6" y="173"/>
                  </a:lnTo>
                  <a:lnTo>
                    <a:pt x="6" y="179"/>
                  </a:lnTo>
                  <a:lnTo>
                    <a:pt x="0" y="179"/>
                  </a:lnTo>
                  <a:lnTo>
                    <a:pt x="0" y="173"/>
                  </a:lnTo>
                  <a:lnTo>
                    <a:pt x="12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30" y="143"/>
                  </a:lnTo>
                  <a:lnTo>
                    <a:pt x="36" y="131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9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65"/>
                  </a:lnTo>
                  <a:lnTo>
                    <a:pt x="54" y="60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26" y="42"/>
                  </a:lnTo>
                  <a:lnTo>
                    <a:pt x="132" y="48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26" y="65"/>
                  </a:lnTo>
                  <a:lnTo>
                    <a:pt x="126" y="71"/>
                  </a:lnTo>
                  <a:lnTo>
                    <a:pt x="126" y="77"/>
                  </a:lnTo>
                  <a:lnTo>
                    <a:pt x="126" y="8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5" name="Freeform 447"/>
            <p:cNvSpPr>
              <a:spLocks/>
            </p:cNvSpPr>
            <p:nvPr/>
          </p:nvSpPr>
          <p:spPr bwMode="auto">
            <a:xfrm>
              <a:off x="5131" y="1523"/>
              <a:ext cx="84" cy="173"/>
            </a:xfrm>
            <a:custGeom>
              <a:avLst/>
              <a:gdLst>
                <a:gd name="T0" fmla="*/ 48 w 84"/>
                <a:gd name="T1" fmla="*/ 173 h 173"/>
                <a:gd name="T2" fmla="*/ 42 w 84"/>
                <a:gd name="T3" fmla="*/ 167 h 173"/>
                <a:gd name="T4" fmla="*/ 30 w 84"/>
                <a:gd name="T5" fmla="*/ 167 h 173"/>
                <a:gd name="T6" fmla="*/ 24 w 84"/>
                <a:gd name="T7" fmla="*/ 167 h 173"/>
                <a:gd name="T8" fmla="*/ 30 w 84"/>
                <a:gd name="T9" fmla="*/ 161 h 173"/>
                <a:gd name="T10" fmla="*/ 30 w 84"/>
                <a:gd name="T11" fmla="*/ 155 h 173"/>
                <a:gd name="T12" fmla="*/ 42 w 84"/>
                <a:gd name="T13" fmla="*/ 155 h 173"/>
                <a:gd name="T14" fmla="*/ 48 w 84"/>
                <a:gd name="T15" fmla="*/ 149 h 173"/>
                <a:gd name="T16" fmla="*/ 54 w 84"/>
                <a:gd name="T17" fmla="*/ 143 h 173"/>
                <a:gd name="T18" fmla="*/ 54 w 84"/>
                <a:gd name="T19" fmla="*/ 143 h 173"/>
                <a:gd name="T20" fmla="*/ 54 w 84"/>
                <a:gd name="T21" fmla="*/ 137 h 173"/>
                <a:gd name="T22" fmla="*/ 48 w 84"/>
                <a:gd name="T23" fmla="*/ 137 h 173"/>
                <a:gd name="T24" fmla="*/ 48 w 84"/>
                <a:gd name="T25" fmla="*/ 131 h 173"/>
                <a:gd name="T26" fmla="*/ 36 w 84"/>
                <a:gd name="T27" fmla="*/ 131 h 173"/>
                <a:gd name="T28" fmla="*/ 30 w 84"/>
                <a:gd name="T29" fmla="*/ 137 h 173"/>
                <a:gd name="T30" fmla="*/ 30 w 84"/>
                <a:gd name="T31" fmla="*/ 143 h 173"/>
                <a:gd name="T32" fmla="*/ 30 w 84"/>
                <a:gd name="T33" fmla="*/ 149 h 173"/>
                <a:gd name="T34" fmla="*/ 24 w 84"/>
                <a:gd name="T35" fmla="*/ 149 h 173"/>
                <a:gd name="T36" fmla="*/ 18 w 84"/>
                <a:gd name="T37" fmla="*/ 149 h 173"/>
                <a:gd name="T38" fmla="*/ 18 w 84"/>
                <a:gd name="T39" fmla="*/ 149 h 173"/>
                <a:gd name="T40" fmla="*/ 18 w 84"/>
                <a:gd name="T41" fmla="*/ 143 h 173"/>
                <a:gd name="T42" fmla="*/ 18 w 84"/>
                <a:gd name="T43" fmla="*/ 137 h 173"/>
                <a:gd name="T44" fmla="*/ 24 w 84"/>
                <a:gd name="T45" fmla="*/ 131 h 173"/>
                <a:gd name="T46" fmla="*/ 24 w 84"/>
                <a:gd name="T47" fmla="*/ 125 h 173"/>
                <a:gd name="T48" fmla="*/ 30 w 84"/>
                <a:gd name="T49" fmla="*/ 125 h 173"/>
                <a:gd name="T50" fmla="*/ 30 w 84"/>
                <a:gd name="T51" fmla="*/ 119 h 173"/>
                <a:gd name="T52" fmla="*/ 24 w 84"/>
                <a:gd name="T53" fmla="*/ 119 h 173"/>
                <a:gd name="T54" fmla="*/ 24 w 84"/>
                <a:gd name="T55" fmla="*/ 113 h 173"/>
                <a:gd name="T56" fmla="*/ 12 w 84"/>
                <a:gd name="T57" fmla="*/ 113 h 173"/>
                <a:gd name="T58" fmla="*/ 12 w 84"/>
                <a:gd name="T59" fmla="*/ 113 h 173"/>
                <a:gd name="T60" fmla="*/ 6 w 84"/>
                <a:gd name="T61" fmla="*/ 113 h 173"/>
                <a:gd name="T62" fmla="*/ 6 w 84"/>
                <a:gd name="T63" fmla="*/ 113 h 173"/>
                <a:gd name="T64" fmla="*/ 0 w 84"/>
                <a:gd name="T65" fmla="*/ 101 h 173"/>
                <a:gd name="T66" fmla="*/ 6 w 84"/>
                <a:gd name="T67" fmla="*/ 65 h 173"/>
                <a:gd name="T68" fmla="*/ 30 w 84"/>
                <a:gd name="T69" fmla="*/ 36 h 173"/>
                <a:gd name="T70" fmla="*/ 60 w 84"/>
                <a:gd name="T71" fmla="*/ 12 h 173"/>
                <a:gd name="T72" fmla="*/ 72 w 84"/>
                <a:gd name="T73" fmla="*/ 6 h 173"/>
                <a:gd name="T74" fmla="*/ 78 w 84"/>
                <a:gd name="T75" fmla="*/ 6 h 173"/>
                <a:gd name="T76" fmla="*/ 84 w 84"/>
                <a:gd name="T77" fmla="*/ 0 h 173"/>
                <a:gd name="T78" fmla="*/ 84 w 84"/>
                <a:gd name="T79" fmla="*/ 0 h 173"/>
                <a:gd name="T80" fmla="*/ 78 w 84"/>
                <a:gd name="T81" fmla="*/ 12 h 173"/>
                <a:gd name="T82" fmla="*/ 72 w 84"/>
                <a:gd name="T83" fmla="*/ 30 h 173"/>
                <a:gd name="T84" fmla="*/ 72 w 84"/>
                <a:gd name="T85" fmla="*/ 48 h 173"/>
                <a:gd name="T86" fmla="*/ 72 w 84"/>
                <a:gd name="T87" fmla="*/ 65 h 173"/>
                <a:gd name="T88" fmla="*/ 78 w 84"/>
                <a:gd name="T89" fmla="*/ 83 h 173"/>
                <a:gd name="T90" fmla="*/ 84 w 84"/>
                <a:gd name="T91" fmla="*/ 101 h 173"/>
                <a:gd name="T92" fmla="*/ 84 w 84"/>
                <a:gd name="T93" fmla="*/ 113 h 173"/>
                <a:gd name="T94" fmla="*/ 84 w 84"/>
                <a:gd name="T95" fmla="*/ 131 h 173"/>
                <a:gd name="T96" fmla="*/ 72 w 84"/>
                <a:gd name="T97" fmla="*/ 155 h 173"/>
                <a:gd name="T98" fmla="*/ 60 w 84"/>
                <a:gd name="T99" fmla="*/ 167 h 1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4"/>
                <a:gd name="T151" fmla="*/ 0 h 173"/>
                <a:gd name="T152" fmla="*/ 84 w 84"/>
                <a:gd name="T153" fmla="*/ 173 h 1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4" h="173">
                  <a:moveTo>
                    <a:pt x="48" y="173"/>
                  </a:moveTo>
                  <a:lnTo>
                    <a:pt x="48" y="173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67"/>
                  </a:lnTo>
                  <a:lnTo>
                    <a:pt x="24" y="167"/>
                  </a:lnTo>
                  <a:lnTo>
                    <a:pt x="24" y="161"/>
                  </a:lnTo>
                  <a:lnTo>
                    <a:pt x="30" y="161"/>
                  </a:lnTo>
                  <a:lnTo>
                    <a:pt x="30" y="155"/>
                  </a:lnTo>
                  <a:lnTo>
                    <a:pt x="36" y="155"/>
                  </a:lnTo>
                  <a:lnTo>
                    <a:pt x="42" y="155"/>
                  </a:lnTo>
                  <a:lnTo>
                    <a:pt x="48" y="149"/>
                  </a:lnTo>
                  <a:lnTo>
                    <a:pt x="54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7"/>
                  </a:lnTo>
                  <a:lnTo>
                    <a:pt x="48" y="131"/>
                  </a:lnTo>
                  <a:lnTo>
                    <a:pt x="42" y="131"/>
                  </a:lnTo>
                  <a:lnTo>
                    <a:pt x="36" y="131"/>
                  </a:lnTo>
                  <a:lnTo>
                    <a:pt x="30" y="137"/>
                  </a:lnTo>
                  <a:lnTo>
                    <a:pt x="30" y="143"/>
                  </a:lnTo>
                  <a:lnTo>
                    <a:pt x="30" y="149"/>
                  </a:lnTo>
                  <a:lnTo>
                    <a:pt x="24" y="149"/>
                  </a:lnTo>
                  <a:lnTo>
                    <a:pt x="18" y="155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24" y="131"/>
                  </a:lnTo>
                  <a:lnTo>
                    <a:pt x="24" y="125"/>
                  </a:lnTo>
                  <a:lnTo>
                    <a:pt x="30" y="125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3"/>
                  </a:lnTo>
                  <a:lnTo>
                    <a:pt x="6" y="119"/>
                  </a:lnTo>
                  <a:lnTo>
                    <a:pt x="0" y="101"/>
                  </a:lnTo>
                  <a:lnTo>
                    <a:pt x="0" y="83"/>
                  </a:lnTo>
                  <a:lnTo>
                    <a:pt x="6" y="65"/>
                  </a:lnTo>
                  <a:lnTo>
                    <a:pt x="18" y="54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72" y="48"/>
                  </a:lnTo>
                  <a:lnTo>
                    <a:pt x="72" y="60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78" y="83"/>
                  </a:lnTo>
                  <a:lnTo>
                    <a:pt x="84" y="89"/>
                  </a:lnTo>
                  <a:lnTo>
                    <a:pt x="84" y="101"/>
                  </a:lnTo>
                  <a:lnTo>
                    <a:pt x="84" y="107"/>
                  </a:lnTo>
                  <a:lnTo>
                    <a:pt x="84" y="113"/>
                  </a:lnTo>
                  <a:lnTo>
                    <a:pt x="84" y="119"/>
                  </a:lnTo>
                  <a:lnTo>
                    <a:pt x="84" y="131"/>
                  </a:lnTo>
                  <a:lnTo>
                    <a:pt x="78" y="143"/>
                  </a:lnTo>
                  <a:lnTo>
                    <a:pt x="72" y="155"/>
                  </a:lnTo>
                  <a:lnTo>
                    <a:pt x="66" y="161"/>
                  </a:lnTo>
                  <a:lnTo>
                    <a:pt x="60" y="167"/>
                  </a:lnTo>
                  <a:lnTo>
                    <a:pt x="48" y="173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6" name="Freeform 448"/>
            <p:cNvSpPr>
              <a:spLocks/>
            </p:cNvSpPr>
            <p:nvPr/>
          </p:nvSpPr>
          <p:spPr bwMode="auto">
            <a:xfrm>
              <a:off x="4994" y="1606"/>
              <a:ext cx="424" cy="299"/>
            </a:xfrm>
            <a:custGeom>
              <a:avLst/>
              <a:gdLst>
                <a:gd name="T0" fmla="*/ 197 w 424"/>
                <a:gd name="T1" fmla="*/ 252 h 299"/>
                <a:gd name="T2" fmla="*/ 179 w 424"/>
                <a:gd name="T3" fmla="*/ 281 h 299"/>
                <a:gd name="T4" fmla="*/ 173 w 424"/>
                <a:gd name="T5" fmla="*/ 287 h 299"/>
                <a:gd name="T6" fmla="*/ 149 w 424"/>
                <a:gd name="T7" fmla="*/ 252 h 299"/>
                <a:gd name="T8" fmla="*/ 131 w 424"/>
                <a:gd name="T9" fmla="*/ 240 h 299"/>
                <a:gd name="T10" fmla="*/ 120 w 424"/>
                <a:gd name="T11" fmla="*/ 210 h 299"/>
                <a:gd name="T12" fmla="*/ 126 w 424"/>
                <a:gd name="T13" fmla="*/ 162 h 299"/>
                <a:gd name="T14" fmla="*/ 149 w 424"/>
                <a:gd name="T15" fmla="*/ 126 h 299"/>
                <a:gd name="T16" fmla="*/ 149 w 424"/>
                <a:gd name="T17" fmla="*/ 108 h 299"/>
                <a:gd name="T18" fmla="*/ 137 w 424"/>
                <a:gd name="T19" fmla="*/ 126 h 299"/>
                <a:gd name="T20" fmla="*/ 114 w 424"/>
                <a:gd name="T21" fmla="*/ 162 h 299"/>
                <a:gd name="T22" fmla="*/ 72 w 424"/>
                <a:gd name="T23" fmla="*/ 186 h 299"/>
                <a:gd name="T24" fmla="*/ 48 w 424"/>
                <a:gd name="T25" fmla="*/ 180 h 299"/>
                <a:gd name="T26" fmla="*/ 24 w 424"/>
                <a:gd name="T27" fmla="*/ 168 h 299"/>
                <a:gd name="T28" fmla="*/ 12 w 424"/>
                <a:gd name="T29" fmla="*/ 156 h 299"/>
                <a:gd name="T30" fmla="*/ 36 w 424"/>
                <a:gd name="T31" fmla="*/ 144 h 299"/>
                <a:gd name="T32" fmla="*/ 66 w 424"/>
                <a:gd name="T33" fmla="*/ 108 h 299"/>
                <a:gd name="T34" fmla="*/ 108 w 424"/>
                <a:gd name="T35" fmla="*/ 96 h 299"/>
                <a:gd name="T36" fmla="*/ 120 w 424"/>
                <a:gd name="T37" fmla="*/ 96 h 299"/>
                <a:gd name="T38" fmla="*/ 131 w 424"/>
                <a:gd name="T39" fmla="*/ 90 h 299"/>
                <a:gd name="T40" fmla="*/ 126 w 424"/>
                <a:gd name="T41" fmla="*/ 108 h 299"/>
                <a:gd name="T42" fmla="*/ 126 w 424"/>
                <a:gd name="T43" fmla="*/ 114 h 299"/>
                <a:gd name="T44" fmla="*/ 137 w 424"/>
                <a:gd name="T45" fmla="*/ 114 h 299"/>
                <a:gd name="T46" fmla="*/ 143 w 424"/>
                <a:gd name="T47" fmla="*/ 102 h 299"/>
                <a:gd name="T48" fmla="*/ 143 w 424"/>
                <a:gd name="T49" fmla="*/ 90 h 299"/>
                <a:gd name="T50" fmla="*/ 149 w 424"/>
                <a:gd name="T51" fmla="*/ 102 h 299"/>
                <a:gd name="T52" fmla="*/ 167 w 424"/>
                <a:gd name="T53" fmla="*/ 102 h 299"/>
                <a:gd name="T54" fmla="*/ 185 w 424"/>
                <a:gd name="T55" fmla="*/ 102 h 299"/>
                <a:gd name="T56" fmla="*/ 197 w 424"/>
                <a:gd name="T57" fmla="*/ 90 h 299"/>
                <a:gd name="T58" fmla="*/ 215 w 424"/>
                <a:gd name="T59" fmla="*/ 90 h 299"/>
                <a:gd name="T60" fmla="*/ 227 w 424"/>
                <a:gd name="T61" fmla="*/ 66 h 299"/>
                <a:gd name="T62" fmla="*/ 263 w 424"/>
                <a:gd name="T63" fmla="*/ 12 h 299"/>
                <a:gd name="T64" fmla="*/ 311 w 424"/>
                <a:gd name="T65" fmla="*/ 0 h 299"/>
                <a:gd name="T66" fmla="*/ 340 w 424"/>
                <a:gd name="T67" fmla="*/ 6 h 299"/>
                <a:gd name="T68" fmla="*/ 376 w 424"/>
                <a:gd name="T69" fmla="*/ 18 h 299"/>
                <a:gd name="T70" fmla="*/ 406 w 424"/>
                <a:gd name="T71" fmla="*/ 24 h 299"/>
                <a:gd name="T72" fmla="*/ 418 w 424"/>
                <a:gd name="T73" fmla="*/ 30 h 299"/>
                <a:gd name="T74" fmla="*/ 376 w 424"/>
                <a:gd name="T75" fmla="*/ 84 h 299"/>
                <a:gd name="T76" fmla="*/ 335 w 424"/>
                <a:gd name="T77" fmla="*/ 108 h 299"/>
                <a:gd name="T78" fmla="*/ 287 w 424"/>
                <a:gd name="T79" fmla="*/ 126 h 299"/>
                <a:gd name="T80" fmla="*/ 251 w 424"/>
                <a:gd name="T81" fmla="*/ 114 h 299"/>
                <a:gd name="T82" fmla="*/ 221 w 424"/>
                <a:gd name="T83" fmla="*/ 102 h 299"/>
                <a:gd name="T84" fmla="*/ 209 w 424"/>
                <a:gd name="T85" fmla="*/ 96 h 299"/>
                <a:gd name="T86" fmla="*/ 191 w 424"/>
                <a:gd name="T87" fmla="*/ 102 h 299"/>
                <a:gd name="T88" fmla="*/ 185 w 424"/>
                <a:gd name="T89" fmla="*/ 108 h 299"/>
                <a:gd name="T90" fmla="*/ 203 w 424"/>
                <a:gd name="T91" fmla="*/ 108 h 299"/>
                <a:gd name="T92" fmla="*/ 227 w 424"/>
                <a:gd name="T93" fmla="*/ 108 h 299"/>
                <a:gd name="T94" fmla="*/ 257 w 424"/>
                <a:gd name="T95" fmla="*/ 114 h 299"/>
                <a:gd name="T96" fmla="*/ 299 w 424"/>
                <a:gd name="T97" fmla="*/ 156 h 299"/>
                <a:gd name="T98" fmla="*/ 317 w 424"/>
                <a:gd name="T99" fmla="*/ 210 h 299"/>
                <a:gd name="T100" fmla="*/ 305 w 424"/>
                <a:gd name="T101" fmla="*/ 222 h 299"/>
                <a:gd name="T102" fmla="*/ 257 w 424"/>
                <a:gd name="T103" fmla="*/ 204 h 299"/>
                <a:gd name="T104" fmla="*/ 221 w 424"/>
                <a:gd name="T105" fmla="*/ 198 h 299"/>
                <a:gd name="T106" fmla="*/ 197 w 424"/>
                <a:gd name="T107" fmla="*/ 168 h 299"/>
                <a:gd name="T108" fmla="*/ 185 w 424"/>
                <a:gd name="T109" fmla="*/ 126 h 299"/>
                <a:gd name="T110" fmla="*/ 167 w 424"/>
                <a:gd name="T111" fmla="*/ 108 h 299"/>
                <a:gd name="T112" fmla="*/ 155 w 424"/>
                <a:gd name="T113" fmla="*/ 108 h 299"/>
                <a:gd name="T114" fmla="*/ 161 w 424"/>
                <a:gd name="T115" fmla="*/ 126 h 299"/>
                <a:gd name="T116" fmla="*/ 191 w 424"/>
                <a:gd name="T117" fmla="*/ 156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24"/>
                <a:gd name="T178" fmla="*/ 0 h 299"/>
                <a:gd name="T179" fmla="*/ 424 w 424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24" h="299">
                  <a:moveTo>
                    <a:pt x="203" y="174"/>
                  </a:moveTo>
                  <a:lnTo>
                    <a:pt x="203" y="198"/>
                  </a:lnTo>
                  <a:lnTo>
                    <a:pt x="203" y="222"/>
                  </a:lnTo>
                  <a:lnTo>
                    <a:pt x="203" y="240"/>
                  </a:lnTo>
                  <a:lnTo>
                    <a:pt x="197" y="252"/>
                  </a:lnTo>
                  <a:lnTo>
                    <a:pt x="191" y="258"/>
                  </a:lnTo>
                  <a:lnTo>
                    <a:pt x="191" y="264"/>
                  </a:lnTo>
                  <a:lnTo>
                    <a:pt x="185" y="269"/>
                  </a:lnTo>
                  <a:lnTo>
                    <a:pt x="179" y="275"/>
                  </a:lnTo>
                  <a:lnTo>
                    <a:pt x="179" y="281"/>
                  </a:lnTo>
                  <a:lnTo>
                    <a:pt x="179" y="287"/>
                  </a:lnTo>
                  <a:lnTo>
                    <a:pt x="173" y="293"/>
                  </a:lnTo>
                  <a:lnTo>
                    <a:pt x="173" y="299"/>
                  </a:lnTo>
                  <a:lnTo>
                    <a:pt x="173" y="293"/>
                  </a:lnTo>
                  <a:lnTo>
                    <a:pt x="173" y="287"/>
                  </a:lnTo>
                  <a:lnTo>
                    <a:pt x="167" y="281"/>
                  </a:lnTo>
                  <a:lnTo>
                    <a:pt x="161" y="275"/>
                  </a:lnTo>
                  <a:lnTo>
                    <a:pt x="161" y="264"/>
                  </a:lnTo>
                  <a:lnTo>
                    <a:pt x="155" y="258"/>
                  </a:lnTo>
                  <a:lnTo>
                    <a:pt x="149" y="252"/>
                  </a:lnTo>
                  <a:lnTo>
                    <a:pt x="143" y="246"/>
                  </a:lnTo>
                  <a:lnTo>
                    <a:pt x="137" y="246"/>
                  </a:lnTo>
                  <a:lnTo>
                    <a:pt x="137" y="240"/>
                  </a:lnTo>
                  <a:lnTo>
                    <a:pt x="131" y="240"/>
                  </a:lnTo>
                  <a:lnTo>
                    <a:pt x="131" y="234"/>
                  </a:lnTo>
                  <a:lnTo>
                    <a:pt x="126" y="234"/>
                  </a:lnTo>
                  <a:lnTo>
                    <a:pt x="126" y="228"/>
                  </a:lnTo>
                  <a:lnTo>
                    <a:pt x="120" y="210"/>
                  </a:lnTo>
                  <a:lnTo>
                    <a:pt x="120" y="198"/>
                  </a:lnTo>
                  <a:lnTo>
                    <a:pt x="120" y="180"/>
                  </a:lnTo>
                  <a:lnTo>
                    <a:pt x="120" y="168"/>
                  </a:lnTo>
                  <a:lnTo>
                    <a:pt x="126" y="168"/>
                  </a:lnTo>
                  <a:lnTo>
                    <a:pt x="126" y="162"/>
                  </a:lnTo>
                  <a:lnTo>
                    <a:pt x="131" y="156"/>
                  </a:lnTo>
                  <a:lnTo>
                    <a:pt x="131" y="150"/>
                  </a:lnTo>
                  <a:lnTo>
                    <a:pt x="137" y="144"/>
                  </a:lnTo>
                  <a:lnTo>
                    <a:pt x="143" y="138"/>
                  </a:lnTo>
                  <a:lnTo>
                    <a:pt x="149" y="126"/>
                  </a:lnTo>
                  <a:lnTo>
                    <a:pt x="149" y="120"/>
                  </a:lnTo>
                  <a:lnTo>
                    <a:pt x="149" y="114"/>
                  </a:lnTo>
                  <a:lnTo>
                    <a:pt x="149" y="108"/>
                  </a:lnTo>
                  <a:lnTo>
                    <a:pt x="143" y="114"/>
                  </a:lnTo>
                  <a:lnTo>
                    <a:pt x="143" y="120"/>
                  </a:lnTo>
                  <a:lnTo>
                    <a:pt x="137" y="126"/>
                  </a:lnTo>
                  <a:lnTo>
                    <a:pt x="137" y="132"/>
                  </a:lnTo>
                  <a:lnTo>
                    <a:pt x="131" y="138"/>
                  </a:lnTo>
                  <a:lnTo>
                    <a:pt x="131" y="144"/>
                  </a:lnTo>
                  <a:lnTo>
                    <a:pt x="126" y="156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96" y="174"/>
                  </a:lnTo>
                  <a:lnTo>
                    <a:pt x="90" y="180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0"/>
                  </a:lnTo>
                  <a:lnTo>
                    <a:pt x="30" y="174"/>
                  </a:lnTo>
                  <a:lnTo>
                    <a:pt x="24" y="168"/>
                  </a:lnTo>
                  <a:lnTo>
                    <a:pt x="18" y="168"/>
                  </a:lnTo>
                  <a:lnTo>
                    <a:pt x="6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6" y="144"/>
                  </a:lnTo>
                  <a:lnTo>
                    <a:pt x="42" y="138"/>
                  </a:lnTo>
                  <a:lnTo>
                    <a:pt x="42" y="132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6" y="108"/>
                  </a:lnTo>
                  <a:lnTo>
                    <a:pt x="78" y="102"/>
                  </a:lnTo>
                  <a:lnTo>
                    <a:pt x="84" y="96"/>
                  </a:lnTo>
                  <a:lnTo>
                    <a:pt x="96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96"/>
                  </a:lnTo>
                  <a:lnTo>
                    <a:pt x="126" y="96"/>
                  </a:lnTo>
                  <a:lnTo>
                    <a:pt x="126" y="90"/>
                  </a:lnTo>
                  <a:lnTo>
                    <a:pt x="131" y="90"/>
                  </a:lnTo>
                  <a:lnTo>
                    <a:pt x="131" y="96"/>
                  </a:lnTo>
                  <a:lnTo>
                    <a:pt x="126" y="102"/>
                  </a:lnTo>
                  <a:lnTo>
                    <a:pt x="126" y="108"/>
                  </a:lnTo>
                  <a:lnTo>
                    <a:pt x="126" y="114"/>
                  </a:lnTo>
                  <a:lnTo>
                    <a:pt x="131" y="114"/>
                  </a:lnTo>
                  <a:lnTo>
                    <a:pt x="137" y="114"/>
                  </a:lnTo>
                  <a:lnTo>
                    <a:pt x="143" y="114"/>
                  </a:lnTo>
                  <a:lnTo>
                    <a:pt x="143" y="108"/>
                  </a:lnTo>
                  <a:lnTo>
                    <a:pt x="143" y="102"/>
                  </a:lnTo>
                  <a:lnTo>
                    <a:pt x="143" y="96"/>
                  </a:lnTo>
                  <a:lnTo>
                    <a:pt x="143" y="90"/>
                  </a:lnTo>
                  <a:lnTo>
                    <a:pt x="143" y="96"/>
                  </a:lnTo>
                  <a:lnTo>
                    <a:pt x="149" y="96"/>
                  </a:lnTo>
                  <a:lnTo>
                    <a:pt x="149" y="102"/>
                  </a:lnTo>
                  <a:lnTo>
                    <a:pt x="155" y="102"/>
                  </a:lnTo>
                  <a:lnTo>
                    <a:pt x="161" y="102"/>
                  </a:lnTo>
                  <a:lnTo>
                    <a:pt x="167" y="102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9" y="108"/>
                  </a:lnTo>
                  <a:lnTo>
                    <a:pt x="179" y="102"/>
                  </a:lnTo>
                  <a:lnTo>
                    <a:pt x="185" y="102"/>
                  </a:lnTo>
                  <a:lnTo>
                    <a:pt x="185" y="96"/>
                  </a:lnTo>
                  <a:lnTo>
                    <a:pt x="191" y="96"/>
                  </a:lnTo>
                  <a:lnTo>
                    <a:pt x="191" y="90"/>
                  </a:lnTo>
                  <a:lnTo>
                    <a:pt x="197" y="90"/>
                  </a:lnTo>
                  <a:lnTo>
                    <a:pt x="203" y="90"/>
                  </a:lnTo>
                  <a:lnTo>
                    <a:pt x="209" y="90"/>
                  </a:lnTo>
                  <a:lnTo>
                    <a:pt x="215" y="90"/>
                  </a:lnTo>
                  <a:lnTo>
                    <a:pt x="215" y="84"/>
                  </a:lnTo>
                  <a:lnTo>
                    <a:pt x="221" y="84"/>
                  </a:lnTo>
                  <a:lnTo>
                    <a:pt x="221" y="78"/>
                  </a:lnTo>
                  <a:lnTo>
                    <a:pt x="227" y="72"/>
                  </a:lnTo>
                  <a:lnTo>
                    <a:pt x="227" y="66"/>
                  </a:lnTo>
                  <a:lnTo>
                    <a:pt x="227" y="60"/>
                  </a:lnTo>
                  <a:lnTo>
                    <a:pt x="233" y="48"/>
                  </a:lnTo>
                  <a:lnTo>
                    <a:pt x="239" y="30"/>
                  </a:lnTo>
                  <a:lnTo>
                    <a:pt x="251" y="18"/>
                  </a:lnTo>
                  <a:lnTo>
                    <a:pt x="263" y="12"/>
                  </a:lnTo>
                  <a:lnTo>
                    <a:pt x="275" y="6"/>
                  </a:lnTo>
                  <a:lnTo>
                    <a:pt x="287" y="6"/>
                  </a:lnTo>
                  <a:lnTo>
                    <a:pt x="299" y="0"/>
                  </a:lnTo>
                  <a:lnTo>
                    <a:pt x="305" y="0"/>
                  </a:lnTo>
                  <a:lnTo>
                    <a:pt x="311" y="0"/>
                  </a:lnTo>
                  <a:lnTo>
                    <a:pt x="317" y="0"/>
                  </a:lnTo>
                  <a:lnTo>
                    <a:pt x="323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40" y="6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64" y="12"/>
                  </a:lnTo>
                  <a:lnTo>
                    <a:pt x="370" y="18"/>
                  </a:lnTo>
                  <a:lnTo>
                    <a:pt x="376" y="18"/>
                  </a:lnTo>
                  <a:lnTo>
                    <a:pt x="382" y="24"/>
                  </a:lnTo>
                  <a:lnTo>
                    <a:pt x="388" y="24"/>
                  </a:lnTo>
                  <a:lnTo>
                    <a:pt x="394" y="24"/>
                  </a:lnTo>
                  <a:lnTo>
                    <a:pt x="400" y="24"/>
                  </a:lnTo>
                  <a:lnTo>
                    <a:pt x="406" y="24"/>
                  </a:lnTo>
                  <a:lnTo>
                    <a:pt x="412" y="24"/>
                  </a:lnTo>
                  <a:lnTo>
                    <a:pt x="424" y="24"/>
                  </a:lnTo>
                  <a:lnTo>
                    <a:pt x="418" y="30"/>
                  </a:lnTo>
                  <a:lnTo>
                    <a:pt x="412" y="42"/>
                  </a:lnTo>
                  <a:lnTo>
                    <a:pt x="400" y="48"/>
                  </a:lnTo>
                  <a:lnTo>
                    <a:pt x="394" y="60"/>
                  </a:lnTo>
                  <a:lnTo>
                    <a:pt x="382" y="72"/>
                  </a:lnTo>
                  <a:lnTo>
                    <a:pt x="376" y="84"/>
                  </a:lnTo>
                  <a:lnTo>
                    <a:pt x="364" y="96"/>
                  </a:lnTo>
                  <a:lnTo>
                    <a:pt x="352" y="102"/>
                  </a:lnTo>
                  <a:lnTo>
                    <a:pt x="346" y="108"/>
                  </a:lnTo>
                  <a:lnTo>
                    <a:pt x="340" y="108"/>
                  </a:lnTo>
                  <a:lnTo>
                    <a:pt x="335" y="108"/>
                  </a:lnTo>
                  <a:lnTo>
                    <a:pt x="323" y="114"/>
                  </a:lnTo>
                  <a:lnTo>
                    <a:pt x="317" y="114"/>
                  </a:lnTo>
                  <a:lnTo>
                    <a:pt x="305" y="120"/>
                  </a:lnTo>
                  <a:lnTo>
                    <a:pt x="299" y="120"/>
                  </a:lnTo>
                  <a:lnTo>
                    <a:pt x="287" y="126"/>
                  </a:lnTo>
                  <a:lnTo>
                    <a:pt x="281" y="126"/>
                  </a:lnTo>
                  <a:lnTo>
                    <a:pt x="275" y="126"/>
                  </a:lnTo>
                  <a:lnTo>
                    <a:pt x="263" y="120"/>
                  </a:lnTo>
                  <a:lnTo>
                    <a:pt x="257" y="120"/>
                  </a:lnTo>
                  <a:lnTo>
                    <a:pt x="251" y="114"/>
                  </a:lnTo>
                  <a:lnTo>
                    <a:pt x="239" y="114"/>
                  </a:lnTo>
                  <a:lnTo>
                    <a:pt x="233" y="108"/>
                  </a:lnTo>
                  <a:lnTo>
                    <a:pt x="227" y="108"/>
                  </a:lnTo>
                  <a:lnTo>
                    <a:pt x="221" y="102"/>
                  </a:lnTo>
                  <a:lnTo>
                    <a:pt x="215" y="102"/>
                  </a:lnTo>
                  <a:lnTo>
                    <a:pt x="215" y="96"/>
                  </a:lnTo>
                  <a:lnTo>
                    <a:pt x="209" y="96"/>
                  </a:lnTo>
                  <a:lnTo>
                    <a:pt x="203" y="96"/>
                  </a:lnTo>
                  <a:lnTo>
                    <a:pt x="197" y="96"/>
                  </a:lnTo>
                  <a:lnTo>
                    <a:pt x="197" y="102"/>
                  </a:lnTo>
                  <a:lnTo>
                    <a:pt x="191" y="102"/>
                  </a:lnTo>
                  <a:lnTo>
                    <a:pt x="185" y="102"/>
                  </a:lnTo>
                  <a:lnTo>
                    <a:pt x="185" y="108"/>
                  </a:lnTo>
                  <a:lnTo>
                    <a:pt x="191" y="108"/>
                  </a:lnTo>
                  <a:lnTo>
                    <a:pt x="197" y="108"/>
                  </a:lnTo>
                  <a:lnTo>
                    <a:pt x="203" y="108"/>
                  </a:lnTo>
                  <a:lnTo>
                    <a:pt x="209" y="108"/>
                  </a:lnTo>
                  <a:lnTo>
                    <a:pt x="215" y="108"/>
                  </a:lnTo>
                  <a:lnTo>
                    <a:pt x="221" y="108"/>
                  </a:lnTo>
                  <a:lnTo>
                    <a:pt x="227" y="108"/>
                  </a:lnTo>
                  <a:lnTo>
                    <a:pt x="233" y="108"/>
                  </a:lnTo>
                  <a:lnTo>
                    <a:pt x="239" y="108"/>
                  </a:lnTo>
                  <a:lnTo>
                    <a:pt x="251" y="114"/>
                  </a:lnTo>
                  <a:lnTo>
                    <a:pt x="257" y="114"/>
                  </a:lnTo>
                  <a:lnTo>
                    <a:pt x="269" y="120"/>
                  </a:lnTo>
                  <a:lnTo>
                    <a:pt x="281" y="126"/>
                  </a:lnTo>
                  <a:lnTo>
                    <a:pt x="287" y="138"/>
                  </a:lnTo>
                  <a:lnTo>
                    <a:pt x="293" y="144"/>
                  </a:lnTo>
                  <a:lnTo>
                    <a:pt x="299" y="156"/>
                  </a:lnTo>
                  <a:lnTo>
                    <a:pt x="305" y="168"/>
                  </a:lnTo>
                  <a:lnTo>
                    <a:pt x="311" y="174"/>
                  </a:lnTo>
                  <a:lnTo>
                    <a:pt x="317" y="192"/>
                  </a:lnTo>
                  <a:lnTo>
                    <a:pt x="317" y="204"/>
                  </a:lnTo>
                  <a:lnTo>
                    <a:pt x="317" y="210"/>
                  </a:lnTo>
                  <a:lnTo>
                    <a:pt x="317" y="216"/>
                  </a:lnTo>
                  <a:lnTo>
                    <a:pt x="317" y="228"/>
                  </a:lnTo>
                  <a:lnTo>
                    <a:pt x="317" y="234"/>
                  </a:lnTo>
                  <a:lnTo>
                    <a:pt x="311" y="228"/>
                  </a:lnTo>
                  <a:lnTo>
                    <a:pt x="305" y="222"/>
                  </a:lnTo>
                  <a:lnTo>
                    <a:pt x="293" y="216"/>
                  </a:lnTo>
                  <a:lnTo>
                    <a:pt x="287" y="216"/>
                  </a:lnTo>
                  <a:lnTo>
                    <a:pt x="275" y="210"/>
                  </a:lnTo>
                  <a:lnTo>
                    <a:pt x="263" y="204"/>
                  </a:lnTo>
                  <a:lnTo>
                    <a:pt x="257" y="204"/>
                  </a:lnTo>
                  <a:lnTo>
                    <a:pt x="245" y="204"/>
                  </a:lnTo>
                  <a:lnTo>
                    <a:pt x="239" y="204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03" y="180"/>
                  </a:lnTo>
                  <a:lnTo>
                    <a:pt x="203" y="174"/>
                  </a:lnTo>
                  <a:lnTo>
                    <a:pt x="197" y="168"/>
                  </a:lnTo>
                  <a:lnTo>
                    <a:pt x="191" y="156"/>
                  </a:lnTo>
                  <a:lnTo>
                    <a:pt x="191" y="144"/>
                  </a:lnTo>
                  <a:lnTo>
                    <a:pt x="191" y="132"/>
                  </a:lnTo>
                  <a:lnTo>
                    <a:pt x="185" y="126"/>
                  </a:lnTo>
                  <a:lnTo>
                    <a:pt x="185" y="120"/>
                  </a:lnTo>
                  <a:lnTo>
                    <a:pt x="179" y="120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67" y="108"/>
                  </a:lnTo>
                  <a:lnTo>
                    <a:pt x="161" y="108"/>
                  </a:lnTo>
                  <a:lnTo>
                    <a:pt x="155" y="108"/>
                  </a:lnTo>
                  <a:lnTo>
                    <a:pt x="155" y="114"/>
                  </a:lnTo>
                  <a:lnTo>
                    <a:pt x="155" y="120"/>
                  </a:lnTo>
                  <a:lnTo>
                    <a:pt x="161" y="120"/>
                  </a:lnTo>
                  <a:lnTo>
                    <a:pt x="161" y="126"/>
                  </a:lnTo>
                  <a:lnTo>
                    <a:pt x="167" y="126"/>
                  </a:lnTo>
                  <a:lnTo>
                    <a:pt x="173" y="132"/>
                  </a:lnTo>
                  <a:lnTo>
                    <a:pt x="179" y="138"/>
                  </a:lnTo>
                  <a:lnTo>
                    <a:pt x="185" y="150"/>
                  </a:lnTo>
                  <a:lnTo>
                    <a:pt x="191" y="156"/>
                  </a:lnTo>
                  <a:lnTo>
                    <a:pt x="197" y="168"/>
                  </a:lnTo>
                  <a:lnTo>
                    <a:pt x="203" y="174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7" name="Freeform 449"/>
            <p:cNvSpPr>
              <a:spLocks/>
            </p:cNvSpPr>
            <p:nvPr/>
          </p:nvSpPr>
          <p:spPr bwMode="auto">
            <a:xfrm>
              <a:off x="5000" y="1565"/>
              <a:ext cx="125" cy="125"/>
            </a:xfrm>
            <a:custGeom>
              <a:avLst/>
              <a:gdLst>
                <a:gd name="T0" fmla="*/ 96 w 125"/>
                <a:gd name="T1" fmla="*/ 125 h 125"/>
                <a:gd name="T2" fmla="*/ 102 w 125"/>
                <a:gd name="T3" fmla="*/ 119 h 125"/>
                <a:gd name="T4" fmla="*/ 108 w 125"/>
                <a:gd name="T5" fmla="*/ 113 h 125"/>
                <a:gd name="T6" fmla="*/ 114 w 125"/>
                <a:gd name="T7" fmla="*/ 119 h 125"/>
                <a:gd name="T8" fmla="*/ 120 w 125"/>
                <a:gd name="T9" fmla="*/ 119 h 125"/>
                <a:gd name="T10" fmla="*/ 120 w 125"/>
                <a:gd name="T11" fmla="*/ 119 h 125"/>
                <a:gd name="T12" fmla="*/ 125 w 125"/>
                <a:gd name="T13" fmla="*/ 119 h 125"/>
                <a:gd name="T14" fmla="*/ 125 w 125"/>
                <a:gd name="T15" fmla="*/ 119 h 125"/>
                <a:gd name="T16" fmla="*/ 125 w 125"/>
                <a:gd name="T17" fmla="*/ 119 h 125"/>
                <a:gd name="T18" fmla="*/ 120 w 125"/>
                <a:gd name="T19" fmla="*/ 113 h 125"/>
                <a:gd name="T20" fmla="*/ 120 w 125"/>
                <a:gd name="T21" fmla="*/ 113 h 125"/>
                <a:gd name="T22" fmla="*/ 114 w 125"/>
                <a:gd name="T23" fmla="*/ 113 h 125"/>
                <a:gd name="T24" fmla="*/ 108 w 125"/>
                <a:gd name="T25" fmla="*/ 107 h 125"/>
                <a:gd name="T26" fmla="*/ 108 w 125"/>
                <a:gd name="T27" fmla="*/ 101 h 125"/>
                <a:gd name="T28" fmla="*/ 108 w 125"/>
                <a:gd name="T29" fmla="*/ 95 h 125"/>
                <a:gd name="T30" fmla="*/ 108 w 125"/>
                <a:gd name="T31" fmla="*/ 95 h 125"/>
                <a:gd name="T32" fmla="*/ 114 w 125"/>
                <a:gd name="T33" fmla="*/ 95 h 125"/>
                <a:gd name="T34" fmla="*/ 114 w 125"/>
                <a:gd name="T35" fmla="*/ 89 h 125"/>
                <a:gd name="T36" fmla="*/ 120 w 125"/>
                <a:gd name="T37" fmla="*/ 77 h 125"/>
                <a:gd name="T38" fmla="*/ 120 w 125"/>
                <a:gd name="T39" fmla="*/ 53 h 125"/>
                <a:gd name="T40" fmla="*/ 102 w 125"/>
                <a:gd name="T41" fmla="*/ 29 h 125"/>
                <a:gd name="T42" fmla="*/ 72 w 125"/>
                <a:gd name="T43" fmla="*/ 18 h 125"/>
                <a:gd name="T44" fmla="*/ 48 w 125"/>
                <a:gd name="T45" fmla="*/ 12 h 125"/>
                <a:gd name="T46" fmla="*/ 30 w 125"/>
                <a:gd name="T47" fmla="*/ 12 h 125"/>
                <a:gd name="T48" fmla="*/ 18 w 125"/>
                <a:gd name="T49" fmla="*/ 6 h 125"/>
                <a:gd name="T50" fmla="*/ 6 w 125"/>
                <a:gd name="T51" fmla="*/ 0 h 125"/>
                <a:gd name="T52" fmla="*/ 6 w 125"/>
                <a:gd name="T53" fmla="*/ 6 h 125"/>
                <a:gd name="T54" fmla="*/ 12 w 125"/>
                <a:gd name="T55" fmla="*/ 23 h 125"/>
                <a:gd name="T56" fmla="*/ 18 w 125"/>
                <a:gd name="T57" fmla="*/ 41 h 125"/>
                <a:gd name="T58" fmla="*/ 24 w 125"/>
                <a:gd name="T59" fmla="*/ 53 h 125"/>
                <a:gd name="T60" fmla="*/ 30 w 125"/>
                <a:gd name="T61" fmla="*/ 71 h 125"/>
                <a:gd name="T62" fmla="*/ 36 w 125"/>
                <a:gd name="T63" fmla="*/ 89 h 125"/>
                <a:gd name="T64" fmla="*/ 54 w 125"/>
                <a:gd name="T65" fmla="*/ 113 h 125"/>
                <a:gd name="T66" fmla="*/ 78 w 125"/>
                <a:gd name="T67" fmla="*/ 125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125"/>
                <a:gd name="T104" fmla="*/ 125 w 125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125">
                  <a:moveTo>
                    <a:pt x="96" y="125"/>
                  </a:moveTo>
                  <a:lnTo>
                    <a:pt x="96" y="125"/>
                  </a:lnTo>
                  <a:lnTo>
                    <a:pt x="102" y="119"/>
                  </a:lnTo>
                  <a:lnTo>
                    <a:pt x="108" y="113"/>
                  </a:lnTo>
                  <a:lnTo>
                    <a:pt x="114" y="113"/>
                  </a:lnTo>
                  <a:lnTo>
                    <a:pt x="114" y="119"/>
                  </a:lnTo>
                  <a:lnTo>
                    <a:pt x="120" y="119"/>
                  </a:lnTo>
                  <a:lnTo>
                    <a:pt x="125" y="119"/>
                  </a:lnTo>
                  <a:lnTo>
                    <a:pt x="125" y="113"/>
                  </a:lnTo>
                  <a:lnTo>
                    <a:pt x="120" y="113"/>
                  </a:lnTo>
                  <a:lnTo>
                    <a:pt x="114" y="113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101"/>
                  </a:lnTo>
                  <a:lnTo>
                    <a:pt x="108" y="95"/>
                  </a:lnTo>
                  <a:lnTo>
                    <a:pt x="114" y="95"/>
                  </a:lnTo>
                  <a:lnTo>
                    <a:pt x="114" y="89"/>
                  </a:lnTo>
                  <a:lnTo>
                    <a:pt x="120" y="89"/>
                  </a:lnTo>
                  <a:lnTo>
                    <a:pt x="120" y="77"/>
                  </a:lnTo>
                  <a:lnTo>
                    <a:pt x="120" y="65"/>
                  </a:lnTo>
                  <a:lnTo>
                    <a:pt x="120" y="53"/>
                  </a:lnTo>
                  <a:lnTo>
                    <a:pt x="114" y="41"/>
                  </a:lnTo>
                  <a:lnTo>
                    <a:pt x="102" y="29"/>
                  </a:lnTo>
                  <a:lnTo>
                    <a:pt x="90" y="23"/>
                  </a:lnTo>
                  <a:lnTo>
                    <a:pt x="72" y="18"/>
                  </a:lnTo>
                  <a:lnTo>
                    <a:pt x="54" y="12"/>
                  </a:lnTo>
                  <a:lnTo>
                    <a:pt x="48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23"/>
                  </a:lnTo>
                  <a:lnTo>
                    <a:pt x="18" y="29"/>
                  </a:lnTo>
                  <a:lnTo>
                    <a:pt x="18" y="41"/>
                  </a:lnTo>
                  <a:lnTo>
                    <a:pt x="24" y="47"/>
                  </a:lnTo>
                  <a:lnTo>
                    <a:pt x="24" y="53"/>
                  </a:lnTo>
                  <a:lnTo>
                    <a:pt x="24" y="65"/>
                  </a:lnTo>
                  <a:lnTo>
                    <a:pt x="30" y="71"/>
                  </a:lnTo>
                  <a:lnTo>
                    <a:pt x="30" y="83"/>
                  </a:lnTo>
                  <a:lnTo>
                    <a:pt x="36" y="89"/>
                  </a:lnTo>
                  <a:lnTo>
                    <a:pt x="42" y="101"/>
                  </a:lnTo>
                  <a:lnTo>
                    <a:pt x="54" y="113"/>
                  </a:lnTo>
                  <a:lnTo>
                    <a:pt x="66" y="119"/>
                  </a:lnTo>
                  <a:lnTo>
                    <a:pt x="78" y="125"/>
                  </a:lnTo>
                  <a:lnTo>
                    <a:pt x="96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8" name="Freeform 450"/>
            <p:cNvSpPr>
              <a:spLocks/>
            </p:cNvSpPr>
            <p:nvPr/>
          </p:nvSpPr>
          <p:spPr bwMode="auto">
            <a:xfrm>
              <a:off x="5137" y="1642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6 w 12"/>
                <a:gd name="T9" fmla="*/ 0 h 12"/>
                <a:gd name="T10" fmla="*/ 12 w 12"/>
                <a:gd name="T11" fmla="*/ 0 h 12"/>
                <a:gd name="T12" fmla="*/ 12 w 12"/>
                <a:gd name="T13" fmla="*/ 0 h 12"/>
                <a:gd name="T14" fmla="*/ 12 w 12"/>
                <a:gd name="T15" fmla="*/ 0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59" name="Freeform 451"/>
            <p:cNvSpPr>
              <a:spLocks/>
            </p:cNvSpPr>
            <p:nvPr/>
          </p:nvSpPr>
          <p:spPr bwMode="auto">
            <a:xfrm>
              <a:off x="5167" y="1660"/>
              <a:ext cx="12" cy="12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12 h 12"/>
                <a:gd name="T16" fmla="*/ 12 w 12"/>
                <a:gd name="T17" fmla="*/ 12 h 12"/>
                <a:gd name="T18" fmla="*/ 6 w 12"/>
                <a:gd name="T19" fmla="*/ 12 h 12"/>
                <a:gd name="T20" fmla="*/ 6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0" name="Freeform 452"/>
            <p:cNvSpPr>
              <a:spLocks/>
            </p:cNvSpPr>
            <p:nvPr/>
          </p:nvSpPr>
          <p:spPr bwMode="auto">
            <a:xfrm>
              <a:off x="5131" y="1678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6 w 18"/>
                <a:gd name="T5" fmla="*/ 0 h 12"/>
                <a:gd name="T6" fmla="*/ 12 w 18"/>
                <a:gd name="T7" fmla="*/ 0 h 12"/>
                <a:gd name="T8" fmla="*/ 12 w 18"/>
                <a:gd name="T9" fmla="*/ 0 h 12"/>
                <a:gd name="T10" fmla="*/ 18 w 18"/>
                <a:gd name="T11" fmla="*/ 0 h 12"/>
                <a:gd name="T12" fmla="*/ 18 w 18"/>
                <a:gd name="T13" fmla="*/ 6 h 12"/>
                <a:gd name="T14" fmla="*/ 12 w 18"/>
                <a:gd name="T15" fmla="*/ 6 h 12"/>
                <a:gd name="T16" fmla="*/ 12 w 18"/>
                <a:gd name="T17" fmla="*/ 12 h 12"/>
                <a:gd name="T18" fmla="*/ 12 w 18"/>
                <a:gd name="T19" fmla="*/ 12 h 12"/>
                <a:gd name="T20" fmla="*/ 6 w 18"/>
                <a:gd name="T21" fmla="*/ 12 h 12"/>
                <a:gd name="T22" fmla="*/ 6 w 18"/>
                <a:gd name="T23" fmla="*/ 12 h 12"/>
                <a:gd name="T24" fmla="*/ 6 w 18"/>
                <a:gd name="T25" fmla="*/ 12 h 12"/>
                <a:gd name="T26" fmla="*/ 0 w 18"/>
                <a:gd name="T27" fmla="*/ 6 h 12"/>
                <a:gd name="T28" fmla="*/ 0 w 18"/>
                <a:gd name="T29" fmla="*/ 6 h 12"/>
                <a:gd name="T30" fmla="*/ 0 w 18"/>
                <a:gd name="T31" fmla="*/ 0 h 12"/>
                <a:gd name="T32" fmla="*/ 0 w 18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1" name="Freeform 453"/>
            <p:cNvSpPr>
              <a:spLocks/>
            </p:cNvSpPr>
            <p:nvPr/>
          </p:nvSpPr>
          <p:spPr bwMode="auto">
            <a:xfrm>
              <a:off x="5108" y="1660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0 w 17"/>
                <a:gd name="T5" fmla="*/ 6 h 12"/>
                <a:gd name="T6" fmla="*/ 0 w 17"/>
                <a:gd name="T7" fmla="*/ 6 h 12"/>
                <a:gd name="T8" fmla="*/ 6 w 17"/>
                <a:gd name="T9" fmla="*/ 12 h 12"/>
                <a:gd name="T10" fmla="*/ 6 w 17"/>
                <a:gd name="T11" fmla="*/ 12 h 12"/>
                <a:gd name="T12" fmla="*/ 12 w 17"/>
                <a:gd name="T13" fmla="*/ 12 h 12"/>
                <a:gd name="T14" fmla="*/ 12 w 17"/>
                <a:gd name="T15" fmla="*/ 12 h 12"/>
                <a:gd name="T16" fmla="*/ 17 w 17"/>
                <a:gd name="T17" fmla="*/ 12 h 12"/>
                <a:gd name="T18" fmla="*/ 17 w 17"/>
                <a:gd name="T19" fmla="*/ 12 h 12"/>
                <a:gd name="T20" fmla="*/ 17 w 17"/>
                <a:gd name="T21" fmla="*/ 6 h 12"/>
                <a:gd name="T22" fmla="*/ 17 w 17"/>
                <a:gd name="T23" fmla="*/ 6 h 12"/>
                <a:gd name="T24" fmla="*/ 17 w 17"/>
                <a:gd name="T25" fmla="*/ 0 h 12"/>
                <a:gd name="T26" fmla="*/ 12 w 17"/>
                <a:gd name="T27" fmla="*/ 0 h 12"/>
                <a:gd name="T28" fmla="*/ 12 w 17"/>
                <a:gd name="T29" fmla="*/ 0 h 12"/>
                <a:gd name="T30" fmla="*/ 6 w 17"/>
                <a:gd name="T31" fmla="*/ 0 h 12"/>
                <a:gd name="T32" fmla="*/ 6 w 17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2" name="Freeform 454"/>
            <p:cNvSpPr>
              <a:spLocks/>
            </p:cNvSpPr>
            <p:nvPr/>
          </p:nvSpPr>
          <p:spPr bwMode="auto">
            <a:xfrm>
              <a:off x="5102" y="1684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0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12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6 w 12"/>
                <a:gd name="T29" fmla="*/ 12 h 12"/>
                <a:gd name="T30" fmla="*/ 0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3" name="Freeform 455"/>
            <p:cNvSpPr>
              <a:spLocks/>
            </p:cNvSpPr>
            <p:nvPr/>
          </p:nvSpPr>
          <p:spPr bwMode="auto">
            <a:xfrm>
              <a:off x="5125" y="1708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12 h 12"/>
                <a:gd name="T4" fmla="*/ 0 w 12"/>
                <a:gd name="T5" fmla="*/ 12 h 12"/>
                <a:gd name="T6" fmla="*/ 0 w 12"/>
                <a:gd name="T7" fmla="*/ 6 h 12"/>
                <a:gd name="T8" fmla="*/ 0 w 12"/>
                <a:gd name="T9" fmla="*/ 6 h 12"/>
                <a:gd name="T10" fmla="*/ 0 w 12"/>
                <a:gd name="T11" fmla="*/ 0 h 12"/>
                <a:gd name="T12" fmla="*/ 0 w 12"/>
                <a:gd name="T13" fmla="*/ 0 h 12"/>
                <a:gd name="T14" fmla="*/ 6 w 12"/>
                <a:gd name="T15" fmla="*/ 0 h 12"/>
                <a:gd name="T16" fmla="*/ 6 w 12"/>
                <a:gd name="T17" fmla="*/ 0 h 12"/>
                <a:gd name="T18" fmla="*/ 6 w 12"/>
                <a:gd name="T19" fmla="*/ 0 h 12"/>
                <a:gd name="T20" fmla="*/ 6 w 12"/>
                <a:gd name="T21" fmla="*/ 0 h 12"/>
                <a:gd name="T22" fmla="*/ 6 w 12"/>
                <a:gd name="T23" fmla="*/ 0 h 12"/>
                <a:gd name="T24" fmla="*/ 12 w 12"/>
                <a:gd name="T25" fmla="*/ 6 h 12"/>
                <a:gd name="T26" fmla="*/ 6 w 12"/>
                <a:gd name="T27" fmla="*/ 6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4" name="Freeform 456"/>
            <p:cNvSpPr>
              <a:spLocks/>
            </p:cNvSpPr>
            <p:nvPr/>
          </p:nvSpPr>
          <p:spPr bwMode="auto">
            <a:xfrm>
              <a:off x="5143" y="1690"/>
              <a:ext cx="12" cy="18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0 w 12"/>
                <a:gd name="T5" fmla="*/ 6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0 h 18"/>
                <a:gd name="T12" fmla="*/ 12 w 12"/>
                <a:gd name="T13" fmla="*/ 6 h 18"/>
                <a:gd name="T14" fmla="*/ 12 w 12"/>
                <a:gd name="T15" fmla="*/ 6 h 18"/>
                <a:gd name="T16" fmla="*/ 12 w 12"/>
                <a:gd name="T17" fmla="*/ 12 h 18"/>
                <a:gd name="T18" fmla="*/ 12 w 12"/>
                <a:gd name="T19" fmla="*/ 12 h 18"/>
                <a:gd name="T20" fmla="*/ 12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0 w 12"/>
                <a:gd name="T27" fmla="*/ 18 h 18"/>
                <a:gd name="T28" fmla="*/ 0 w 12"/>
                <a:gd name="T29" fmla="*/ 18 h 18"/>
                <a:gd name="T30" fmla="*/ 0 w 12"/>
                <a:gd name="T31" fmla="*/ 12 h 18"/>
                <a:gd name="T32" fmla="*/ 0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5" name="Freeform 457"/>
            <p:cNvSpPr>
              <a:spLocks/>
            </p:cNvSpPr>
            <p:nvPr/>
          </p:nvSpPr>
          <p:spPr bwMode="auto">
            <a:xfrm>
              <a:off x="5161" y="1696"/>
              <a:ext cx="12" cy="12"/>
            </a:xfrm>
            <a:custGeom>
              <a:avLst/>
              <a:gdLst>
                <a:gd name="T0" fmla="*/ 12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6 w 12"/>
                <a:gd name="T13" fmla="*/ 12 h 12"/>
                <a:gd name="T14" fmla="*/ 6 w 12"/>
                <a:gd name="T15" fmla="*/ 12 h 12"/>
                <a:gd name="T16" fmla="*/ 0 w 12"/>
                <a:gd name="T17" fmla="*/ 12 h 12"/>
                <a:gd name="T18" fmla="*/ 0 w 12"/>
                <a:gd name="T19" fmla="*/ 12 h 12"/>
                <a:gd name="T20" fmla="*/ 0 w 12"/>
                <a:gd name="T21" fmla="*/ 6 h 12"/>
                <a:gd name="T22" fmla="*/ 0 w 12"/>
                <a:gd name="T23" fmla="*/ 6 h 12"/>
                <a:gd name="T24" fmla="*/ 0 w 12"/>
                <a:gd name="T25" fmla="*/ 6 h 12"/>
                <a:gd name="T26" fmla="*/ 0 w 12"/>
                <a:gd name="T27" fmla="*/ 0 h 12"/>
                <a:gd name="T28" fmla="*/ 0 w 12"/>
                <a:gd name="T29" fmla="*/ 0 h 12"/>
                <a:gd name="T30" fmla="*/ 6 w 12"/>
                <a:gd name="T31" fmla="*/ 0 h 12"/>
                <a:gd name="T32" fmla="*/ 12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6" name="Freeform 458"/>
            <p:cNvSpPr>
              <a:spLocks/>
            </p:cNvSpPr>
            <p:nvPr/>
          </p:nvSpPr>
          <p:spPr bwMode="auto">
            <a:xfrm>
              <a:off x="5012" y="1714"/>
              <a:ext cx="108" cy="72"/>
            </a:xfrm>
            <a:custGeom>
              <a:avLst/>
              <a:gdLst>
                <a:gd name="T0" fmla="*/ 108 w 108"/>
                <a:gd name="T1" fmla="*/ 6 h 72"/>
                <a:gd name="T2" fmla="*/ 108 w 108"/>
                <a:gd name="T3" fmla="*/ 6 h 72"/>
                <a:gd name="T4" fmla="*/ 108 w 108"/>
                <a:gd name="T5" fmla="*/ 0 h 72"/>
                <a:gd name="T6" fmla="*/ 102 w 108"/>
                <a:gd name="T7" fmla="*/ 6 h 72"/>
                <a:gd name="T8" fmla="*/ 90 w 108"/>
                <a:gd name="T9" fmla="*/ 6 h 72"/>
                <a:gd name="T10" fmla="*/ 66 w 108"/>
                <a:gd name="T11" fmla="*/ 0 h 72"/>
                <a:gd name="T12" fmla="*/ 48 w 108"/>
                <a:gd name="T13" fmla="*/ 0 h 72"/>
                <a:gd name="T14" fmla="*/ 48 w 108"/>
                <a:gd name="T15" fmla="*/ 0 h 72"/>
                <a:gd name="T16" fmla="*/ 60 w 108"/>
                <a:gd name="T17" fmla="*/ 0 h 72"/>
                <a:gd name="T18" fmla="*/ 78 w 108"/>
                <a:gd name="T19" fmla="*/ 6 h 72"/>
                <a:gd name="T20" fmla="*/ 96 w 108"/>
                <a:gd name="T21" fmla="*/ 12 h 72"/>
                <a:gd name="T22" fmla="*/ 90 w 108"/>
                <a:gd name="T23" fmla="*/ 18 h 72"/>
                <a:gd name="T24" fmla="*/ 84 w 108"/>
                <a:gd name="T25" fmla="*/ 18 h 72"/>
                <a:gd name="T26" fmla="*/ 72 w 108"/>
                <a:gd name="T27" fmla="*/ 24 h 72"/>
                <a:gd name="T28" fmla="*/ 60 w 108"/>
                <a:gd name="T29" fmla="*/ 18 h 72"/>
                <a:gd name="T30" fmla="*/ 42 w 108"/>
                <a:gd name="T31" fmla="*/ 18 h 72"/>
                <a:gd name="T32" fmla="*/ 30 w 108"/>
                <a:gd name="T33" fmla="*/ 18 h 72"/>
                <a:gd name="T34" fmla="*/ 36 w 108"/>
                <a:gd name="T35" fmla="*/ 18 h 72"/>
                <a:gd name="T36" fmla="*/ 48 w 108"/>
                <a:gd name="T37" fmla="*/ 18 h 72"/>
                <a:gd name="T38" fmla="*/ 54 w 108"/>
                <a:gd name="T39" fmla="*/ 24 h 72"/>
                <a:gd name="T40" fmla="*/ 72 w 108"/>
                <a:gd name="T41" fmla="*/ 24 h 72"/>
                <a:gd name="T42" fmla="*/ 72 w 108"/>
                <a:gd name="T43" fmla="*/ 30 h 72"/>
                <a:gd name="T44" fmla="*/ 66 w 108"/>
                <a:gd name="T45" fmla="*/ 30 h 72"/>
                <a:gd name="T46" fmla="*/ 54 w 108"/>
                <a:gd name="T47" fmla="*/ 36 h 72"/>
                <a:gd name="T48" fmla="*/ 48 w 108"/>
                <a:gd name="T49" fmla="*/ 36 h 72"/>
                <a:gd name="T50" fmla="*/ 42 w 108"/>
                <a:gd name="T51" fmla="*/ 36 h 72"/>
                <a:gd name="T52" fmla="*/ 36 w 108"/>
                <a:gd name="T53" fmla="*/ 30 h 72"/>
                <a:gd name="T54" fmla="*/ 24 w 108"/>
                <a:gd name="T55" fmla="*/ 30 h 72"/>
                <a:gd name="T56" fmla="*/ 36 w 108"/>
                <a:gd name="T57" fmla="*/ 36 h 72"/>
                <a:gd name="T58" fmla="*/ 42 w 108"/>
                <a:gd name="T59" fmla="*/ 42 h 72"/>
                <a:gd name="T60" fmla="*/ 24 w 108"/>
                <a:gd name="T61" fmla="*/ 48 h 72"/>
                <a:gd name="T62" fmla="*/ 6 w 108"/>
                <a:gd name="T63" fmla="*/ 48 h 72"/>
                <a:gd name="T64" fmla="*/ 0 w 108"/>
                <a:gd name="T65" fmla="*/ 54 h 72"/>
                <a:gd name="T66" fmla="*/ 12 w 108"/>
                <a:gd name="T67" fmla="*/ 54 h 72"/>
                <a:gd name="T68" fmla="*/ 30 w 108"/>
                <a:gd name="T69" fmla="*/ 48 h 72"/>
                <a:gd name="T70" fmla="*/ 48 w 108"/>
                <a:gd name="T71" fmla="*/ 42 h 72"/>
                <a:gd name="T72" fmla="*/ 48 w 108"/>
                <a:gd name="T73" fmla="*/ 60 h 72"/>
                <a:gd name="T74" fmla="*/ 36 w 108"/>
                <a:gd name="T75" fmla="*/ 72 h 72"/>
                <a:gd name="T76" fmla="*/ 42 w 108"/>
                <a:gd name="T77" fmla="*/ 72 h 72"/>
                <a:gd name="T78" fmla="*/ 54 w 108"/>
                <a:gd name="T79" fmla="*/ 48 h 72"/>
                <a:gd name="T80" fmla="*/ 60 w 108"/>
                <a:gd name="T81" fmla="*/ 42 h 72"/>
                <a:gd name="T82" fmla="*/ 72 w 108"/>
                <a:gd name="T83" fmla="*/ 36 h 72"/>
                <a:gd name="T84" fmla="*/ 78 w 108"/>
                <a:gd name="T85" fmla="*/ 30 h 72"/>
                <a:gd name="T86" fmla="*/ 78 w 108"/>
                <a:gd name="T87" fmla="*/ 60 h 72"/>
                <a:gd name="T88" fmla="*/ 72 w 108"/>
                <a:gd name="T89" fmla="*/ 66 h 72"/>
                <a:gd name="T90" fmla="*/ 78 w 108"/>
                <a:gd name="T91" fmla="*/ 60 h 72"/>
                <a:gd name="T92" fmla="*/ 84 w 108"/>
                <a:gd name="T93" fmla="*/ 30 h 72"/>
                <a:gd name="T94" fmla="*/ 96 w 108"/>
                <a:gd name="T95" fmla="*/ 18 h 72"/>
                <a:gd name="T96" fmla="*/ 102 w 108"/>
                <a:gd name="T97" fmla="*/ 18 h 72"/>
                <a:gd name="T98" fmla="*/ 102 w 108"/>
                <a:gd name="T99" fmla="*/ 24 h 72"/>
                <a:gd name="T100" fmla="*/ 102 w 108"/>
                <a:gd name="T101" fmla="*/ 54 h 72"/>
                <a:gd name="T102" fmla="*/ 108 w 108"/>
                <a:gd name="T103" fmla="*/ 18 h 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8"/>
                <a:gd name="T157" fmla="*/ 0 h 72"/>
                <a:gd name="T158" fmla="*/ 108 w 108"/>
                <a:gd name="T159" fmla="*/ 72 h 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8" h="72">
                  <a:moveTo>
                    <a:pt x="108" y="6"/>
                  </a:moveTo>
                  <a:lnTo>
                    <a:pt x="108" y="6"/>
                  </a:lnTo>
                  <a:lnTo>
                    <a:pt x="108" y="0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18"/>
                  </a:lnTo>
                  <a:lnTo>
                    <a:pt x="78" y="24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48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60"/>
                  </a:lnTo>
                  <a:lnTo>
                    <a:pt x="42" y="66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42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48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102" y="36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08" y="30"/>
                  </a:lnTo>
                  <a:lnTo>
                    <a:pt x="108" y="18"/>
                  </a:lnTo>
                  <a:lnTo>
                    <a:pt x="108" y="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7" name="Freeform 459"/>
            <p:cNvSpPr>
              <a:spLocks/>
            </p:cNvSpPr>
            <p:nvPr/>
          </p:nvSpPr>
          <p:spPr bwMode="auto">
            <a:xfrm>
              <a:off x="5024" y="1583"/>
              <a:ext cx="84" cy="83"/>
            </a:xfrm>
            <a:custGeom>
              <a:avLst/>
              <a:gdLst>
                <a:gd name="T0" fmla="*/ 84 w 84"/>
                <a:gd name="T1" fmla="*/ 77 h 83"/>
                <a:gd name="T2" fmla="*/ 84 w 84"/>
                <a:gd name="T3" fmla="*/ 77 h 83"/>
                <a:gd name="T4" fmla="*/ 84 w 84"/>
                <a:gd name="T5" fmla="*/ 71 h 83"/>
                <a:gd name="T6" fmla="*/ 78 w 84"/>
                <a:gd name="T7" fmla="*/ 65 h 83"/>
                <a:gd name="T8" fmla="*/ 72 w 84"/>
                <a:gd name="T9" fmla="*/ 59 h 83"/>
                <a:gd name="T10" fmla="*/ 72 w 84"/>
                <a:gd name="T11" fmla="*/ 35 h 83"/>
                <a:gd name="T12" fmla="*/ 66 w 84"/>
                <a:gd name="T13" fmla="*/ 29 h 83"/>
                <a:gd name="T14" fmla="*/ 66 w 84"/>
                <a:gd name="T15" fmla="*/ 29 h 83"/>
                <a:gd name="T16" fmla="*/ 66 w 84"/>
                <a:gd name="T17" fmla="*/ 35 h 83"/>
                <a:gd name="T18" fmla="*/ 66 w 84"/>
                <a:gd name="T19" fmla="*/ 53 h 83"/>
                <a:gd name="T20" fmla="*/ 66 w 84"/>
                <a:gd name="T21" fmla="*/ 59 h 83"/>
                <a:gd name="T22" fmla="*/ 60 w 84"/>
                <a:gd name="T23" fmla="*/ 53 h 83"/>
                <a:gd name="T24" fmla="*/ 54 w 84"/>
                <a:gd name="T25" fmla="*/ 53 h 83"/>
                <a:gd name="T26" fmla="*/ 54 w 84"/>
                <a:gd name="T27" fmla="*/ 47 h 83"/>
                <a:gd name="T28" fmla="*/ 48 w 84"/>
                <a:gd name="T29" fmla="*/ 41 h 83"/>
                <a:gd name="T30" fmla="*/ 48 w 84"/>
                <a:gd name="T31" fmla="*/ 23 h 83"/>
                <a:gd name="T32" fmla="*/ 42 w 84"/>
                <a:gd name="T33" fmla="*/ 11 h 83"/>
                <a:gd name="T34" fmla="*/ 42 w 84"/>
                <a:gd name="T35" fmla="*/ 5 h 83"/>
                <a:gd name="T36" fmla="*/ 42 w 84"/>
                <a:gd name="T37" fmla="*/ 0 h 83"/>
                <a:gd name="T38" fmla="*/ 42 w 84"/>
                <a:gd name="T39" fmla="*/ 5 h 83"/>
                <a:gd name="T40" fmla="*/ 42 w 84"/>
                <a:gd name="T41" fmla="*/ 11 h 83"/>
                <a:gd name="T42" fmla="*/ 42 w 84"/>
                <a:gd name="T43" fmla="*/ 17 h 83"/>
                <a:gd name="T44" fmla="*/ 42 w 84"/>
                <a:gd name="T45" fmla="*/ 23 h 83"/>
                <a:gd name="T46" fmla="*/ 42 w 84"/>
                <a:gd name="T47" fmla="*/ 35 h 83"/>
                <a:gd name="T48" fmla="*/ 36 w 84"/>
                <a:gd name="T49" fmla="*/ 35 h 83"/>
                <a:gd name="T50" fmla="*/ 24 w 84"/>
                <a:gd name="T51" fmla="*/ 23 h 83"/>
                <a:gd name="T52" fmla="*/ 12 w 84"/>
                <a:gd name="T53" fmla="*/ 11 h 83"/>
                <a:gd name="T54" fmla="*/ 0 w 84"/>
                <a:gd name="T55" fmla="*/ 0 h 83"/>
                <a:gd name="T56" fmla="*/ 0 w 84"/>
                <a:gd name="T57" fmla="*/ 5 h 83"/>
                <a:gd name="T58" fmla="*/ 6 w 84"/>
                <a:gd name="T59" fmla="*/ 11 h 83"/>
                <a:gd name="T60" fmla="*/ 12 w 84"/>
                <a:gd name="T61" fmla="*/ 17 h 83"/>
                <a:gd name="T62" fmla="*/ 18 w 84"/>
                <a:gd name="T63" fmla="*/ 23 h 83"/>
                <a:gd name="T64" fmla="*/ 18 w 84"/>
                <a:gd name="T65" fmla="*/ 29 h 83"/>
                <a:gd name="T66" fmla="*/ 24 w 84"/>
                <a:gd name="T67" fmla="*/ 35 h 83"/>
                <a:gd name="T68" fmla="*/ 30 w 84"/>
                <a:gd name="T69" fmla="*/ 41 h 83"/>
                <a:gd name="T70" fmla="*/ 36 w 84"/>
                <a:gd name="T71" fmla="*/ 41 h 83"/>
                <a:gd name="T72" fmla="*/ 36 w 84"/>
                <a:gd name="T73" fmla="*/ 47 h 83"/>
                <a:gd name="T74" fmla="*/ 30 w 84"/>
                <a:gd name="T75" fmla="*/ 47 h 83"/>
                <a:gd name="T76" fmla="*/ 24 w 84"/>
                <a:gd name="T77" fmla="*/ 41 h 83"/>
                <a:gd name="T78" fmla="*/ 18 w 84"/>
                <a:gd name="T79" fmla="*/ 41 h 83"/>
                <a:gd name="T80" fmla="*/ 18 w 84"/>
                <a:gd name="T81" fmla="*/ 41 h 83"/>
                <a:gd name="T82" fmla="*/ 12 w 84"/>
                <a:gd name="T83" fmla="*/ 41 h 83"/>
                <a:gd name="T84" fmla="*/ 18 w 84"/>
                <a:gd name="T85" fmla="*/ 47 h 83"/>
                <a:gd name="T86" fmla="*/ 24 w 84"/>
                <a:gd name="T87" fmla="*/ 47 h 83"/>
                <a:gd name="T88" fmla="*/ 36 w 84"/>
                <a:gd name="T89" fmla="*/ 53 h 83"/>
                <a:gd name="T90" fmla="*/ 42 w 84"/>
                <a:gd name="T91" fmla="*/ 53 h 83"/>
                <a:gd name="T92" fmla="*/ 48 w 84"/>
                <a:gd name="T93" fmla="*/ 53 h 83"/>
                <a:gd name="T94" fmla="*/ 54 w 84"/>
                <a:gd name="T95" fmla="*/ 59 h 83"/>
                <a:gd name="T96" fmla="*/ 60 w 84"/>
                <a:gd name="T97" fmla="*/ 59 h 83"/>
                <a:gd name="T98" fmla="*/ 66 w 84"/>
                <a:gd name="T99" fmla="*/ 65 h 83"/>
                <a:gd name="T100" fmla="*/ 66 w 84"/>
                <a:gd name="T101" fmla="*/ 65 h 83"/>
                <a:gd name="T102" fmla="*/ 54 w 84"/>
                <a:gd name="T103" fmla="*/ 71 h 83"/>
                <a:gd name="T104" fmla="*/ 48 w 84"/>
                <a:gd name="T105" fmla="*/ 71 h 83"/>
                <a:gd name="T106" fmla="*/ 42 w 84"/>
                <a:gd name="T107" fmla="*/ 71 h 83"/>
                <a:gd name="T108" fmla="*/ 36 w 84"/>
                <a:gd name="T109" fmla="*/ 71 h 83"/>
                <a:gd name="T110" fmla="*/ 36 w 84"/>
                <a:gd name="T111" fmla="*/ 71 h 83"/>
                <a:gd name="T112" fmla="*/ 42 w 84"/>
                <a:gd name="T113" fmla="*/ 71 h 83"/>
                <a:gd name="T114" fmla="*/ 54 w 84"/>
                <a:gd name="T115" fmla="*/ 77 h 83"/>
                <a:gd name="T116" fmla="*/ 60 w 84"/>
                <a:gd name="T117" fmla="*/ 71 h 83"/>
                <a:gd name="T118" fmla="*/ 72 w 84"/>
                <a:gd name="T119" fmla="*/ 71 h 83"/>
                <a:gd name="T120" fmla="*/ 78 w 84"/>
                <a:gd name="T121" fmla="*/ 71 h 83"/>
                <a:gd name="T122" fmla="*/ 78 w 84"/>
                <a:gd name="T123" fmla="*/ 77 h 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83"/>
                <a:gd name="T188" fmla="*/ 84 w 84"/>
                <a:gd name="T189" fmla="*/ 83 h 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83">
                  <a:moveTo>
                    <a:pt x="84" y="83"/>
                  </a:moveTo>
                  <a:lnTo>
                    <a:pt x="84" y="77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72" y="47"/>
                  </a:lnTo>
                  <a:lnTo>
                    <a:pt x="72" y="35"/>
                  </a:lnTo>
                  <a:lnTo>
                    <a:pt x="72" y="29"/>
                  </a:lnTo>
                  <a:lnTo>
                    <a:pt x="66" y="29"/>
                  </a:lnTo>
                  <a:lnTo>
                    <a:pt x="66" y="23"/>
                  </a:lnTo>
                  <a:lnTo>
                    <a:pt x="66" y="29"/>
                  </a:lnTo>
                  <a:lnTo>
                    <a:pt x="66" y="35"/>
                  </a:lnTo>
                  <a:lnTo>
                    <a:pt x="66" y="47"/>
                  </a:lnTo>
                  <a:lnTo>
                    <a:pt x="66" y="53"/>
                  </a:lnTo>
                  <a:lnTo>
                    <a:pt x="66" y="59"/>
                  </a:lnTo>
                  <a:lnTo>
                    <a:pt x="66" y="53"/>
                  </a:lnTo>
                  <a:lnTo>
                    <a:pt x="60" y="53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48" y="47"/>
                  </a:lnTo>
                  <a:lnTo>
                    <a:pt x="48" y="41"/>
                  </a:lnTo>
                  <a:lnTo>
                    <a:pt x="48" y="35"/>
                  </a:lnTo>
                  <a:lnTo>
                    <a:pt x="48" y="23"/>
                  </a:lnTo>
                  <a:lnTo>
                    <a:pt x="42" y="17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17"/>
                  </a:lnTo>
                  <a:lnTo>
                    <a:pt x="42" y="23"/>
                  </a:lnTo>
                  <a:lnTo>
                    <a:pt x="42" y="29"/>
                  </a:lnTo>
                  <a:lnTo>
                    <a:pt x="42" y="35"/>
                  </a:lnTo>
                  <a:lnTo>
                    <a:pt x="42" y="41"/>
                  </a:lnTo>
                  <a:lnTo>
                    <a:pt x="36" y="35"/>
                  </a:lnTo>
                  <a:lnTo>
                    <a:pt x="30" y="29"/>
                  </a:lnTo>
                  <a:lnTo>
                    <a:pt x="24" y="23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6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6" y="11"/>
                  </a:lnTo>
                  <a:lnTo>
                    <a:pt x="12" y="17"/>
                  </a:lnTo>
                  <a:lnTo>
                    <a:pt x="18" y="23"/>
                  </a:lnTo>
                  <a:lnTo>
                    <a:pt x="18" y="29"/>
                  </a:lnTo>
                  <a:lnTo>
                    <a:pt x="24" y="29"/>
                  </a:lnTo>
                  <a:lnTo>
                    <a:pt x="24" y="35"/>
                  </a:lnTo>
                  <a:lnTo>
                    <a:pt x="30" y="35"/>
                  </a:lnTo>
                  <a:lnTo>
                    <a:pt x="30" y="41"/>
                  </a:lnTo>
                  <a:lnTo>
                    <a:pt x="36" y="41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41"/>
                  </a:lnTo>
                  <a:lnTo>
                    <a:pt x="12" y="41"/>
                  </a:lnTo>
                  <a:lnTo>
                    <a:pt x="18" y="47"/>
                  </a:lnTo>
                  <a:lnTo>
                    <a:pt x="24" y="47"/>
                  </a:lnTo>
                  <a:lnTo>
                    <a:pt x="30" y="53"/>
                  </a:lnTo>
                  <a:lnTo>
                    <a:pt x="36" y="53"/>
                  </a:lnTo>
                  <a:lnTo>
                    <a:pt x="42" y="53"/>
                  </a:lnTo>
                  <a:lnTo>
                    <a:pt x="48" y="53"/>
                  </a:lnTo>
                  <a:lnTo>
                    <a:pt x="54" y="53"/>
                  </a:lnTo>
                  <a:lnTo>
                    <a:pt x="54" y="59"/>
                  </a:lnTo>
                  <a:lnTo>
                    <a:pt x="60" y="59"/>
                  </a:lnTo>
                  <a:lnTo>
                    <a:pt x="60" y="65"/>
                  </a:lnTo>
                  <a:lnTo>
                    <a:pt x="66" y="65"/>
                  </a:lnTo>
                  <a:lnTo>
                    <a:pt x="60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1"/>
                  </a:lnTo>
                  <a:lnTo>
                    <a:pt x="36" y="71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0" y="71"/>
                  </a:lnTo>
                  <a:lnTo>
                    <a:pt x="66" y="71"/>
                  </a:lnTo>
                  <a:lnTo>
                    <a:pt x="72" y="71"/>
                  </a:lnTo>
                  <a:lnTo>
                    <a:pt x="78" y="71"/>
                  </a:lnTo>
                  <a:lnTo>
                    <a:pt x="78" y="77"/>
                  </a:lnTo>
                  <a:lnTo>
                    <a:pt x="84" y="8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8" name="Freeform 460"/>
            <p:cNvSpPr>
              <a:spLocks/>
            </p:cNvSpPr>
            <p:nvPr/>
          </p:nvSpPr>
          <p:spPr bwMode="auto">
            <a:xfrm>
              <a:off x="5149" y="1553"/>
              <a:ext cx="54" cy="125"/>
            </a:xfrm>
            <a:custGeom>
              <a:avLst/>
              <a:gdLst>
                <a:gd name="T0" fmla="*/ 6 w 54"/>
                <a:gd name="T1" fmla="*/ 101 h 125"/>
                <a:gd name="T2" fmla="*/ 12 w 54"/>
                <a:gd name="T3" fmla="*/ 95 h 125"/>
                <a:gd name="T4" fmla="*/ 12 w 54"/>
                <a:gd name="T5" fmla="*/ 95 h 125"/>
                <a:gd name="T6" fmla="*/ 18 w 54"/>
                <a:gd name="T7" fmla="*/ 89 h 125"/>
                <a:gd name="T8" fmla="*/ 6 w 54"/>
                <a:gd name="T9" fmla="*/ 71 h 125"/>
                <a:gd name="T10" fmla="*/ 0 w 54"/>
                <a:gd name="T11" fmla="*/ 47 h 125"/>
                <a:gd name="T12" fmla="*/ 6 w 54"/>
                <a:gd name="T13" fmla="*/ 47 h 125"/>
                <a:gd name="T14" fmla="*/ 12 w 54"/>
                <a:gd name="T15" fmla="*/ 71 h 125"/>
                <a:gd name="T16" fmla="*/ 24 w 54"/>
                <a:gd name="T17" fmla="*/ 59 h 125"/>
                <a:gd name="T18" fmla="*/ 24 w 54"/>
                <a:gd name="T19" fmla="*/ 35 h 125"/>
                <a:gd name="T20" fmla="*/ 18 w 54"/>
                <a:gd name="T21" fmla="*/ 12 h 125"/>
                <a:gd name="T22" fmla="*/ 24 w 54"/>
                <a:gd name="T23" fmla="*/ 12 h 125"/>
                <a:gd name="T24" fmla="*/ 24 w 54"/>
                <a:gd name="T25" fmla="*/ 24 h 125"/>
                <a:gd name="T26" fmla="*/ 30 w 54"/>
                <a:gd name="T27" fmla="*/ 24 h 125"/>
                <a:gd name="T28" fmla="*/ 42 w 54"/>
                <a:gd name="T29" fmla="*/ 0 h 125"/>
                <a:gd name="T30" fmla="*/ 42 w 54"/>
                <a:gd name="T31" fmla="*/ 0 h 125"/>
                <a:gd name="T32" fmla="*/ 36 w 54"/>
                <a:gd name="T33" fmla="*/ 18 h 125"/>
                <a:gd name="T34" fmla="*/ 36 w 54"/>
                <a:gd name="T35" fmla="*/ 30 h 125"/>
                <a:gd name="T36" fmla="*/ 48 w 54"/>
                <a:gd name="T37" fmla="*/ 30 h 125"/>
                <a:gd name="T38" fmla="*/ 48 w 54"/>
                <a:gd name="T39" fmla="*/ 30 h 125"/>
                <a:gd name="T40" fmla="*/ 42 w 54"/>
                <a:gd name="T41" fmla="*/ 30 h 125"/>
                <a:gd name="T42" fmla="*/ 36 w 54"/>
                <a:gd name="T43" fmla="*/ 35 h 125"/>
                <a:gd name="T44" fmla="*/ 30 w 54"/>
                <a:gd name="T45" fmla="*/ 41 h 125"/>
                <a:gd name="T46" fmla="*/ 24 w 54"/>
                <a:gd name="T47" fmla="*/ 71 h 125"/>
                <a:gd name="T48" fmla="*/ 30 w 54"/>
                <a:gd name="T49" fmla="*/ 71 h 125"/>
                <a:gd name="T50" fmla="*/ 42 w 54"/>
                <a:gd name="T51" fmla="*/ 71 h 125"/>
                <a:gd name="T52" fmla="*/ 48 w 54"/>
                <a:gd name="T53" fmla="*/ 71 h 125"/>
                <a:gd name="T54" fmla="*/ 54 w 54"/>
                <a:gd name="T55" fmla="*/ 71 h 125"/>
                <a:gd name="T56" fmla="*/ 48 w 54"/>
                <a:gd name="T57" fmla="*/ 71 h 125"/>
                <a:gd name="T58" fmla="*/ 36 w 54"/>
                <a:gd name="T59" fmla="*/ 77 h 125"/>
                <a:gd name="T60" fmla="*/ 24 w 54"/>
                <a:gd name="T61" fmla="*/ 83 h 125"/>
                <a:gd name="T62" fmla="*/ 18 w 54"/>
                <a:gd name="T63" fmla="*/ 95 h 125"/>
                <a:gd name="T64" fmla="*/ 24 w 54"/>
                <a:gd name="T65" fmla="*/ 101 h 125"/>
                <a:gd name="T66" fmla="*/ 30 w 54"/>
                <a:gd name="T67" fmla="*/ 95 h 125"/>
                <a:gd name="T68" fmla="*/ 42 w 54"/>
                <a:gd name="T69" fmla="*/ 95 h 125"/>
                <a:gd name="T70" fmla="*/ 48 w 54"/>
                <a:gd name="T71" fmla="*/ 89 h 125"/>
                <a:gd name="T72" fmla="*/ 54 w 54"/>
                <a:gd name="T73" fmla="*/ 83 h 125"/>
                <a:gd name="T74" fmla="*/ 48 w 54"/>
                <a:gd name="T75" fmla="*/ 95 h 125"/>
                <a:gd name="T76" fmla="*/ 42 w 54"/>
                <a:gd name="T77" fmla="*/ 101 h 125"/>
                <a:gd name="T78" fmla="*/ 36 w 54"/>
                <a:gd name="T79" fmla="*/ 107 h 125"/>
                <a:gd name="T80" fmla="*/ 36 w 54"/>
                <a:gd name="T81" fmla="*/ 107 h 125"/>
                <a:gd name="T82" fmla="*/ 30 w 54"/>
                <a:gd name="T83" fmla="*/ 101 h 125"/>
                <a:gd name="T84" fmla="*/ 18 w 54"/>
                <a:gd name="T85" fmla="*/ 101 h 125"/>
                <a:gd name="T86" fmla="*/ 12 w 54"/>
                <a:gd name="T87" fmla="*/ 113 h 125"/>
                <a:gd name="T88" fmla="*/ 6 w 54"/>
                <a:gd name="T89" fmla="*/ 119 h 125"/>
                <a:gd name="T90" fmla="*/ 6 w 54"/>
                <a:gd name="T91" fmla="*/ 119 h 125"/>
                <a:gd name="T92" fmla="*/ 6 w 54"/>
                <a:gd name="T93" fmla="*/ 107 h 125"/>
                <a:gd name="T94" fmla="*/ 6 w 54"/>
                <a:gd name="T95" fmla="*/ 107 h 1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"/>
                <a:gd name="T145" fmla="*/ 0 h 125"/>
                <a:gd name="T146" fmla="*/ 54 w 54"/>
                <a:gd name="T147" fmla="*/ 125 h 1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" h="125">
                  <a:moveTo>
                    <a:pt x="0" y="107"/>
                  </a:moveTo>
                  <a:lnTo>
                    <a:pt x="6" y="101"/>
                  </a:lnTo>
                  <a:lnTo>
                    <a:pt x="6" y="95"/>
                  </a:lnTo>
                  <a:lnTo>
                    <a:pt x="12" y="95"/>
                  </a:lnTo>
                  <a:lnTo>
                    <a:pt x="18" y="89"/>
                  </a:lnTo>
                  <a:lnTo>
                    <a:pt x="12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6" y="53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18" y="65"/>
                  </a:lnTo>
                  <a:lnTo>
                    <a:pt x="24" y="59"/>
                  </a:lnTo>
                  <a:lnTo>
                    <a:pt x="24" y="47"/>
                  </a:lnTo>
                  <a:lnTo>
                    <a:pt x="24" y="41"/>
                  </a:lnTo>
                  <a:lnTo>
                    <a:pt x="24" y="35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24" y="30"/>
                  </a:lnTo>
                  <a:lnTo>
                    <a:pt x="24" y="35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36" y="6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35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35"/>
                  </a:lnTo>
                  <a:lnTo>
                    <a:pt x="36" y="41"/>
                  </a:lnTo>
                  <a:lnTo>
                    <a:pt x="30" y="41"/>
                  </a:lnTo>
                  <a:lnTo>
                    <a:pt x="30" y="47"/>
                  </a:lnTo>
                  <a:lnTo>
                    <a:pt x="24" y="59"/>
                  </a:lnTo>
                  <a:lnTo>
                    <a:pt x="24" y="71"/>
                  </a:lnTo>
                  <a:lnTo>
                    <a:pt x="24" y="77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42" y="71"/>
                  </a:lnTo>
                  <a:lnTo>
                    <a:pt x="48" y="71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30" y="83"/>
                  </a:lnTo>
                  <a:lnTo>
                    <a:pt x="24" y="83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24" y="101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54" y="89"/>
                  </a:lnTo>
                  <a:lnTo>
                    <a:pt x="54" y="83"/>
                  </a:lnTo>
                  <a:lnTo>
                    <a:pt x="54" y="89"/>
                  </a:lnTo>
                  <a:lnTo>
                    <a:pt x="48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36" y="107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0" y="107"/>
                  </a:lnTo>
                  <a:lnTo>
                    <a:pt x="30" y="101"/>
                  </a:lnTo>
                  <a:lnTo>
                    <a:pt x="24" y="101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6" y="119"/>
                  </a:lnTo>
                  <a:lnTo>
                    <a:pt x="0" y="125"/>
                  </a:lnTo>
                  <a:lnTo>
                    <a:pt x="6" y="119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6" y="107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69" name="Freeform 461"/>
            <p:cNvSpPr>
              <a:spLocks/>
            </p:cNvSpPr>
            <p:nvPr/>
          </p:nvSpPr>
          <p:spPr bwMode="auto">
            <a:xfrm>
              <a:off x="5137" y="1618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6 w 12"/>
                <a:gd name="T3" fmla="*/ 18 h 18"/>
                <a:gd name="T4" fmla="*/ 6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2 h 18"/>
                <a:gd name="T12" fmla="*/ 0 w 12"/>
                <a:gd name="T13" fmla="*/ 12 h 18"/>
                <a:gd name="T14" fmla="*/ 0 w 12"/>
                <a:gd name="T15" fmla="*/ 6 h 18"/>
                <a:gd name="T16" fmla="*/ 0 w 12"/>
                <a:gd name="T17" fmla="*/ 6 h 18"/>
                <a:gd name="T18" fmla="*/ 0 w 12"/>
                <a:gd name="T19" fmla="*/ 0 h 18"/>
                <a:gd name="T20" fmla="*/ 0 w 12"/>
                <a:gd name="T21" fmla="*/ 0 h 18"/>
                <a:gd name="T22" fmla="*/ 6 w 12"/>
                <a:gd name="T23" fmla="*/ 6 h 18"/>
                <a:gd name="T24" fmla="*/ 6 w 12"/>
                <a:gd name="T25" fmla="*/ 6 h 18"/>
                <a:gd name="T26" fmla="*/ 6 w 12"/>
                <a:gd name="T27" fmla="*/ 6 h 18"/>
                <a:gd name="T28" fmla="*/ 6 w 12"/>
                <a:gd name="T29" fmla="*/ 12 h 18"/>
                <a:gd name="T30" fmla="*/ 6 w 12"/>
                <a:gd name="T31" fmla="*/ 12 h 18"/>
                <a:gd name="T32" fmla="*/ 12 w 12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8"/>
                  </a:move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0" name="Freeform 462"/>
            <p:cNvSpPr>
              <a:spLocks/>
            </p:cNvSpPr>
            <p:nvPr/>
          </p:nvSpPr>
          <p:spPr bwMode="auto">
            <a:xfrm>
              <a:off x="5209" y="1618"/>
              <a:ext cx="173" cy="102"/>
            </a:xfrm>
            <a:custGeom>
              <a:avLst/>
              <a:gdLst>
                <a:gd name="T0" fmla="*/ 18 w 173"/>
                <a:gd name="T1" fmla="*/ 72 h 102"/>
                <a:gd name="T2" fmla="*/ 36 w 173"/>
                <a:gd name="T3" fmla="*/ 60 h 102"/>
                <a:gd name="T4" fmla="*/ 42 w 173"/>
                <a:gd name="T5" fmla="*/ 36 h 102"/>
                <a:gd name="T6" fmla="*/ 60 w 173"/>
                <a:gd name="T7" fmla="*/ 18 h 102"/>
                <a:gd name="T8" fmla="*/ 72 w 173"/>
                <a:gd name="T9" fmla="*/ 0 h 102"/>
                <a:gd name="T10" fmla="*/ 78 w 173"/>
                <a:gd name="T11" fmla="*/ 0 h 102"/>
                <a:gd name="T12" fmla="*/ 66 w 173"/>
                <a:gd name="T13" fmla="*/ 12 h 102"/>
                <a:gd name="T14" fmla="*/ 54 w 173"/>
                <a:gd name="T15" fmla="*/ 30 h 102"/>
                <a:gd name="T16" fmla="*/ 48 w 173"/>
                <a:gd name="T17" fmla="*/ 48 h 102"/>
                <a:gd name="T18" fmla="*/ 48 w 173"/>
                <a:gd name="T19" fmla="*/ 54 h 102"/>
                <a:gd name="T20" fmla="*/ 60 w 173"/>
                <a:gd name="T21" fmla="*/ 48 h 102"/>
                <a:gd name="T22" fmla="*/ 72 w 173"/>
                <a:gd name="T23" fmla="*/ 36 h 102"/>
                <a:gd name="T24" fmla="*/ 90 w 173"/>
                <a:gd name="T25" fmla="*/ 18 h 102"/>
                <a:gd name="T26" fmla="*/ 114 w 173"/>
                <a:gd name="T27" fmla="*/ 0 h 102"/>
                <a:gd name="T28" fmla="*/ 120 w 173"/>
                <a:gd name="T29" fmla="*/ 0 h 102"/>
                <a:gd name="T30" fmla="*/ 102 w 173"/>
                <a:gd name="T31" fmla="*/ 12 h 102"/>
                <a:gd name="T32" fmla="*/ 84 w 173"/>
                <a:gd name="T33" fmla="*/ 36 h 102"/>
                <a:gd name="T34" fmla="*/ 84 w 173"/>
                <a:gd name="T35" fmla="*/ 42 h 102"/>
                <a:gd name="T36" fmla="*/ 96 w 173"/>
                <a:gd name="T37" fmla="*/ 36 h 102"/>
                <a:gd name="T38" fmla="*/ 108 w 173"/>
                <a:gd name="T39" fmla="*/ 36 h 102"/>
                <a:gd name="T40" fmla="*/ 125 w 173"/>
                <a:gd name="T41" fmla="*/ 24 h 102"/>
                <a:gd name="T42" fmla="*/ 149 w 173"/>
                <a:gd name="T43" fmla="*/ 12 h 102"/>
                <a:gd name="T44" fmla="*/ 155 w 173"/>
                <a:gd name="T45" fmla="*/ 12 h 102"/>
                <a:gd name="T46" fmla="*/ 137 w 173"/>
                <a:gd name="T47" fmla="*/ 18 h 102"/>
                <a:gd name="T48" fmla="*/ 120 w 173"/>
                <a:gd name="T49" fmla="*/ 36 h 102"/>
                <a:gd name="T50" fmla="*/ 137 w 173"/>
                <a:gd name="T51" fmla="*/ 36 h 102"/>
                <a:gd name="T52" fmla="*/ 161 w 173"/>
                <a:gd name="T53" fmla="*/ 30 h 102"/>
                <a:gd name="T54" fmla="*/ 173 w 173"/>
                <a:gd name="T55" fmla="*/ 30 h 102"/>
                <a:gd name="T56" fmla="*/ 155 w 173"/>
                <a:gd name="T57" fmla="*/ 36 h 102"/>
                <a:gd name="T58" fmla="*/ 125 w 173"/>
                <a:gd name="T59" fmla="*/ 42 h 102"/>
                <a:gd name="T60" fmla="*/ 131 w 173"/>
                <a:gd name="T61" fmla="*/ 54 h 102"/>
                <a:gd name="T62" fmla="*/ 149 w 173"/>
                <a:gd name="T63" fmla="*/ 60 h 102"/>
                <a:gd name="T64" fmla="*/ 155 w 173"/>
                <a:gd name="T65" fmla="*/ 66 h 102"/>
                <a:gd name="T66" fmla="*/ 137 w 173"/>
                <a:gd name="T67" fmla="*/ 60 h 102"/>
                <a:gd name="T68" fmla="*/ 114 w 173"/>
                <a:gd name="T69" fmla="*/ 48 h 102"/>
                <a:gd name="T70" fmla="*/ 102 w 173"/>
                <a:gd name="T71" fmla="*/ 48 h 102"/>
                <a:gd name="T72" fmla="*/ 84 w 173"/>
                <a:gd name="T73" fmla="*/ 48 h 102"/>
                <a:gd name="T74" fmla="*/ 90 w 173"/>
                <a:gd name="T75" fmla="*/ 60 h 102"/>
                <a:gd name="T76" fmla="*/ 108 w 173"/>
                <a:gd name="T77" fmla="*/ 72 h 102"/>
                <a:gd name="T78" fmla="*/ 120 w 173"/>
                <a:gd name="T79" fmla="*/ 78 h 102"/>
                <a:gd name="T80" fmla="*/ 125 w 173"/>
                <a:gd name="T81" fmla="*/ 84 h 102"/>
                <a:gd name="T82" fmla="*/ 108 w 173"/>
                <a:gd name="T83" fmla="*/ 72 h 102"/>
                <a:gd name="T84" fmla="*/ 84 w 173"/>
                <a:gd name="T85" fmla="*/ 60 h 102"/>
                <a:gd name="T86" fmla="*/ 72 w 173"/>
                <a:gd name="T87" fmla="*/ 54 h 102"/>
                <a:gd name="T88" fmla="*/ 60 w 173"/>
                <a:gd name="T89" fmla="*/ 60 h 102"/>
                <a:gd name="T90" fmla="*/ 48 w 173"/>
                <a:gd name="T91" fmla="*/ 60 h 102"/>
                <a:gd name="T92" fmla="*/ 48 w 173"/>
                <a:gd name="T93" fmla="*/ 66 h 102"/>
                <a:gd name="T94" fmla="*/ 66 w 173"/>
                <a:gd name="T95" fmla="*/ 78 h 102"/>
                <a:gd name="T96" fmla="*/ 84 w 173"/>
                <a:gd name="T97" fmla="*/ 96 h 102"/>
                <a:gd name="T98" fmla="*/ 90 w 173"/>
                <a:gd name="T99" fmla="*/ 102 h 102"/>
                <a:gd name="T100" fmla="*/ 66 w 173"/>
                <a:gd name="T101" fmla="*/ 90 h 102"/>
                <a:gd name="T102" fmla="*/ 42 w 173"/>
                <a:gd name="T103" fmla="*/ 72 h 102"/>
                <a:gd name="T104" fmla="*/ 30 w 173"/>
                <a:gd name="T105" fmla="*/ 78 h 102"/>
                <a:gd name="T106" fmla="*/ 6 w 173"/>
                <a:gd name="T107" fmla="*/ 84 h 102"/>
                <a:gd name="T108" fmla="*/ 6 w 173"/>
                <a:gd name="T109" fmla="*/ 78 h 1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02"/>
                <a:gd name="T167" fmla="*/ 173 w 173"/>
                <a:gd name="T168" fmla="*/ 102 h 10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02">
                  <a:moveTo>
                    <a:pt x="6" y="78"/>
                  </a:moveTo>
                  <a:lnTo>
                    <a:pt x="12" y="78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36"/>
                  </a:lnTo>
                  <a:lnTo>
                    <a:pt x="78" y="30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08" y="6"/>
                  </a:lnTo>
                  <a:lnTo>
                    <a:pt x="102" y="12"/>
                  </a:lnTo>
                  <a:lnTo>
                    <a:pt x="96" y="18"/>
                  </a:lnTo>
                  <a:lnTo>
                    <a:pt x="90" y="24"/>
                  </a:lnTo>
                  <a:lnTo>
                    <a:pt x="84" y="30"/>
                  </a:lnTo>
                  <a:lnTo>
                    <a:pt x="84" y="36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2"/>
                  </a:lnTo>
                  <a:lnTo>
                    <a:pt x="90" y="42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25" y="24"/>
                  </a:lnTo>
                  <a:lnTo>
                    <a:pt x="131" y="18"/>
                  </a:lnTo>
                  <a:lnTo>
                    <a:pt x="137" y="18"/>
                  </a:lnTo>
                  <a:lnTo>
                    <a:pt x="143" y="12"/>
                  </a:lnTo>
                  <a:lnTo>
                    <a:pt x="149" y="12"/>
                  </a:lnTo>
                  <a:lnTo>
                    <a:pt x="155" y="12"/>
                  </a:lnTo>
                  <a:lnTo>
                    <a:pt x="149" y="12"/>
                  </a:lnTo>
                  <a:lnTo>
                    <a:pt x="149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1" y="24"/>
                  </a:lnTo>
                  <a:lnTo>
                    <a:pt x="125" y="30"/>
                  </a:lnTo>
                  <a:lnTo>
                    <a:pt x="120" y="36"/>
                  </a:lnTo>
                  <a:lnTo>
                    <a:pt x="125" y="36"/>
                  </a:lnTo>
                  <a:lnTo>
                    <a:pt x="131" y="36"/>
                  </a:lnTo>
                  <a:lnTo>
                    <a:pt x="137" y="36"/>
                  </a:lnTo>
                  <a:lnTo>
                    <a:pt x="143" y="36"/>
                  </a:lnTo>
                  <a:lnTo>
                    <a:pt x="149" y="30"/>
                  </a:lnTo>
                  <a:lnTo>
                    <a:pt x="155" y="30"/>
                  </a:lnTo>
                  <a:lnTo>
                    <a:pt x="161" y="30"/>
                  </a:lnTo>
                  <a:lnTo>
                    <a:pt x="167" y="30"/>
                  </a:lnTo>
                  <a:lnTo>
                    <a:pt x="173" y="24"/>
                  </a:lnTo>
                  <a:lnTo>
                    <a:pt x="173" y="30"/>
                  </a:lnTo>
                  <a:lnTo>
                    <a:pt x="167" y="30"/>
                  </a:lnTo>
                  <a:lnTo>
                    <a:pt x="161" y="36"/>
                  </a:lnTo>
                  <a:lnTo>
                    <a:pt x="155" y="36"/>
                  </a:lnTo>
                  <a:lnTo>
                    <a:pt x="149" y="36"/>
                  </a:lnTo>
                  <a:lnTo>
                    <a:pt x="143" y="42"/>
                  </a:lnTo>
                  <a:lnTo>
                    <a:pt x="137" y="42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25" y="48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3" y="60"/>
                  </a:lnTo>
                  <a:lnTo>
                    <a:pt x="149" y="60"/>
                  </a:lnTo>
                  <a:lnTo>
                    <a:pt x="155" y="60"/>
                  </a:lnTo>
                  <a:lnTo>
                    <a:pt x="155" y="66"/>
                  </a:lnTo>
                  <a:lnTo>
                    <a:pt x="149" y="66"/>
                  </a:lnTo>
                  <a:lnTo>
                    <a:pt x="143" y="66"/>
                  </a:lnTo>
                  <a:lnTo>
                    <a:pt x="137" y="60"/>
                  </a:lnTo>
                  <a:lnTo>
                    <a:pt x="131" y="60"/>
                  </a:lnTo>
                  <a:lnTo>
                    <a:pt x="125" y="54"/>
                  </a:lnTo>
                  <a:lnTo>
                    <a:pt x="120" y="54"/>
                  </a:lnTo>
                  <a:lnTo>
                    <a:pt x="114" y="48"/>
                  </a:lnTo>
                  <a:lnTo>
                    <a:pt x="108" y="48"/>
                  </a:lnTo>
                  <a:lnTo>
                    <a:pt x="102" y="48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102" y="66"/>
                  </a:lnTo>
                  <a:lnTo>
                    <a:pt x="108" y="72"/>
                  </a:lnTo>
                  <a:lnTo>
                    <a:pt x="114" y="72"/>
                  </a:lnTo>
                  <a:lnTo>
                    <a:pt x="120" y="78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0" y="84"/>
                  </a:lnTo>
                  <a:lnTo>
                    <a:pt x="120" y="78"/>
                  </a:lnTo>
                  <a:lnTo>
                    <a:pt x="114" y="78"/>
                  </a:lnTo>
                  <a:lnTo>
                    <a:pt x="108" y="72"/>
                  </a:lnTo>
                  <a:lnTo>
                    <a:pt x="96" y="72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2" y="5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84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84"/>
                  </a:lnTo>
                  <a:lnTo>
                    <a:pt x="54" y="78"/>
                  </a:lnTo>
                  <a:lnTo>
                    <a:pt x="48" y="78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18" y="78"/>
                  </a:lnTo>
                  <a:lnTo>
                    <a:pt x="12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1" name="Freeform 463"/>
            <p:cNvSpPr>
              <a:spLocks/>
            </p:cNvSpPr>
            <p:nvPr/>
          </p:nvSpPr>
          <p:spPr bwMode="auto">
            <a:xfrm>
              <a:off x="5179" y="1720"/>
              <a:ext cx="120" cy="102"/>
            </a:xfrm>
            <a:custGeom>
              <a:avLst/>
              <a:gdLst>
                <a:gd name="T0" fmla="*/ 6 w 120"/>
                <a:gd name="T1" fmla="*/ 6 h 102"/>
                <a:gd name="T2" fmla="*/ 12 w 120"/>
                <a:gd name="T3" fmla="*/ 12 h 102"/>
                <a:gd name="T4" fmla="*/ 24 w 120"/>
                <a:gd name="T5" fmla="*/ 12 h 102"/>
                <a:gd name="T6" fmla="*/ 42 w 120"/>
                <a:gd name="T7" fmla="*/ 6 h 102"/>
                <a:gd name="T8" fmla="*/ 72 w 120"/>
                <a:gd name="T9" fmla="*/ 6 h 102"/>
                <a:gd name="T10" fmla="*/ 84 w 120"/>
                <a:gd name="T11" fmla="*/ 12 h 102"/>
                <a:gd name="T12" fmla="*/ 72 w 120"/>
                <a:gd name="T13" fmla="*/ 12 h 102"/>
                <a:gd name="T14" fmla="*/ 60 w 120"/>
                <a:gd name="T15" fmla="*/ 12 h 102"/>
                <a:gd name="T16" fmla="*/ 36 w 120"/>
                <a:gd name="T17" fmla="*/ 12 h 102"/>
                <a:gd name="T18" fmla="*/ 30 w 120"/>
                <a:gd name="T19" fmla="*/ 18 h 102"/>
                <a:gd name="T20" fmla="*/ 42 w 120"/>
                <a:gd name="T21" fmla="*/ 24 h 102"/>
                <a:gd name="T22" fmla="*/ 48 w 120"/>
                <a:gd name="T23" fmla="*/ 24 h 102"/>
                <a:gd name="T24" fmla="*/ 66 w 120"/>
                <a:gd name="T25" fmla="*/ 24 h 102"/>
                <a:gd name="T26" fmla="*/ 90 w 120"/>
                <a:gd name="T27" fmla="*/ 30 h 102"/>
                <a:gd name="T28" fmla="*/ 108 w 120"/>
                <a:gd name="T29" fmla="*/ 36 h 102"/>
                <a:gd name="T30" fmla="*/ 108 w 120"/>
                <a:gd name="T31" fmla="*/ 42 h 102"/>
                <a:gd name="T32" fmla="*/ 96 w 120"/>
                <a:gd name="T33" fmla="*/ 36 h 102"/>
                <a:gd name="T34" fmla="*/ 78 w 120"/>
                <a:gd name="T35" fmla="*/ 30 h 102"/>
                <a:gd name="T36" fmla="*/ 60 w 120"/>
                <a:gd name="T37" fmla="*/ 36 h 102"/>
                <a:gd name="T38" fmla="*/ 72 w 120"/>
                <a:gd name="T39" fmla="*/ 42 h 102"/>
                <a:gd name="T40" fmla="*/ 84 w 120"/>
                <a:gd name="T41" fmla="*/ 48 h 102"/>
                <a:gd name="T42" fmla="*/ 108 w 120"/>
                <a:gd name="T43" fmla="*/ 54 h 102"/>
                <a:gd name="T44" fmla="*/ 120 w 120"/>
                <a:gd name="T45" fmla="*/ 66 h 102"/>
                <a:gd name="T46" fmla="*/ 108 w 120"/>
                <a:gd name="T47" fmla="*/ 60 h 102"/>
                <a:gd name="T48" fmla="*/ 96 w 120"/>
                <a:gd name="T49" fmla="*/ 54 h 102"/>
                <a:gd name="T50" fmla="*/ 90 w 120"/>
                <a:gd name="T51" fmla="*/ 60 h 102"/>
                <a:gd name="T52" fmla="*/ 108 w 120"/>
                <a:gd name="T53" fmla="*/ 72 h 102"/>
                <a:gd name="T54" fmla="*/ 114 w 120"/>
                <a:gd name="T55" fmla="*/ 84 h 102"/>
                <a:gd name="T56" fmla="*/ 120 w 120"/>
                <a:gd name="T57" fmla="*/ 96 h 102"/>
                <a:gd name="T58" fmla="*/ 120 w 120"/>
                <a:gd name="T59" fmla="*/ 96 h 102"/>
                <a:gd name="T60" fmla="*/ 102 w 120"/>
                <a:gd name="T61" fmla="*/ 78 h 102"/>
                <a:gd name="T62" fmla="*/ 84 w 120"/>
                <a:gd name="T63" fmla="*/ 60 h 102"/>
                <a:gd name="T64" fmla="*/ 78 w 120"/>
                <a:gd name="T65" fmla="*/ 54 h 102"/>
                <a:gd name="T66" fmla="*/ 78 w 120"/>
                <a:gd name="T67" fmla="*/ 66 h 102"/>
                <a:gd name="T68" fmla="*/ 90 w 120"/>
                <a:gd name="T69" fmla="*/ 90 h 102"/>
                <a:gd name="T70" fmla="*/ 84 w 120"/>
                <a:gd name="T71" fmla="*/ 90 h 102"/>
                <a:gd name="T72" fmla="*/ 78 w 120"/>
                <a:gd name="T73" fmla="*/ 72 h 102"/>
                <a:gd name="T74" fmla="*/ 66 w 120"/>
                <a:gd name="T75" fmla="*/ 48 h 102"/>
                <a:gd name="T76" fmla="*/ 60 w 120"/>
                <a:gd name="T77" fmla="*/ 42 h 102"/>
                <a:gd name="T78" fmla="*/ 54 w 120"/>
                <a:gd name="T79" fmla="*/ 36 h 102"/>
                <a:gd name="T80" fmla="*/ 48 w 120"/>
                <a:gd name="T81" fmla="*/ 36 h 102"/>
                <a:gd name="T82" fmla="*/ 48 w 120"/>
                <a:gd name="T83" fmla="*/ 48 h 102"/>
                <a:gd name="T84" fmla="*/ 60 w 120"/>
                <a:gd name="T85" fmla="*/ 78 h 102"/>
                <a:gd name="T86" fmla="*/ 60 w 120"/>
                <a:gd name="T87" fmla="*/ 84 h 102"/>
                <a:gd name="T88" fmla="*/ 54 w 120"/>
                <a:gd name="T89" fmla="*/ 72 h 102"/>
                <a:gd name="T90" fmla="*/ 42 w 120"/>
                <a:gd name="T91" fmla="*/ 54 h 102"/>
                <a:gd name="T92" fmla="*/ 42 w 120"/>
                <a:gd name="T93" fmla="*/ 30 h 102"/>
                <a:gd name="T94" fmla="*/ 36 w 120"/>
                <a:gd name="T95" fmla="*/ 24 h 102"/>
                <a:gd name="T96" fmla="*/ 24 w 120"/>
                <a:gd name="T97" fmla="*/ 24 h 102"/>
                <a:gd name="T98" fmla="*/ 24 w 120"/>
                <a:gd name="T99" fmla="*/ 24 h 102"/>
                <a:gd name="T100" fmla="*/ 24 w 120"/>
                <a:gd name="T101" fmla="*/ 48 h 102"/>
                <a:gd name="T102" fmla="*/ 30 w 120"/>
                <a:gd name="T103" fmla="*/ 66 h 102"/>
                <a:gd name="T104" fmla="*/ 30 w 120"/>
                <a:gd name="T105" fmla="*/ 72 h 102"/>
                <a:gd name="T106" fmla="*/ 24 w 120"/>
                <a:gd name="T107" fmla="*/ 54 h 102"/>
                <a:gd name="T108" fmla="*/ 18 w 120"/>
                <a:gd name="T109" fmla="*/ 18 h 102"/>
                <a:gd name="T110" fmla="*/ 6 w 120"/>
                <a:gd name="T111" fmla="*/ 12 h 102"/>
                <a:gd name="T112" fmla="*/ 0 w 120"/>
                <a:gd name="T113" fmla="*/ 6 h 102"/>
                <a:gd name="T114" fmla="*/ 0 w 120"/>
                <a:gd name="T115" fmla="*/ 0 h 102"/>
                <a:gd name="T116" fmla="*/ 0 w 120"/>
                <a:gd name="T117" fmla="*/ 0 h 1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"/>
                <a:gd name="T178" fmla="*/ 0 h 102"/>
                <a:gd name="T179" fmla="*/ 120 w 120"/>
                <a:gd name="T180" fmla="*/ 102 h 10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" h="10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6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84" y="30"/>
                  </a:lnTo>
                  <a:lnTo>
                    <a:pt x="90" y="30"/>
                  </a:lnTo>
                  <a:lnTo>
                    <a:pt x="102" y="30"/>
                  </a:lnTo>
                  <a:lnTo>
                    <a:pt x="108" y="36"/>
                  </a:lnTo>
                  <a:lnTo>
                    <a:pt x="114" y="42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78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48"/>
                  </a:lnTo>
                  <a:lnTo>
                    <a:pt x="102" y="48"/>
                  </a:lnTo>
                  <a:lnTo>
                    <a:pt x="108" y="54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60"/>
                  </a:lnTo>
                  <a:lnTo>
                    <a:pt x="102" y="54"/>
                  </a:lnTo>
                  <a:lnTo>
                    <a:pt x="96" y="54"/>
                  </a:lnTo>
                  <a:lnTo>
                    <a:pt x="90" y="54"/>
                  </a:lnTo>
                  <a:lnTo>
                    <a:pt x="84" y="54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2"/>
                  </a:lnTo>
                  <a:lnTo>
                    <a:pt x="108" y="72"/>
                  </a:lnTo>
                  <a:lnTo>
                    <a:pt x="108" y="78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20" y="90"/>
                  </a:lnTo>
                  <a:lnTo>
                    <a:pt x="120" y="96"/>
                  </a:lnTo>
                  <a:lnTo>
                    <a:pt x="120" y="102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84"/>
                  </a:lnTo>
                  <a:lnTo>
                    <a:pt x="102" y="78"/>
                  </a:lnTo>
                  <a:lnTo>
                    <a:pt x="96" y="66"/>
                  </a:lnTo>
                  <a:lnTo>
                    <a:pt x="90" y="60"/>
                  </a:lnTo>
                  <a:lnTo>
                    <a:pt x="84" y="60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78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78" y="84"/>
                  </a:lnTo>
                  <a:lnTo>
                    <a:pt x="78" y="72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48" y="54"/>
                  </a:lnTo>
                  <a:lnTo>
                    <a:pt x="54" y="66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24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30" y="60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18" y="42"/>
                  </a:lnTo>
                  <a:lnTo>
                    <a:pt x="18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2" name="Freeform 464"/>
            <p:cNvSpPr>
              <a:spLocks/>
            </p:cNvSpPr>
            <p:nvPr/>
          </p:nvSpPr>
          <p:spPr bwMode="auto">
            <a:xfrm>
              <a:off x="5114" y="1732"/>
              <a:ext cx="83" cy="138"/>
            </a:xfrm>
            <a:custGeom>
              <a:avLst/>
              <a:gdLst>
                <a:gd name="T0" fmla="*/ 35 w 83"/>
                <a:gd name="T1" fmla="*/ 0 h 138"/>
                <a:gd name="T2" fmla="*/ 41 w 83"/>
                <a:gd name="T3" fmla="*/ 18 h 138"/>
                <a:gd name="T4" fmla="*/ 41 w 83"/>
                <a:gd name="T5" fmla="*/ 24 h 138"/>
                <a:gd name="T6" fmla="*/ 47 w 83"/>
                <a:gd name="T7" fmla="*/ 30 h 138"/>
                <a:gd name="T8" fmla="*/ 53 w 83"/>
                <a:gd name="T9" fmla="*/ 36 h 138"/>
                <a:gd name="T10" fmla="*/ 65 w 83"/>
                <a:gd name="T11" fmla="*/ 42 h 138"/>
                <a:gd name="T12" fmla="*/ 77 w 83"/>
                <a:gd name="T13" fmla="*/ 60 h 138"/>
                <a:gd name="T14" fmla="*/ 83 w 83"/>
                <a:gd name="T15" fmla="*/ 78 h 138"/>
                <a:gd name="T16" fmla="*/ 83 w 83"/>
                <a:gd name="T17" fmla="*/ 84 h 138"/>
                <a:gd name="T18" fmla="*/ 83 w 83"/>
                <a:gd name="T19" fmla="*/ 84 h 138"/>
                <a:gd name="T20" fmla="*/ 77 w 83"/>
                <a:gd name="T21" fmla="*/ 72 h 138"/>
                <a:gd name="T22" fmla="*/ 71 w 83"/>
                <a:gd name="T23" fmla="*/ 66 h 138"/>
                <a:gd name="T24" fmla="*/ 65 w 83"/>
                <a:gd name="T25" fmla="*/ 54 h 138"/>
                <a:gd name="T26" fmla="*/ 59 w 83"/>
                <a:gd name="T27" fmla="*/ 42 h 138"/>
                <a:gd name="T28" fmla="*/ 53 w 83"/>
                <a:gd name="T29" fmla="*/ 36 h 138"/>
                <a:gd name="T30" fmla="*/ 47 w 83"/>
                <a:gd name="T31" fmla="*/ 36 h 138"/>
                <a:gd name="T32" fmla="*/ 41 w 83"/>
                <a:gd name="T33" fmla="*/ 42 h 138"/>
                <a:gd name="T34" fmla="*/ 47 w 83"/>
                <a:gd name="T35" fmla="*/ 54 h 138"/>
                <a:gd name="T36" fmla="*/ 47 w 83"/>
                <a:gd name="T37" fmla="*/ 66 h 138"/>
                <a:gd name="T38" fmla="*/ 59 w 83"/>
                <a:gd name="T39" fmla="*/ 72 h 138"/>
                <a:gd name="T40" fmla="*/ 71 w 83"/>
                <a:gd name="T41" fmla="*/ 90 h 138"/>
                <a:gd name="T42" fmla="*/ 77 w 83"/>
                <a:gd name="T43" fmla="*/ 102 h 138"/>
                <a:gd name="T44" fmla="*/ 77 w 83"/>
                <a:gd name="T45" fmla="*/ 114 h 138"/>
                <a:gd name="T46" fmla="*/ 77 w 83"/>
                <a:gd name="T47" fmla="*/ 108 h 138"/>
                <a:gd name="T48" fmla="*/ 71 w 83"/>
                <a:gd name="T49" fmla="*/ 96 h 138"/>
                <a:gd name="T50" fmla="*/ 65 w 83"/>
                <a:gd name="T51" fmla="*/ 84 h 138"/>
                <a:gd name="T52" fmla="*/ 53 w 83"/>
                <a:gd name="T53" fmla="*/ 78 h 138"/>
                <a:gd name="T54" fmla="*/ 47 w 83"/>
                <a:gd name="T55" fmla="*/ 72 h 138"/>
                <a:gd name="T56" fmla="*/ 53 w 83"/>
                <a:gd name="T57" fmla="*/ 84 h 138"/>
                <a:gd name="T58" fmla="*/ 53 w 83"/>
                <a:gd name="T59" fmla="*/ 120 h 138"/>
                <a:gd name="T60" fmla="*/ 53 w 83"/>
                <a:gd name="T61" fmla="*/ 138 h 138"/>
                <a:gd name="T62" fmla="*/ 53 w 83"/>
                <a:gd name="T63" fmla="*/ 138 h 138"/>
                <a:gd name="T64" fmla="*/ 53 w 83"/>
                <a:gd name="T65" fmla="*/ 126 h 138"/>
                <a:gd name="T66" fmla="*/ 41 w 83"/>
                <a:gd name="T67" fmla="*/ 90 h 138"/>
                <a:gd name="T68" fmla="*/ 35 w 83"/>
                <a:gd name="T69" fmla="*/ 84 h 138"/>
                <a:gd name="T70" fmla="*/ 29 w 83"/>
                <a:gd name="T71" fmla="*/ 90 h 138"/>
                <a:gd name="T72" fmla="*/ 23 w 83"/>
                <a:gd name="T73" fmla="*/ 96 h 138"/>
                <a:gd name="T74" fmla="*/ 17 w 83"/>
                <a:gd name="T75" fmla="*/ 108 h 138"/>
                <a:gd name="T76" fmla="*/ 17 w 83"/>
                <a:gd name="T77" fmla="*/ 114 h 138"/>
                <a:gd name="T78" fmla="*/ 17 w 83"/>
                <a:gd name="T79" fmla="*/ 114 h 138"/>
                <a:gd name="T80" fmla="*/ 17 w 83"/>
                <a:gd name="T81" fmla="*/ 102 h 138"/>
                <a:gd name="T82" fmla="*/ 23 w 83"/>
                <a:gd name="T83" fmla="*/ 90 h 138"/>
                <a:gd name="T84" fmla="*/ 29 w 83"/>
                <a:gd name="T85" fmla="*/ 78 h 138"/>
                <a:gd name="T86" fmla="*/ 35 w 83"/>
                <a:gd name="T87" fmla="*/ 72 h 138"/>
                <a:gd name="T88" fmla="*/ 35 w 83"/>
                <a:gd name="T89" fmla="*/ 60 h 138"/>
                <a:gd name="T90" fmla="*/ 35 w 83"/>
                <a:gd name="T91" fmla="*/ 42 h 138"/>
                <a:gd name="T92" fmla="*/ 35 w 83"/>
                <a:gd name="T93" fmla="*/ 36 h 138"/>
                <a:gd name="T94" fmla="*/ 23 w 83"/>
                <a:gd name="T95" fmla="*/ 48 h 138"/>
                <a:gd name="T96" fmla="*/ 11 w 83"/>
                <a:gd name="T97" fmla="*/ 60 h 138"/>
                <a:gd name="T98" fmla="*/ 6 w 83"/>
                <a:gd name="T99" fmla="*/ 72 h 138"/>
                <a:gd name="T100" fmla="*/ 0 w 83"/>
                <a:gd name="T101" fmla="*/ 84 h 138"/>
                <a:gd name="T102" fmla="*/ 0 w 83"/>
                <a:gd name="T103" fmla="*/ 78 h 138"/>
                <a:gd name="T104" fmla="*/ 0 w 83"/>
                <a:gd name="T105" fmla="*/ 72 h 138"/>
                <a:gd name="T106" fmla="*/ 11 w 83"/>
                <a:gd name="T107" fmla="*/ 60 h 138"/>
                <a:gd name="T108" fmla="*/ 17 w 83"/>
                <a:gd name="T109" fmla="*/ 42 h 138"/>
                <a:gd name="T110" fmla="*/ 29 w 83"/>
                <a:gd name="T111" fmla="*/ 30 h 138"/>
                <a:gd name="T112" fmla="*/ 35 w 83"/>
                <a:gd name="T113" fmla="*/ 24 h 138"/>
                <a:gd name="T114" fmla="*/ 35 w 83"/>
                <a:gd name="T115" fmla="*/ 12 h 138"/>
                <a:gd name="T116" fmla="*/ 35 w 83"/>
                <a:gd name="T117" fmla="*/ 6 h 138"/>
                <a:gd name="T118" fmla="*/ 35 w 83"/>
                <a:gd name="T119" fmla="*/ 0 h 1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3"/>
                <a:gd name="T181" fmla="*/ 0 h 138"/>
                <a:gd name="T182" fmla="*/ 83 w 83"/>
                <a:gd name="T183" fmla="*/ 138 h 1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3" h="138">
                  <a:moveTo>
                    <a:pt x="35" y="0"/>
                  </a:moveTo>
                  <a:lnTo>
                    <a:pt x="35" y="0"/>
                  </a:lnTo>
                  <a:lnTo>
                    <a:pt x="35" y="6"/>
                  </a:lnTo>
                  <a:lnTo>
                    <a:pt x="41" y="18"/>
                  </a:lnTo>
                  <a:lnTo>
                    <a:pt x="41" y="24"/>
                  </a:lnTo>
                  <a:lnTo>
                    <a:pt x="47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42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77" y="72"/>
                  </a:lnTo>
                  <a:lnTo>
                    <a:pt x="83" y="78"/>
                  </a:lnTo>
                  <a:lnTo>
                    <a:pt x="83" y="84"/>
                  </a:lnTo>
                  <a:lnTo>
                    <a:pt x="77" y="78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65" y="54"/>
                  </a:lnTo>
                  <a:lnTo>
                    <a:pt x="59" y="48"/>
                  </a:lnTo>
                  <a:lnTo>
                    <a:pt x="59" y="42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72"/>
                  </a:lnTo>
                  <a:lnTo>
                    <a:pt x="59" y="72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96"/>
                  </a:lnTo>
                  <a:lnTo>
                    <a:pt x="77" y="102"/>
                  </a:lnTo>
                  <a:lnTo>
                    <a:pt x="77" y="114"/>
                  </a:lnTo>
                  <a:lnTo>
                    <a:pt x="77" y="108"/>
                  </a:lnTo>
                  <a:lnTo>
                    <a:pt x="71" y="102"/>
                  </a:lnTo>
                  <a:lnTo>
                    <a:pt x="71" y="96"/>
                  </a:lnTo>
                  <a:lnTo>
                    <a:pt x="65" y="90"/>
                  </a:lnTo>
                  <a:lnTo>
                    <a:pt x="65" y="84"/>
                  </a:lnTo>
                  <a:lnTo>
                    <a:pt x="59" y="84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53" y="84"/>
                  </a:lnTo>
                  <a:lnTo>
                    <a:pt x="53" y="102"/>
                  </a:lnTo>
                  <a:lnTo>
                    <a:pt x="53" y="120"/>
                  </a:lnTo>
                  <a:lnTo>
                    <a:pt x="53" y="138"/>
                  </a:lnTo>
                  <a:lnTo>
                    <a:pt x="53" y="132"/>
                  </a:lnTo>
                  <a:lnTo>
                    <a:pt x="53" y="126"/>
                  </a:lnTo>
                  <a:lnTo>
                    <a:pt x="47" y="108"/>
                  </a:lnTo>
                  <a:lnTo>
                    <a:pt x="41" y="90"/>
                  </a:lnTo>
                  <a:lnTo>
                    <a:pt x="41" y="78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17" y="108"/>
                  </a:lnTo>
                  <a:lnTo>
                    <a:pt x="17" y="114"/>
                  </a:lnTo>
                  <a:lnTo>
                    <a:pt x="17" y="108"/>
                  </a:lnTo>
                  <a:lnTo>
                    <a:pt x="17" y="102"/>
                  </a:lnTo>
                  <a:lnTo>
                    <a:pt x="17" y="96"/>
                  </a:lnTo>
                  <a:lnTo>
                    <a:pt x="23" y="90"/>
                  </a:lnTo>
                  <a:lnTo>
                    <a:pt x="29" y="84"/>
                  </a:lnTo>
                  <a:lnTo>
                    <a:pt x="29" y="78"/>
                  </a:lnTo>
                  <a:lnTo>
                    <a:pt x="35" y="72"/>
                  </a:lnTo>
                  <a:lnTo>
                    <a:pt x="35" y="60"/>
                  </a:lnTo>
                  <a:lnTo>
                    <a:pt x="35" y="48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29" y="42"/>
                  </a:lnTo>
                  <a:lnTo>
                    <a:pt x="23" y="48"/>
                  </a:lnTo>
                  <a:lnTo>
                    <a:pt x="17" y="54"/>
                  </a:lnTo>
                  <a:lnTo>
                    <a:pt x="11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17" y="42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5" y="24"/>
                  </a:lnTo>
                  <a:lnTo>
                    <a:pt x="35" y="18"/>
                  </a:lnTo>
                  <a:lnTo>
                    <a:pt x="35" y="12"/>
                  </a:lnTo>
                  <a:lnTo>
                    <a:pt x="35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3" name="Freeform 465"/>
            <p:cNvSpPr>
              <a:spLocks/>
            </p:cNvSpPr>
            <p:nvPr/>
          </p:nvSpPr>
          <p:spPr bwMode="auto">
            <a:xfrm>
              <a:off x="5197" y="1553"/>
              <a:ext cx="102" cy="143"/>
            </a:xfrm>
            <a:custGeom>
              <a:avLst/>
              <a:gdLst>
                <a:gd name="T0" fmla="*/ 6 w 102"/>
                <a:gd name="T1" fmla="*/ 137 h 143"/>
                <a:gd name="T2" fmla="*/ 12 w 102"/>
                <a:gd name="T3" fmla="*/ 119 h 143"/>
                <a:gd name="T4" fmla="*/ 18 w 102"/>
                <a:gd name="T5" fmla="*/ 101 h 143"/>
                <a:gd name="T6" fmla="*/ 30 w 102"/>
                <a:gd name="T7" fmla="*/ 83 h 143"/>
                <a:gd name="T8" fmla="*/ 24 w 102"/>
                <a:gd name="T9" fmla="*/ 77 h 143"/>
                <a:gd name="T10" fmla="*/ 18 w 102"/>
                <a:gd name="T11" fmla="*/ 65 h 143"/>
                <a:gd name="T12" fmla="*/ 18 w 102"/>
                <a:gd name="T13" fmla="*/ 59 h 143"/>
                <a:gd name="T14" fmla="*/ 24 w 102"/>
                <a:gd name="T15" fmla="*/ 59 h 143"/>
                <a:gd name="T16" fmla="*/ 24 w 102"/>
                <a:gd name="T17" fmla="*/ 65 h 143"/>
                <a:gd name="T18" fmla="*/ 30 w 102"/>
                <a:gd name="T19" fmla="*/ 71 h 143"/>
                <a:gd name="T20" fmla="*/ 36 w 102"/>
                <a:gd name="T21" fmla="*/ 65 h 143"/>
                <a:gd name="T22" fmla="*/ 48 w 102"/>
                <a:gd name="T23" fmla="*/ 59 h 143"/>
                <a:gd name="T24" fmla="*/ 54 w 102"/>
                <a:gd name="T25" fmla="*/ 47 h 143"/>
                <a:gd name="T26" fmla="*/ 60 w 102"/>
                <a:gd name="T27" fmla="*/ 41 h 143"/>
                <a:gd name="T28" fmla="*/ 60 w 102"/>
                <a:gd name="T29" fmla="*/ 35 h 143"/>
                <a:gd name="T30" fmla="*/ 54 w 102"/>
                <a:gd name="T31" fmla="*/ 18 h 143"/>
                <a:gd name="T32" fmla="*/ 48 w 102"/>
                <a:gd name="T33" fmla="*/ 6 h 143"/>
                <a:gd name="T34" fmla="*/ 48 w 102"/>
                <a:gd name="T35" fmla="*/ 6 h 143"/>
                <a:gd name="T36" fmla="*/ 54 w 102"/>
                <a:gd name="T37" fmla="*/ 12 h 143"/>
                <a:gd name="T38" fmla="*/ 60 w 102"/>
                <a:gd name="T39" fmla="*/ 30 h 143"/>
                <a:gd name="T40" fmla="*/ 66 w 102"/>
                <a:gd name="T41" fmla="*/ 30 h 143"/>
                <a:gd name="T42" fmla="*/ 72 w 102"/>
                <a:gd name="T43" fmla="*/ 18 h 143"/>
                <a:gd name="T44" fmla="*/ 78 w 102"/>
                <a:gd name="T45" fmla="*/ 6 h 143"/>
                <a:gd name="T46" fmla="*/ 84 w 102"/>
                <a:gd name="T47" fmla="*/ 0 h 143"/>
                <a:gd name="T48" fmla="*/ 90 w 102"/>
                <a:gd name="T49" fmla="*/ 0 h 143"/>
                <a:gd name="T50" fmla="*/ 90 w 102"/>
                <a:gd name="T51" fmla="*/ 0 h 143"/>
                <a:gd name="T52" fmla="*/ 84 w 102"/>
                <a:gd name="T53" fmla="*/ 6 h 143"/>
                <a:gd name="T54" fmla="*/ 78 w 102"/>
                <a:gd name="T55" fmla="*/ 12 h 143"/>
                <a:gd name="T56" fmla="*/ 72 w 102"/>
                <a:gd name="T57" fmla="*/ 30 h 143"/>
                <a:gd name="T58" fmla="*/ 66 w 102"/>
                <a:gd name="T59" fmla="*/ 35 h 143"/>
                <a:gd name="T60" fmla="*/ 72 w 102"/>
                <a:gd name="T61" fmla="*/ 35 h 143"/>
                <a:gd name="T62" fmla="*/ 78 w 102"/>
                <a:gd name="T63" fmla="*/ 35 h 143"/>
                <a:gd name="T64" fmla="*/ 90 w 102"/>
                <a:gd name="T65" fmla="*/ 30 h 143"/>
                <a:gd name="T66" fmla="*/ 96 w 102"/>
                <a:gd name="T67" fmla="*/ 30 h 143"/>
                <a:gd name="T68" fmla="*/ 102 w 102"/>
                <a:gd name="T69" fmla="*/ 24 h 143"/>
                <a:gd name="T70" fmla="*/ 102 w 102"/>
                <a:gd name="T71" fmla="*/ 24 h 143"/>
                <a:gd name="T72" fmla="*/ 102 w 102"/>
                <a:gd name="T73" fmla="*/ 30 h 143"/>
                <a:gd name="T74" fmla="*/ 90 w 102"/>
                <a:gd name="T75" fmla="*/ 35 h 143"/>
                <a:gd name="T76" fmla="*/ 78 w 102"/>
                <a:gd name="T77" fmla="*/ 41 h 143"/>
                <a:gd name="T78" fmla="*/ 66 w 102"/>
                <a:gd name="T79" fmla="*/ 47 h 143"/>
                <a:gd name="T80" fmla="*/ 60 w 102"/>
                <a:gd name="T81" fmla="*/ 47 h 143"/>
                <a:gd name="T82" fmla="*/ 48 w 102"/>
                <a:gd name="T83" fmla="*/ 59 h 143"/>
                <a:gd name="T84" fmla="*/ 48 w 102"/>
                <a:gd name="T85" fmla="*/ 65 h 143"/>
                <a:gd name="T86" fmla="*/ 54 w 102"/>
                <a:gd name="T87" fmla="*/ 65 h 143"/>
                <a:gd name="T88" fmla="*/ 54 w 102"/>
                <a:gd name="T89" fmla="*/ 71 h 143"/>
                <a:gd name="T90" fmla="*/ 48 w 102"/>
                <a:gd name="T91" fmla="*/ 71 h 143"/>
                <a:gd name="T92" fmla="*/ 42 w 102"/>
                <a:gd name="T93" fmla="*/ 77 h 143"/>
                <a:gd name="T94" fmla="*/ 42 w 102"/>
                <a:gd name="T95" fmla="*/ 77 h 143"/>
                <a:gd name="T96" fmla="*/ 42 w 102"/>
                <a:gd name="T97" fmla="*/ 77 h 143"/>
                <a:gd name="T98" fmla="*/ 36 w 102"/>
                <a:gd name="T99" fmla="*/ 89 h 143"/>
                <a:gd name="T100" fmla="*/ 24 w 102"/>
                <a:gd name="T101" fmla="*/ 107 h 143"/>
                <a:gd name="T102" fmla="*/ 18 w 102"/>
                <a:gd name="T103" fmla="*/ 125 h 143"/>
                <a:gd name="T104" fmla="*/ 18 w 102"/>
                <a:gd name="T105" fmla="*/ 131 h 143"/>
                <a:gd name="T106" fmla="*/ 18 w 102"/>
                <a:gd name="T107" fmla="*/ 137 h 143"/>
                <a:gd name="T108" fmla="*/ 12 w 102"/>
                <a:gd name="T109" fmla="*/ 137 h 143"/>
                <a:gd name="T110" fmla="*/ 6 w 102"/>
                <a:gd name="T111" fmla="*/ 143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"/>
                <a:gd name="T169" fmla="*/ 0 h 143"/>
                <a:gd name="T170" fmla="*/ 102 w 102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" h="143">
                  <a:moveTo>
                    <a:pt x="0" y="143"/>
                  </a:moveTo>
                  <a:lnTo>
                    <a:pt x="6" y="137"/>
                  </a:lnTo>
                  <a:lnTo>
                    <a:pt x="12" y="125"/>
                  </a:lnTo>
                  <a:lnTo>
                    <a:pt x="12" y="119"/>
                  </a:lnTo>
                  <a:lnTo>
                    <a:pt x="18" y="107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3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24" y="71"/>
                  </a:lnTo>
                  <a:lnTo>
                    <a:pt x="18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24" y="65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42" y="59"/>
                  </a:lnTo>
                  <a:lnTo>
                    <a:pt x="48" y="59"/>
                  </a:lnTo>
                  <a:lnTo>
                    <a:pt x="48" y="53"/>
                  </a:lnTo>
                  <a:lnTo>
                    <a:pt x="54" y="47"/>
                  </a:lnTo>
                  <a:lnTo>
                    <a:pt x="54" y="41"/>
                  </a:lnTo>
                  <a:lnTo>
                    <a:pt x="60" y="41"/>
                  </a:lnTo>
                  <a:lnTo>
                    <a:pt x="60" y="35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30"/>
                  </a:lnTo>
                  <a:lnTo>
                    <a:pt x="66" y="35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2"/>
                  </a:lnTo>
                  <a:lnTo>
                    <a:pt x="78" y="12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66" y="35"/>
                  </a:lnTo>
                  <a:lnTo>
                    <a:pt x="72" y="35"/>
                  </a:lnTo>
                  <a:lnTo>
                    <a:pt x="78" y="35"/>
                  </a:lnTo>
                  <a:lnTo>
                    <a:pt x="84" y="35"/>
                  </a:lnTo>
                  <a:lnTo>
                    <a:pt x="90" y="30"/>
                  </a:lnTo>
                  <a:lnTo>
                    <a:pt x="96" y="30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90" y="35"/>
                  </a:lnTo>
                  <a:lnTo>
                    <a:pt x="84" y="41"/>
                  </a:lnTo>
                  <a:lnTo>
                    <a:pt x="78" y="41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65"/>
                  </a:lnTo>
                  <a:lnTo>
                    <a:pt x="54" y="71"/>
                  </a:lnTo>
                  <a:lnTo>
                    <a:pt x="48" y="71"/>
                  </a:lnTo>
                  <a:lnTo>
                    <a:pt x="48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0" y="101"/>
                  </a:lnTo>
                  <a:lnTo>
                    <a:pt x="24" y="107"/>
                  </a:lnTo>
                  <a:lnTo>
                    <a:pt x="24" y="113"/>
                  </a:lnTo>
                  <a:lnTo>
                    <a:pt x="18" y="125"/>
                  </a:lnTo>
                  <a:lnTo>
                    <a:pt x="18" y="131"/>
                  </a:lnTo>
                  <a:lnTo>
                    <a:pt x="18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4" name="Freeform 466"/>
            <p:cNvSpPr>
              <a:spLocks/>
            </p:cNvSpPr>
            <p:nvPr/>
          </p:nvSpPr>
          <p:spPr bwMode="auto">
            <a:xfrm>
              <a:off x="5048" y="1780"/>
              <a:ext cx="66" cy="113"/>
            </a:xfrm>
            <a:custGeom>
              <a:avLst/>
              <a:gdLst>
                <a:gd name="T0" fmla="*/ 48 w 66"/>
                <a:gd name="T1" fmla="*/ 6 h 113"/>
                <a:gd name="T2" fmla="*/ 36 w 66"/>
                <a:gd name="T3" fmla="*/ 24 h 113"/>
                <a:gd name="T4" fmla="*/ 36 w 66"/>
                <a:gd name="T5" fmla="*/ 24 h 113"/>
                <a:gd name="T6" fmla="*/ 24 w 66"/>
                <a:gd name="T7" fmla="*/ 30 h 113"/>
                <a:gd name="T8" fmla="*/ 12 w 66"/>
                <a:gd name="T9" fmla="*/ 36 h 113"/>
                <a:gd name="T10" fmla="*/ 6 w 66"/>
                <a:gd name="T11" fmla="*/ 42 h 113"/>
                <a:gd name="T12" fmla="*/ 0 w 66"/>
                <a:gd name="T13" fmla="*/ 42 h 113"/>
                <a:gd name="T14" fmla="*/ 0 w 66"/>
                <a:gd name="T15" fmla="*/ 48 h 113"/>
                <a:gd name="T16" fmla="*/ 6 w 66"/>
                <a:gd name="T17" fmla="*/ 42 h 113"/>
                <a:gd name="T18" fmla="*/ 12 w 66"/>
                <a:gd name="T19" fmla="*/ 36 h 113"/>
                <a:gd name="T20" fmla="*/ 24 w 66"/>
                <a:gd name="T21" fmla="*/ 36 h 113"/>
                <a:gd name="T22" fmla="*/ 30 w 66"/>
                <a:gd name="T23" fmla="*/ 30 h 113"/>
                <a:gd name="T24" fmla="*/ 36 w 66"/>
                <a:gd name="T25" fmla="*/ 36 h 113"/>
                <a:gd name="T26" fmla="*/ 30 w 66"/>
                <a:gd name="T27" fmla="*/ 48 h 113"/>
                <a:gd name="T28" fmla="*/ 24 w 66"/>
                <a:gd name="T29" fmla="*/ 60 h 113"/>
                <a:gd name="T30" fmla="*/ 18 w 66"/>
                <a:gd name="T31" fmla="*/ 66 h 113"/>
                <a:gd name="T32" fmla="*/ 12 w 66"/>
                <a:gd name="T33" fmla="*/ 72 h 113"/>
                <a:gd name="T34" fmla="*/ 6 w 66"/>
                <a:gd name="T35" fmla="*/ 78 h 113"/>
                <a:gd name="T36" fmla="*/ 6 w 66"/>
                <a:gd name="T37" fmla="*/ 84 h 113"/>
                <a:gd name="T38" fmla="*/ 6 w 66"/>
                <a:gd name="T39" fmla="*/ 84 h 113"/>
                <a:gd name="T40" fmla="*/ 6 w 66"/>
                <a:gd name="T41" fmla="*/ 84 h 113"/>
                <a:gd name="T42" fmla="*/ 12 w 66"/>
                <a:gd name="T43" fmla="*/ 78 h 113"/>
                <a:gd name="T44" fmla="*/ 24 w 66"/>
                <a:gd name="T45" fmla="*/ 72 h 113"/>
                <a:gd name="T46" fmla="*/ 30 w 66"/>
                <a:gd name="T47" fmla="*/ 66 h 113"/>
                <a:gd name="T48" fmla="*/ 30 w 66"/>
                <a:gd name="T49" fmla="*/ 72 h 113"/>
                <a:gd name="T50" fmla="*/ 30 w 66"/>
                <a:gd name="T51" fmla="*/ 101 h 113"/>
                <a:gd name="T52" fmla="*/ 36 w 66"/>
                <a:gd name="T53" fmla="*/ 113 h 113"/>
                <a:gd name="T54" fmla="*/ 36 w 66"/>
                <a:gd name="T55" fmla="*/ 113 h 113"/>
                <a:gd name="T56" fmla="*/ 36 w 66"/>
                <a:gd name="T57" fmla="*/ 101 h 113"/>
                <a:gd name="T58" fmla="*/ 36 w 66"/>
                <a:gd name="T59" fmla="*/ 66 h 113"/>
                <a:gd name="T60" fmla="*/ 36 w 66"/>
                <a:gd name="T61" fmla="*/ 54 h 113"/>
                <a:gd name="T62" fmla="*/ 36 w 66"/>
                <a:gd name="T63" fmla="*/ 60 h 113"/>
                <a:gd name="T64" fmla="*/ 42 w 66"/>
                <a:gd name="T65" fmla="*/ 66 h 113"/>
                <a:gd name="T66" fmla="*/ 48 w 66"/>
                <a:gd name="T67" fmla="*/ 72 h 113"/>
                <a:gd name="T68" fmla="*/ 54 w 66"/>
                <a:gd name="T69" fmla="*/ 78 h 113"/>
                <a:gd name="T70" fmla="*/ 60 w 66"/>
                <a:gd name="T71" fmla="*/ 84 h 113"/>
                <a:gd name="T72" fmla="*/ 66 w 66"/>
                <a:gd name="T73" fmla="*/ 84 h 113"/>
                <a:gd name="T74" fmla="*/ 60 w 66"/>
                <a:gd name="T75" fmla="*/ 84 h 113"/>
                <a:gd name="T76" fmla="*/ 54 w 66"/>
                <a:gd name="T77" fmla="*/ 78 h 113"/>
                <a:gd name="T78" fmla="*/ 48 w 66"/>
                <a:gd name="T79" fmla="*/ 72 h 113"/>
                <a:gd name="T80" fmla="*/ 48 w 66"/>
                <a:gd name="T81" fmla="*/ 60 h 113"/>
                <a:gd name="T82" fmla="*/ 42 w 66"/>
                <a:gd name="T83" fmla="*/ 54 h 113"/>
                <a:gd name="T84" fmla="*/ 42 w 66"/>
                <a:gd name="T85" fmla="*/ 48 h 113"/>
                <a:gd name="T86" fmla="*/ 42 w 66"/>
                <a:gd name="T87" fmla="*/ 36 h 113"/>
                <a:gd name="T88" fmla="*/ 42 w 66"/>
                <a:gd name="T89" fmla="*/ 30 h 113"/>
                <a:gd name="T90" fmla="*/ 48 w 66"/>
                <a:gd name="T91" fmla="*/ 30 h 113"/>
                <a:gd name="T92" fmla="*/ 48 w 66"/>
                <a:gd name="T93" fmla="*/ 36 h 113"/>
                <a:gd name="T94" fmla="*/ 54 w 66"/>
                <a:gd name="T95" fmla="*/ 42 h 113"/>
                <a:gd name="T96" fmla="*/ 60 w 66"/>
                <a:gd name="T97" fmla="*/ 48 h 113"/>
                <a:gd name="T98" fmla="*/ 66 w 66"/>
                <a:gd name="T99" fmla="*/ 48 h 113"/>
                <a:gd name="T100" fmla="*/ 66 w 66"/>
                <a:gd name="T101" fmla="*/ 54 h 113"/>
                <a:gd name="T102" fmla="*/ 66 w 66"/>
                <a:gd name="T103" fmla="*/ 48 h 113"/>
                <a:gd name="T104" fmla="*/ 60 w 66"/>
                <a:gd name="T105" fmla="*/ 36 h 113"/>
                <a:gd name="T106" fmla="*/ 48 w 66"/>
                <a:gd name="T107" fmla="*/ 30 h 113"/>
                <a:gd name="T108" fmla="*/ 48 w 66"/>
                <a:gd name="T109" fmla="*/ 24 h 113"/>
                <a:gd name="T110" fmla="*/ 48 w 66"/>
                <a:gd name="T111" fmla="*/ 12 h 113"/>
                <a:gd name="T112" fmla="*/ 54 w 66"/>
                <a:gd name="T113" fmla="*/ 6 h 113"/>
                <a:gd name="T114" fmla="*/ 48 w 66"/>
                <a:gd name="T115" fmla="*/ 0 h 1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113"/>
                <a:gd name="T176" fmla="*/ 66 w 66"/>
                <a:gd name="T177" fmla="*/ 113 h 1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113">
                  <a:moveTo>
                    <a:pt x="48" y="6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2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2" y="78"/>
                  </a:lnTo>
                  <a:lnTo>
                    <a:pt x="18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0" y="72"/>
                  </a:lnTo>
                  <a:lnTo>
                    <a:pt x="30" y="90"/>
                  </a:lnTo>
                  <a:lnTo>
                    <a:pt x="30" y="101"/>
                  </a:lnTo>
                  <a:lnTo>
                    <a:pt x="36" y="113"/>
                  </a:lnTo>
                  <a:lnTo>
                    <a:pt x="36" y="107"/>
                  </a:lnTo>
                  <a:lnTo>
                    <a:pt x="36" y="101"/>
                  </a:lnTo>
                  <a:lnTo>
                    <a:pt x="36" y="84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8" y="72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5" name="Freeform 467"/>
            <p:cNvSpPr>
              <a:spLocks/>
            </p:cNvSpPr>
            <p:nvPr/>
          </p:nvSpPr>
          <p:spPr bwMode="auto">
            <a:xfrm>
              <a:off x="5281" y="1732"/>
              <a:ext cx="131" cy="102"/>
            </a:xfrm>
            <a:custGeom>
              <a:avLst/>
              <a:gdLst>
                <a:gd name="T0" fmla="*/ 6 w 131"/>
                <a:gd name="T1" fmla="*/ 12 h 102"/>
                <a:gd name="T2" fmla="*/ 12 w 131"/>
                <a:gd name="T3" fmla="*/ 18 h 102"/>
                <a:gd name="T4" fmla="*/ 24 w 131"/>
                <a:gd name="T5" fmla="*/ 24 h 102"/>
                <a:gd name="T6" fmla="*/ 30 w 131"/>
                <a:gd name="T7" fmla="*/ 24 h 102"/>
                <a:gd name="T8" fmla="*/ 30 w 131"/>
                <a:gd name="T9" fmla="*/ 48 h 102"/>
                <a:gd name="T10" fmla="*/ 36 w 131"/>
                <a:gd name="T11" fmla="*/ 66 h 102"/>
                <a:gd name="T12" fmla="*/ 36 w 131"/>
                <a:gd name="T13" fmla="*/ 60 h 102"/>
                <a:gd name="T14" fmla="*/ 36 w 131"/>
                <a:gd name="T15" fmla="*/ 36 h 102"/>
                <a:gd name="T16" fmla="*/ 42 w 131"/>
                <a:gd name="T17" fmla="*/ 30 h 102"/>
                <a:gd name="T18" fmla="*/ 53 w 131"/>
                <a:gd name="T19" fmla="*/ 42 h 102"/>
                <a:gd name="T20" fmla="*/ 59 w 131"/>
                <a:gd name="T21" fmla="*/ 48 h 102"/>
                <a:gd name="T22" fmla="*/ 71 w 131"/>
                <a:gd name="T23" fmla="*/ 90 h 102"/>
                <a:gd name="T24" fmla="*/ 77 w 131"/>
                <a:gd name="T25" fmla="*/ 102 h 102"/>
                <a:gd name="T26" fmla="*/ 71 w 131"/>
                <a:gd name="T27" fmla="*/ 84 h 102"/>
                <a:gd name="T28" fmla="*/ 65 w 131"/>
                <a:gd name="T29" fmla="*/ 54 h 102"/>
                <a:gd name="T30" fmla="*/ 89 w 131"/>
                <a:gd name="T31" fmla="*/ 66 h 102"/>
                <a:gd name="T32" fmla="*/ 119 w 131"/>
                <a:gd name="T33" fmla="*/ 84 h 102"/>
                <a:gd name="T34" fmla="*/ 131 w 131"/>
                <a:gd name="T35" fmla="*/ 90 h 102"/>
                <a:gd name="T36" fmla="*/ 125 w 131"/>
                <a:gd name="T37" fmla="*/ 84 h 102"/>
                <a:gd name="T38" fmla="*/ 107 w 131"/>
                <a:gd name="T39" fmla="*/ 72 h 102"/>
                <a:gd name="T40" fmla="*/ 83 w 131"/>
                <a:gd name="T41" fmla="*/ 54 h 102"/>
                <a:gd name="T42" fmla="*/ 65 w 131"/>
                <a:gd name="T43" fmla="*/ 48 h 102"/>
                <a:gd name="T44" fmla="*/ 77 w 131"/>
                <a:gd name="T45" fmla="*/ 42 h 102"/>
                <a:gd name="T46" fmla="*/ 95 w 131"/>
                <a:gd name="T47" fmla="*/ 42 h 102"/>
                <a:gd name="T48" fmla="*/ 119 w 131"/>
                <a:gd name="T49" fmla="*/ 42 h 102"/>
                <a:gd name="T50" fmla="*/ 131 w 131"/>
                <a:gd name="T51" fmla="*/ 42 h 102"/>
                <a:gd name="T52" fmla="*/ 125 w 131"/>
                <a:gd name="T53" fmla="*/ 36 h 102"/>
                <a:gd name="T54" fmla="*/ 107 w 131"/>
                <a:gd name="T55" fmla="*/ 36 h 102"/>
                <a:gd name="T56" fmla="*/ 77 w 131"/>
                <a:gd name="T57" fmla="*/ 36 h 102"/>
                <a:gd name="T58" fmla="*/ 65 w 131"/>
                <a:gd name="T59" fmla="*/ 36 h 102"/>
                <a:gd name="T60" fmla="*/ 53 w 131"/>
                <a:gd name="T61" fmla="*/ 30 h 102"/>
                <a:gd name="T62" fmla="*/ 48 w 131"/>
                <a:gd name="T63" fmla="*/ 24 h 102"/>
                <a:gd name="T64" fmla="*/ 53 w 131"/>
                <a:gd name="T65" fmla="*/ 18 h 102"/>
                <a:gd name="T66" fmla="*/ 71 w 131"/>
                <a:gd name="T67" fmla="*/ 6 h 102"/>
                <a:gd name="T68" fmla="*/ 83 w 131"/>
                <a:gd name="T69" fmla="*/ 0 h 102"/>
                <a:gd name="T70" fmla="*/ 83 w 131"/>
                <a:gd name="T71" fmla="*/ 0 h 102"/>
                <a:gd name="T72" fmla="*/ 65 w 131"/>
                <a:gd name="T73" fmla="*/ 6 h 102"/>
                <a:gd name="T74" fmla="*/ 48 w 131"/>
                <a:gd name="T75" fmla="*/ 12 h 102"/>
                <a:gd name="T76" fmla="*/ 42 w 131"/>
                <a:gd name="T77" fmla="*/ 18 h 102"/>
                <a:gd name="T78" fmla="*/ 30 w 131"/>
                <a:gd name="T79" fmla="*/ 18 h 102"/>
                <a:gd name="T80" fmla="*/ 18 w 131"/>
                <a:gd name="T81" fmla="*/ 12 h 102"/>
                <a:gd name="T82" fmla="*/ 6 w 131"/>
                <a:gd name="T83" fmla="*/ 6 h 102"/>
                <a:gd name="T84" fmla="*/ 0 w 131"/>
                <a:gd name="T85" fmla="*/ 6 h 10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102"/>
                <a:gd name="T131" fmla="*/ 131 w 131"/>
                <a:gd name="T132" fmla="*/ 102 h 10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102">
                  <a:moveTo>
                    <a:pt x="0" y="6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3" y="42"/>
                  </a:lnTo>
                  <a:lnTo>
                    <a:pt x="59" y="48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71" y="90"/>
                  </a:lnTo>
                  <a:lnTo>
                    <a:pt x="71" y="102"/>
                  </a:lnTo>
                  <a:lnTo>
                    <a:pt x="77" y="102"/>
                  </a:lnTo>
                  <a:lnTo>
                    <a:pt x="71" y="96"/>
                  </a:lnTo>
                  <a:lnTo>
                    <a:pt x="71" y="90"/>
                  </a:lnTo>
                  <a:lnTo>
                    <a:pt x="71" y="84"/>
                  </a:lnTo>
                  <a:lnTo>
                    <a:pt x="71" y="72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83" y="60"/>
                  </a:lnTo>
                  <a:lnTo>
                    <a:pt x="89" y="66"/>
                  </a:lnTo>
                  <a:lnTo>
                    <a:pt x="101" y="72"/>
                  </a:lnTo>
                  <a:lnTo>
                    <a:pt x="113" y="78"/>
                  </a:lnTo>
                  <a:lnTo>
                    <a:pt x="119" y="84"/>
                  </a:lnTo>
                  <a:lnTo>
                    <a:pt x="125" y="84"/>
                  </a:lnTo>
                  <a:lnTo>
                    <a:pt x="131" y="90"/>
                  </a:lnTo>
                  <a:lnTo>
                    <a:pt x="131" y="84"/>
                  </a:lnTo>
                  <a:lnTo>
                    <a:pt x="125" y="84"/>
                  </a:lnTo>
                  <a:lnTo>
                    <a:pt x="125" y="78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66"/>
                  </a:lnTo>
                  <a:lnTo>
                    <a:pt x="89" y="60"/>
                  </a:lnTo>
                  <a:lnTo>
                    <a:pt x="83" y="54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3" y="42"/>
                  </a:lnTo>
                  <a:lnTo>
                    <a:pt x="89" y="42"/>
                  </a:lnTo>
                  <a:lnTo>
                    <a:pt x="95" y="42"/>
                  </a:lnTo>
                  <a:lnTo>
                    <a:pt x="101" y="42"/>
                  </a:lnTo>
                  <a:lnTo>
                    <a:pt x="107" y="42"/>
                  </a:lnTo>
                  <a:lnTo>
                    <a:pt x="119" y="42"/>
                  </a:lnTo>
                  <a:lnTo>
                    <a:pt x="125" y="42"/>
                  </a:lnTo>
                  <a:lnTo>
                    <a:pt x="131" y="42"/>
                  </a:lnTo>
                  <a:lnTo>
                    <a:pt x="125" y="36"/>
                  </a:lnTo>
                  <a:lnTo>
                    <a:pt x="119" y="36"/>
                  </a:lnTo>
                  <a:lnTo>
                    <a:pt x="113" y="36"/>
                  </a:lnTo>
                  <a:lnTo>
                    <a:pt x="107" y="36"/>
                  </a:lnTo>
                  <a:lnTo>
                    <a:pt x="95" y="36"/>
                  </a:lnTo>
                  <a:lnTo>
                    <a:pt x="89" y="36"/>
                  </a:lnTo>
                  <a:lnTo>
                    <a:pt x="77" y="36"/>
                  </a:lnTo>
                  <a:lnTo>
                    <a:pt x="71" y="36"/>
                  </a:lnTo>
                  <a:lnTo>
                    <a:pt x="65" y="36"/>
                  </a:lnTo>
                  <a:lnTo>
                    <a:pt x="59" y="36"/>
                  </a:lnTo>
                  <a:lnTo>
                    <a:pt x="53" y="30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9" y="12"/>
                  </a:lnTo>
                  <a:lnTo>
                    <a:pt x="65" y="12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83" y="0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6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6" name="Freeform 468"/>
            <p:cNvSpPr>
              <a:spLocks/>
            </p:cNvSpPr>
            <p:nvPr/>
          </p:nvSpPr>
          <p:spPr bwMode="auto">
            <a:xfrm>
              <a:off x="4564" y="1953"/>
              <a:ext cx="329" cy="329"/>
            </a:xfrm>
            <a:custGeom>
              <a:avLst/>
              <a:gdLst>
                <a:gd name="T0" fmla="*/ 132 w 329"/>
                <a:gd name="T1" fmla="*/ 72 h 329"/>
                <a:gd name="T2" fmla="*/ 90 w 329"/>
                <a:gd name="T3" fmla="*/ 48 h 329"/>
                <a:gd name="T4" fmla="*/ 36 w 329"/>
                <a:gd name="T5" fmla="*/ 36 h 329"/>
                <a:gd name="T6" fmla="*/ 18 w 329"/>
                <a:gd name="T7" fmla="*/ 30 h 329"/>
                <a:gd name="T8" fmla="*/ 30 w 329"/>
                <a:gd name="T9" fmla="*/ 72 h 329"/>
                <a:gd name="T10" fmla="*/ 48 w 329"/>
                <a:gd name="T11" fmla="*/ 114 h 329"/>
                <a:gd name="T12" fmla="*/ 90 w 329"/>
                <a:gd name="T13" fmla="*/ 138 h 329"/>
                <a:gd name="T14" fmla="*/ 120 w 329"/>
                <a:gd name="T15" fmla="*/ 156 h 329"/>
                <a:gd name="T16" fmla="*/ 108 w 329"/>
                <a:gd name="T17" fmla="*/ 162 h 329"/>
                <a:gd name="T18" fmla="*/ 84 w 329"/>
                <a:gd name="T19" fmla="*/ 156 h 329"/>
                <a:gd name="T20" fmla="*/ 48 w 329"/>
                <a:gd name="T21" fmla="*/ 174 h 329"/>
                <a:gd name="T22" fmla="*/ 24 w 329"/>
                <a:gd name="T23" fmla="*/ 204 h 329"/>
                <a:gd name="T24" fmla="*/ 0 w 329"/>
                <a:gd name="T25" fmla="*/ 215 h 329"/>
                <a:gd name="T26" fmla="*/ 6 w 329"/>
                <a:gd name="T27" fmla="*/ 227 h 329"/>
                <a:gd name="T28" fmla="*/ 24 w 329"/>
                <a:gd name="T29" fmla="*/ 233 h 329"/>
                <a:gd name="T30" fmla="*/ 66 w 329"/>
                <a:gd name="T31" fmla="*/ 239 h 329"/>
                <a:gd name="T32" fmla="*/ 114 w 329"/>
                <a:gd name="T33" fmla="*/ 215 h 329"/>
                <a:gd name="T34" fmla="*/ 120 w 329"/>
                <a:gd name="T35" fmla="*/ 192 h 329"/>
                <a:gd name="T36" fmla="*/ 137 w 329"/>
                <a:gd name="T37" fmla="*/ 174 h 329"/>
                <a:gd name="T38" fmla="*/ 143 w 329"/>
                <a:gd name="T39" fmla="*/ 180 h 329"/>
                <a:gd name="T40" fmla="*/ 132 w 329"/>
                <a:gd name="T41" fmla="*/ 209 h 329"/>
                <a:gd name="T42" fmla="*/ 120 w 329"/>
                <a:gd name="T43" fmla="*/ 215 h 329"/>
                <a:gd name="T44" fmla="*/ 102 w 329"/>
                <a:gd name="T45" fmla="*/ 233 h 329"/>
                <a:gd name="T46" fmla="*/ 90 w 329"/>
                <a:gd name="T47" fmla="*/ 269 h 329"/>
                <a:gd name="T48" fmla="*/ 96 w 329"/>
                <a:gd name="T49" fmla="*/ 293 h 329"/>
                <a:gd name="T50" fmla="*/ 90 w 329"/>
                <a:gd name="T51" fmla="*/ 329 h 329"/>
                <a:gd name="T52" fmla="*/ 120 w 329"/>
                <a:gd name="T53" fmla="*/ 323 h 329"/>
                <a:gd name="T54" fmla="*/ 161 w 329"/>
                <a:gd name="T55" fmla="*/ 293 h 329"/>
                <a:gd name="T56" fmla="*/ 179 w 329"/>
                <a:gd name="T57" fmla="*/ 251 h 329"/>
                <a:gd name="T58" fmla="*/ 167 w 329"/>
                <a:gd name="T59" fmla="*/ 209 h 329"/>
                <a:gd name="T60" fmla="*/ 167 w 329"/>
                <a:gd name="T61" fmla="*/ 186 h 329"/>
                <a:gd name="T62" fmla="*/ 179 w 329"/>
                <a:gd name="T63" fmla="*/ 209 h 329"/>
                <a:gd name="T64" fmla="*/ 191 w 329"/>
                <a:gd name="T65" fmla="*/ 251 h 329"/>
                <a:gd name="T66" fmla="*/ 227 w 329"/>
                <a:gd name="T67" fmla="*/ 275 h 329"/>
                <a:gd name="T68" fmla="*/ 269 w 329"/>
                <a:gd name="T69" fmla="*/ 293 h 329"/>
                <a:gd name="T70" fmla="*/ 287 w 329"/>
                <a:gd name="T71" fmla="*/ 269 h 329"/>
                <a:gd name="T72" fmla="*/ 245 w 329"/>
                <a:gd name="T73" fmla="*/ 204 h 329"/>
                <a:gd name="T74" fmla="*/ 221 w 329"/>
                <a:gd name="T75" fmla="*/ 198 h 329"/>
                <a:gd name="T76" fmla="*/ 215 w 329"/>
                <a:gd name="T77" fmla="*/ 186 h 329"/>
                <a:gd name="T78" fmla="*/ 251 w 329"/>
                <a:gd name="T79" fmla="*/ 198 h 329"/>
                <a:gd name="T80" fmla="*/ 293 w 329"/>
                <a:gd name="T81" fmla="*/ 192 h 329"/>
                <a:gd name="T82" fmla="*/ 323 w 329"/>
                <a:gd name="T83" fmla="*/ 186 h 329"/>
                <a:gd name="T84" fmla="*/ 317 w 329"/>
                <a:gd name="T85" fmla="*/ 174 h 329"/>
                <a:gd name="T86" fmla="*/ 293 w 329"/>
                <a:gd name="T87" fmla="*/ 150 h 329"/>
                <a:gd name="T88" fmla="*/ 257 w 329"/>
                <a:gd name="T89" fmla="*/ 126 h 329"/>
                <a:gd name="T90" fmla="*/ 215 w 329"/>
                <a:gd name="T91" fmla="*/ 126 h 329"/>
                <a:gd name="T92" fmla="*/ 203 w 329"/>
                <a:gd name="T93" fmla="*/ 138 h 329"/>
                <a:gd name="T94" fmla="*/ 197 w 329"/>
                <a:gd name="T95" fmla="*/ 126 h 329"/>
                <a:gd name="T96" fmla="*/ 209 w 329"/>
                <a:gd name="T97" fmla="*/ 120 h 329"/>
                <a:gd name="T98" fmla="*/ 227 w 329"/>
                <a:gd name="T99" fmla="*/ 114 h 329"/>
                <a:gd name="T100" fmla="*/ 245 w 329"/>
                <a:gd name="T101" fmla="*/ 60 h 329"/>
                <a:gd name="T102" fmla="*/ 233 w 329"/>
                <a:gd name="T103" fmla="*/ 6 h 329"/>
                <a:gd name="T104" fmla="*/ 215 w 329"/>
                <a:gd name="T105" fmla="*/ 24 h 329"/>
                <a:gd name="T106" fmla="*/ 179 w 329"/>
                <a:gd name="T107" fmla="*/ 36 h 329"/>
                <a:gd name="T108" fmla="*/ 149 w 329"/>
                <a:gd name="T109" fmla="*/ 90 h 329"/>
                <a:gd name="T110" fmla="*/ 143 w 329"/>
                <a:gd name="T111" fmla="*/ 120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9"/>
                <a:gd name="T169" fmla="*/ 0 h 329"/>
                <a:gd name="T170" fmla="*/ 329 w 329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9" h="329">
                  <a:moveTo>
                    <a:pt x="143" y="120"/>
                  </a:moveTo>
                  <a:lnTo>
                    <a:pt x="143" y="108"/>
                  </a:lnTo>
                  <a:lnTo>
                    <a:pt x="137" y="96"/>
                  </a:lnTo>
                  <a:lnTo>
                    <a:pt x="132" y="84"/>
                  </a:lnTo>
                  <a:lnTo>
                    <a:pt x="132" y="72"/>
                  </a:lnTo>
                  <a:lnTo>
                    <a:pt x="120" y="66"/>
                  </a:lnTo>
                  <a:lnTo>
                    <a:pt x="114" y="60"/>
                  </a:lnTo>
                  <a:lnTo>
                    <a:pt x="108" y="54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60"/>
                  </a:lnTo>
                  <a:lnTo>
                    <a:pt x="30" y="72"/>
                  </a:lnTo>
                  <a:lnTo>
                    <a:pt x="30" y="84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8" y="114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72" y="132"/>
                  </a:lnTo>
                  <a:lnTo>
                    <a:pt x="84" y="138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102" y="144"/>
                  </a:lnTo>
                  <a:lnTo>
                    <a:pt x="114" y="144"/>
                  </a:lnTo>
                  <a:lnTo>
                    <a:pt x="114" y="150"/>
                  </a:lnTo>
                  <a:lnTo>
                    <a:pt x="120" y="156"/>
                  </a:lnTo>
                  <a:lnTo>
                    <a:pt x="126" y="162"/>
                  </a:lnTo>
                  <a:lnTo>
                    <a:pt x="120" y="162"/>
                  </a:lnTo>
                  <a:lnTo>
                    <a:pt x="114" y="162"/>
                  </a:lnTo>
                  <a:lnTo>
                    <a:pt x="108" y="162"/>
                  </a:lnTo>
                  <a:lnTo>
                    <a:pt x="102" y="162"/>
                  </a:lnTo>
                  <a:lnTo>
                    <a:pt x="102" y="156"/>
                  </a:lnTo>
                  <a:lnTo>
                    <a:pt x="96" y="156"/>
                  </a:lnTo>
                  <a:lnTo>
                    <a:pt x="90" y="156"/>
                  </a:lnTo>
                  <a:lnTo>
                    <a:pt x="84" y="156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0" y="162"/>
                  </a:lnTo>
                  <a:lnTo>
                    <a:pt x="54" y="168"/>
                  </a:lnTo>
                  <a:lnTo>
                    <a:pt x="48" y="174"/>
                  </a:lnTo>
                  <a:lnTo>
                    <a:pt x="42" y="180"/>
                  </a:lnTo>
                  <a:lnTo>
                    <a:pt x="42" y="186"/>
                  </a:lnTo>
                  <a:lnTo>
                    <a:pt x="36" y="192"/>
                  </a:lnTo>
                  <a:lnTo>
                    <a:pt x="30" y="198"/>
                  </a:lnTo>
                  <a:lnTo>
                    <a:pt x="24" y="204"/>
                  </a:lnTo>
                  <a:lnTo>
                    <a:pt x="18" y="204"/>
                  </a:lnTo>
                  <a:lnTo>
                    <a:pt x="18" y="209"/>
                  </a:lnTo>
                  <a:lnTo>
                    <a:pt x="12" y="215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221"/>
                  </a:lnTo>
                  <a:lnTo>
                    <a:pt x="6" y="227"/>
                  </a:lnTo>
                  <a:lnTo>
                    <a:pt x="12" y="233"/>
                  </a:lnTo>
                  <a:lnTo>
                    <a:pt x="18" y="233"/>
                  </a:lnTo>
                  <a:lnTo>
                    <a:pt x="24" y="233"/>
                  </a:lnTo>
                  <a:lnTo>
                    <a:pt x="30" y="239"/>
                  </a:lnTo>
                  <a:lnTo>
                    <a:pt x="36" y="239"/>
                  </a:lnTo>
                  <a:lnTo>
                    <a:pt x="48" y="239"/>
                  </a:lnTo>
                  <a:lnTo>
                    <a:pt x="54" y="245"/>
                  </a:lnTo>
                  <a:lnTo>
                    <a:pt x="66" y="239"/>
                  </a:lnTo>
                  <a:lnTo>
                    <a:pt x="78" y="239"/>
                  </a:lnTo>
                  <a:lnTo>
                    <a:pt x="84" y="239"/>
                  </a:lnTo>
                  <a:lnTo>
                    <a:pt x="96" y="233"/>
                  </a:lnTo>
                  <a:lnTo>
                    <a:pt x="102" y="221"/>
                  </a:lnTo>
                  <a:lnTo>
                    <a:pt x="114" y="215"/>
                  </a:lnTo>
                  <a:lnTo>
                    <a:pt x="114" y="209"/>
                  </a:lnTo>
                  <a:lnTo>
                    <a:pt x="114" y="204"/>
                  </a:lnTo>
                  <a:lnTo>
                    <a:pt x="120" y="204"/>
                  </a:lnTo>
                  <a:lnTo>
                    <a:pt x="120" y="198"/>
                  </a:lnTo>
                  <a:lnTo>
                    <a:pt x="120" y="192"/>
                  </a:lnTo>
                  <a:lnTo>
                    <a:pt x="126" y="186"/>
                  </a:lnTo>
                  <a:lnTo>
                    <a:pt x="126" y="180"/>
                  </a:lnTo>
                  <a:lnTo>
                    <a:pt x="132" y="180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37" y="168"/>
                  </a:lnTo>
                  <a:lnTo>
                    <a:pt x="143" y="168"/>
                  </a:lnTo>
                  <a:lnTo>
                    <a:pt x="143" y="174"/>
                  </a:lnTo>
                  <a:lnTo>
                    <a:pt x="143" y="180"/>
                  </a:lnTo>
                  <a:lnTo>
                    <a:pt x="149" y="186"/>
                  </a:lnTo>
                  <a:lnTo>
                    <a:pt x="143" y="192"/>
                  </a:lnTo>
                  <a:lnTo>
                    <a:pt x="143" y="198"/>
                  </a:lnTo>
                  <a:lnTo>
                    <a:pt x="137" y="204"/>
                  </a:lnTo>
                  <a:lnTo>
                    <a:pt x="132" y="209"/>
                  </a:lnTo>
                  <a:lnTo>
                    <a:pt x="126" y="209"/>
                  </a:lnTo>
                  <a:lnTo>
                    <a:pt x="120" y="215"/>
                  </a:lnTo>
                  <a:lnTo>
                    <a:pt x="114" y="215"/>
                  </a:lnTo>
                  <a:lnTo>
                    <a:pt x="114" y="221"/>
                  </a:lnTo>
                  <a:lnTo>
                    <a:pt x="108" y="227"/>
                  </a:lnTo>
                  <a:lnTo>
                    <a:pt x="102" y="233"/>
                  </a:lnTo>
                  <a:lnTo>
                    <a:pt x="102" y="239"/>
                  </a:lnTo>
                  <a:lnTo>
                    <a:pt x="96" y="245"/>
                  </a:lnTo>
                  <a:lnTo>
                    <a:pt x="96" y="251"/>
                  </a:lnTo>
                  <a:lnTo>
                    <a:pt x="90" y="263"/>
                  </a:lnTo>
                  <a:lnTo>
                    <a:pt x="90" y="269"/>
                  </a:lnTo>
                  <a:lnTo>
                    <a:pt x="90" y="275"/>
                  </a:lnTo>
                  <a:lnTo>
                    <a:pt x="90" y="281"/>
                  </a:lnTo>
                  <a:lnTo>
                    <a:pt x="96" y="287"/>
                  </a:lnTo>
                  <a:lnTo>
                    <a:pt x="96" y="293"/>
                  </a:lnTo>
                  <a:lnTo>
                    <a:pt x="96" y="305"/>
                  </a:lnTo>
                  <a:lnTo>
                    <a:pt x="96" y="311"/>
                  </a:lnTo>
                  <a:lnTo>
                    <a:pt x="90" y="317"/>
                  </a:lnTo>
                  <a:lnTo>
                    <a:pt x="90" y="323"/>
                  </a:lnTo>
                  <a:lnTo>
                    <a:pt x="90" y="329"/>
                  </a:lnTo>
                  <a:lnTo>
                    <a:pt x="96" y="329"/>
                  </a:lnTo>
                  <a:lnTo>
                    <a:pt x="108" y="323"/>
                  </a:lnTo>
                  <a:lnTo>
                    <a:pt x="120" y="323"/>
                  </a:lnTo>
                  <a:lnTo>
                    <a:pt x="132" y="317"/>
                  </a:lnTo>
                  <a:lnTo>
                    <a:pt x="137" y="317"/>
                  </a:lnTo>
                  <a:lnTo>
                    <a:pt x="149" y="311"/>
                  </a:lnTo>
                  <a:lnTo>
                    <a:pt x="155" y="305"/>
                  </a:lnTo>
                  <a:lnTo>
                    <a:pt x="161" y="293"/>
                  </a:lnTo>
                  <a:lnTo>
                    <a:pt x="167" y="287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9" y="263"/>
                  </a:lnTo>
                  <a:lnTo>
                    <a:pt x="179" y="251"/>
                  </a:lnTo>
                  <a:lnTo>
                    <a:pt x="179" y="245"/>
                  </a:lnTo>
                  <a:lnTo>
                    <a:pt x="179" y="233"/>
                  </a:lnTo>
                  <a:lnTo>
                    <a:pt x="173" y="221"/>
                  </a:lnTo>
                  <a:lnTo>
                    <a:pt x="173" y="215"/>
                  </a:lnTo>
                  <a:lnTo>
                    <a:pt x="167" y="209"/>
                  </a:lnTo>
                  <a:lnTo>
                    <a:pt x="161" y="204"/>
                  </a:lnTo>
                  <a:lnTo>
                    <a:pt x="161" y="198"/>
                  </a:lnTo>
                  <a:lnTo>
                    <a:pt x="161" y="192"/>
                  </a:lnTo>
                  <a:lnTo>
                    <a:pt x="167" y="186"/>
                  </a:lnTo>
                  <a:lnTo>
                    <a:pt x="173" y="186"/>
                  </a:lnTo>
                  <a:lnTo>
                    <a:pt x="179" y="192"/>
                  </a:lnTo>
                  <a:lnTo>
                    <a:pt x="179" y="198"/>
                  </a:lnTo>
                  <a:lnTo>
                    <a:pt x="179" y="209"/>
                  </a:lnTo>
                  <a:lnTo>
                    <a:pt x="185" y="221"/>
                  </a:lnTo>
                  <a:lnTo>
                    <a:pt x="185" y="227"/>
                  </a:lnTo>
                  <a:lnTo>
                    <a:pt x="185" y="233"/>
                  </a:lnTo>
                  <a:lnTo>
                    <a:pt x="191" y="239"/>
                  </a:lnTo>
                  <a:lnTo>
                    <a:pt x="191" y="251"/>
                  </a:lnTo>
                  <a:lnTo>
                    <a:pt x="197" y="257"/>
                  </a:lnTo>
                  <a:lnTo>
                    <a:pt x="203" y="263"/>
                  </a:lnTo>
                  <a:lnTo>
                    <a:pt x="209" y="269"/>
                  </a:lnTo>
                  <a:lnTo>
                    <a:pt x="221" y="269"/>
                  </a:lnTo>
                  <a:lnTo>
                    <a:pt x="227" y="275"/>
                  </a:lnTo>
                  <a:lnTo>
                    <a:pt x="239" y="281"/>
                  </a:lnTo>
                  <a:lnTo>
                    <a:pt x="245" y="281"/>
                  </a:lnTo>
                  <a:lnTo>
                    <a:pt x="257" y="287"/>
                  </a:lnTo>
                  <a:lnTo>
                    <a:pt x="263" y="293"/>
                  </a:lnTo>
                  <a:lnTo>
                    <a:pt x="269" y="293"/>
                  </a:lnTo>
                  <a:lnTo>
                    <a:pt x="275" y="299"/>
                  </a:lnTo>
                  <a:lnTo>
                    <a:pt x="281" y="311"/>
                  </a:lnTo>
                  <a:lnTo>
                    <a:pt x="281" y="299"/>
                  </a:lnTo>
                  <a:lnTo>
                    <a:pt x="287" y="281"/>
                  </a:lnTo>
                  <a:lnTo>
                    <a:pt x="287" y="269"/>
                  </a:lnTo>
                  <a:lnTo>
                    <a:pt x="287" y="251"/>
                  </a:lnTo>
                  <a:lnTo>
                    <a:pt x="281" y="233"/>
                  </a:lnTo>
                  <a:lnTo>
                    <a:pt x="275" y="221"/>
                  </a:lnTo>
                  <a:lnTo>
                    <a:pt x="263" y="209"/>
                  </a:lnTo>
                  <a:lnTo>
                    <a:pt x="245" y="204"/>
                  </a:lnTo>
                  <a:lnTo>
                    <a:pt x="239" y="198"/>
                  </a:lnTo>
                  <a:lnTo>
                    <a:pt x="233" y="198"/>
                  </a:lnTo>
                  <a:lnTo>
                    <a:pt x="227" y="198"/>
                  </a:lnTo>
                  <a:lnTo>
                    <a:pt x="221" y="198"/>
                  </a:lnTo>
                  <a:lnTo>
                    <a:pt x="215" y="198"/>
                  </a:lnTo>
                  <a:lnTo>
                    <a:pt x="215" y="192"/>
                  </a:lnTo>
                  <a:lnTo>
                    <a:pt x="209" y="192"/>
                  </a:lnTo>
                  <a:lnTo>
                    <a:pt x="215" y="192"/>
                  </a:lnTo>
                  <a:lnTo>
                    <a:pt x="215" y="186"/>
                  </a:lnTo>
                  <a:lnTo>
                    <a:pt x="215" y="180"/>
                  </a:lnTo>
                  <a:lnTo>
                    <a:pt x="227" y="186"/>
                  </a:lnTo>
                  <a:lnTo>
                    <a:pt x="239" y="192"/>
                  </a:lnTo>
                  <a:lnTo>
                    <a:pt x="251" y="198"/>
                  </a:lnTo>
                  <a:lnTo>
                    <a:pt x="263" y="198"/>
                  </a:lnTo>
                  <a:lnTo>
                    <a:pt x="269" y="198"/>
                  </a:lnTo>
                  <a:lnTo>
                    <a:pt x="281" y="198"/>
                  </a:lnTo>
                  <a:lnTo>
                    <a:pt x="287" y="198"/>
                  </a:lnTo>
                  <a:lnTo>
                    <a:pt x="293" y="192"/>
                  </a:lnTo>
                  <a:lnTo>
                    <a:pt x="305" y="192"/>
                  </a:lnTo>
                  <a:lnTo>
                    <a:pt x="311" y="186"/>
                  </a:lnTo>
                  <a:lnTo>
                    <a:pt x="317" y="186"/>
                  </a:lnTo>
                  <a:lnTo>
                    <a:pt x="323" y="186"/>
                  </a:lnTo>
                  <a:lnTo>
                    <a:pt x="323" y="180"/>
                  </a:lnTo>
                  <a:lnTo>
                    <a:pt x="329" y="180"/>
                  </a:lnTo>
                  <a:lnTo>
                    <a:pt x="323" y="180"/>
                  </a:lnTo>
                  <a:lnTo>
                    <a:pt x="317" y="174"/>
                  </a:lnTo>
                  <a:lnTo>
                    <a:pt x="311" y="174"/>
                  </a:lnTo>
                  <a:lnTo>
                    <a:pt x="305" y="168"/>
                  </a:lnTo>
                  <a:lnTo>
                    <a:pt x="299" y="162"/>
                  </a:lnTo>
                  <a:lnTo>
                    <a:pt x="299" y="156"/>
                  </a:lnTo>
                  <a:lnTo>
                    <a:pt x="293" y="150"/>
                  </a:lnTo>
                  <a:lnTo>
                    <a:pt x="287" y="144"/>
                  </a:lnTo>
                  <a:lnTo>
                    <a:pt x="281" y="138"/>
                  </a:lnTo>
                  <a:lnTo>
                    <a:pt x="275" y="132"/>
                  </a:lnTo>
                  <a:lnTo>
                    <a:pt x="269" y="126"/>
                  </a:lnTo>
                  <a:lnTo>
                    <a:pt x="257" y="126"/>
                  </a:lnTo>
                  <a:lnTo>
                    <a:pt x="251" y="120"/>
                  </a:lnTo>
                  <a:lnTo>
                    <a:pt x="239" y="120"/>
                  </a:lnTo>
                  <a:lnTo>
                    <a:pt x="227" y="120"/>
                  </a:lnTo>
                  <a:lnTo>
                    <a:pt x="221" y="126"/>
                  </a:lnTo>
                  <a:lnTo>
                    <a:pt x="215" y="126"/>
                  </a:lnTo>
                  <a:lnTo>
                    <a:pt x="215" y="132"/>
                  </a:lnTo>
                  <a:lnTo>
                    <a:pt x="209" y="132"/>
                  </a:lnTo>
                  <a:lnTo>
                    <a:pt x="203" y="138"/>
                  </a:lnTo>
                  <a:lnTo>
                    <a:pt x="197" y="138"/>
                  </a:lnTo>
                  <a:lnTo>
                    <a:pt x="197" y="132"/>
                  </a:lnTo>
                  <a:lnTo>
                    <a:pt x="197" y="126"/>
                  </a:lnTo>
                  <a:lnTo>
                    <a:pt x="203" y="126"/>
                  </a:lnTo>
                  <a:lnTo>
                    <a:pt x="203" y="120"/>
                  </a:lnTo>
                  <a:lnTo>
                    <a:pt x="209" y="120"/>
                  </a:lnTo>
                  <a:lnTo>
                    <a:pt x="215" y="120"/>
                  </a:lnTo>
                  <a:lnTo>
                    <a:pt x="221" y="120"/>
                  </a:lnTo>
                  <a:lnTo>
                    <a:pt x="227" y="114"/>
                  </a:lnTo>
                  <a:lnTo>
                    <a:pt x="233" y="102"/>
                  </a:lnTo>
                  <a:lnTo>
                    <a:pt x="239" y="96"/>
                  </a:lnTo>
                  <a:lnTo>
                    <a:pt x="239" y="84"/>
                  </a:lnTo>
                  <a:lnTo>
                    <a:pt x="245" y="72"/>
                  </a:lnTo>
                  <a:lnTo>
                    <a:pt x="245" y="60"/>
                  </a:lnTo>
                  <a:lnTo>
                    <a:pt x="245" y="54"/>
                  </a:lnTo>
                  <a:lnTo>
                    <a:pt x="239" y="42"/>
                  </a:lnTo>
                  <a:lnTo>
                    <a:pt x="239" y="30"/>
                  </a:lnTo>
                  <a:lnTo>
                    <a:pt x="233" y="18"/>
                  </a:lnTo>
                  <a:lnTo>
                    <a:pt x="233" y="6"/>
                  </a:lnTo>
                  <a:lnTo>
                    <a:pt x="233" y="0"/>
                  </a:lnTo>
                  <a:lnTo>
                    <a:pt x="227" y="6"/>
                  </a:lnTo>
                  <a:lnTo>
                    <a:pt x="221" y="12"/>
                  </a:lnTo>
                  <a:lnTo>
                    <a:pt x="221" y="18"/>
                  </a:lnTo>
                  <a:lnTo>
                    <a:pt x="215" y="24"/>
                  </a:lnTo>
                  <a:lnTo>
                    <a:pt x="209" y="30"/>
                  </a:lnTo>
                  <a:lnTo>
                    <a:pt x="203" y="30"/>
                  </a:lnTo>
                  <a:lnTo>
                    <a:pt x="197" y="30"/>
                  </a:lnTo>
                  <a:lnTo>
                    <a:pt x="191" y="36"/>
                  </a:lnTo>
                  <a:lnTo>
                    <a:pt x="179" y="36"/>
                  </a:lnTo>
                  <a:lnTo>
                    <a:pt x="173" y="48"/>
                  </a:lnTo>
                  <a:lnTo>
                    <a:pt x="167" y="54"/>
                  </a:lnTo>
                  <a:lnTo>
                    <a:pt x="161" y="66"/>
                  </a:lnTo>
                  <a:lnTo>
                    <a:pt x="155" y="78"/>
                  </a:lnTo>
                  <a:lnTo>
                    <a:pt x="149" y="90"/>
                  </a:lnTo>
                  <a:lnTo>
                    <a:pt x="149" y="102"/>
                  </a:lnTo>
                  <a:lnTo>
                    <a:pt x="155" y="120"/>
                  </a:lnTo>
                  <a:lnTo>
                    <a:pt x="149" y="120"/>
                  </a:lnTo>
                  <a:lnTo>
                    <a:pt x="143" y="12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7" name="Freeform 469"/>
            <p:cNvSpPr>
              <a:spLocks/>
            </p:cNvSpPr>
            <p:nvPr/>
          </p:nvSpPr>
          <p:spPr bwMode="auto">
            <a:xfrm>
              <a:off x="4654" y="1929"/>
              <a:ext cx="101" cy="144"/>
            </a:xfrm>
            <a:custGeom>
              <a:avLst/>
              <a:gdLst>
                <a:gd name="T0" fmla="*/ 101 w 101"/>
                <a:gd name="T1" fmla="*/ 60 h 144"/>
                <a:gd name="T2" fmla="*/ 95 w 101"/>
                <a:gd name="T3" fmla="*/ 60 h 144"/>
                <a:gd name="T4" fmla="*/ 89 w 101"/>
                <a:gd name="T5" fmla="*/ 66 h 144"/>
                <a:gd name="T6" fmla="*/ 83 w 101"/>
                <a:gd name="T7" fmla="*/ 72 h 144"/>
                <a:gd name="T8" fmla="*/ 77 w 101"/>
                <a:gd name="T9" fmla="*/ 72 h 144"/>
                <a:gd name="T10" fmla="*/ 71 w 101"/>
                <a:gd name="T11" fmla="*/ 78 h 144"/>
                <a:gd name="T12" fmla="*/ 71 w 101"/>
                <a:gd name="T13" fmla="*/ 90 h 144"/>
                <a:gd name="T14" fmla="*/ 65 w 101"/>
                <a:gd name="T15" fmla="*/ 96 h 144"/>
                <a:gd name="T16" fmla="*/ 65 w 101"/>
                <a:gd name="T17" fmla="*/ 102 h 144"/>
                <a:gd name="T18" fmla="*/ 59 w 101"/>
                <a:gd name="T19" fmla="*/ 108 h 144"/>
                <a:gd name="T20" fmla="*/ 59 w 101"/>
                <a:gd name="T21" fmla="*/ 108 h 144"/>
                <a:gd name="T22" fmla="*/ 59 w 101"/>
                <a:gd name="T23" fmla="*/ 114 h 144"/>
                <a:gd name="T24" fmla="*/ 59 w 101"/>
                <a:gd name="T25" fmla="*/ 114 h 144"/>
                <a:gd name="T26" fmla="*/ 59 w 101"/>
                <a:gd name="T27" fmla="*/ 120 h 144"/>
                <a:gd name="T28" fmla="*/ 59 w 101"/>
                <a:gd name="T29" fmla="*/ 126 h 144"/>
                <a:gd name="T30" fmla="*/ 65 w 101"/>
                <a:gd name="T31" fmla="*/ 138 h 144"/>
                <a:gd name="T32" fmla="*/ 65 w 101"/>
                <a:gd name="T33" fmla="*/ 144 h 144"/>
                <a:gd name="T34" fmla="*/ 59 w 101"/>
                <a:gd name="T35" fmla="*/ 144 h 144"/>
                <a:gd name="T36" fmla="*/ 59 w 101"/>
                <a:gd name="T37" fmla="*/ 144 h 144"/>
                <a:gd name="T38" fmla="*/ 53 w 101"/>
                <a:gd name="T39" fmla="*/ 144 h 144"/>
                <a:gd name="T40" fmla="*/ 53 w 101"/>
                <a:gd name="T41" fmla="*/ 144 h 144"/>
                <a:gd name="T42" fmla="*/ 53 w 101"/>
                <a:gd name="T43" fmla="*/ 132 h 144"/>
                <a:gd name="T44" fmla="*/ 47 w 101"/>
                <a:gd name="T45" fmla="*/ 120 h 144"/>
                <a:gd name="T46" fmla="*/ 42 w 101"/>
                <a:gd name="T47" fmla="*/ 108 h 144"/>
                <a:gd name="T48" fmla="*/ 42 w 101"/>
                <a:gd name="T49" fmla="*/ 96 h 144"/>
                <a:gd name="T50" fmla="*/ 30 w 101"/>
                <a:gd name="T51" fmla="*/ 90 h 144"/>
                <a:gd name="T52" fmla="*/ 24 w 101"/>
                <a:gd name="T53" fmla="*/ 84 h 144"/>
                <a:gd name="T54" fmla="*/ 18 w 101"/>
                <a:gd name="T55" fmla="*/ 78 h 144"/>
                <a:gd name="T56" fmla="*/ 6 w 101"/>
                <a:gd name="T57" fmla="*/ 72 h 144"/>
                <a:gd name="T58" fmla="*/ 12 w 101"/>
                <a:gd name="T59" fmla="*/ 66 h 144"/>
                <a:gd name="T60" fmla="*/ 12 w 101"/>
                <a:gd name="T61" fmla="*/ 60 h 144"/>
                <a:gd name="T62" fmla="*/ 6 w 101"/>
                <a:gd name="T63" fmla="*/ 54 h 144"/>
                <a:gd name="T64" fmla="*/ 0 w 101"/>
                <a:gd name="T65" fmla="*/ 48 h 144"/>
                <a:gd name="T66" fmla="*/ 6 w 101"/>
                <a:gd name="T67" fmla="*/ 48 h 144"/>
                <a:gd name="T68" fmla="*/ 6 w 101"/>
                <a:gd name="T69" fmla="*/ 42 h 144"/>
                <a:gd name="T70" fmla="*/ 12 w 101"/>
                <a:gd name="T71" fmla="*/ 36 h 144"/>
                <a:gd name="T72" fmla="*/ 12 w 101"/>
                <a:gd name="T73" fmla="*/ 24 h 144"/>
                <a:gd name="T74" fmla="*/ 12 w 101"/>
                <a:gd name="T75" fmla="*/ 18 h 144"/>
                <a:gd name="T76" fmla="*/ 12 w 101"/>
                <a:gd name="T77" fmla="*/ 12 h 144"/>
                <a:gd name="T78" fmla="*/ 12 w 101"/>
                <a:gd name="T79" fmla="*/ 6 h 144"/>
                <a:gd name="T80" fmla="*/ 12 w 101"/>
                <a:gd name="T81" fmla="*/ 0 h 144"/>
                <a:gd name="T82" fmla="*/ 12 w 101"/>
                <a:gd name="T83" fmla="*/ 6 h 144"/>
                <a:gd name="T84" fmla="*/ 18 w 101"/>
                <a:gd name="T85" fmla="*/ 6 h 144"/>
                <a:gd name="T86" fmla="*/ 24 w 101"/>
                <a:gd name="T87" fmla="*/ 12 h 144"/>
                <a:gd name="T88" fmla="*/ 30 w 101"/>
                <a:gd name="T89" fmla="*/ 18 h 144"/>
                <a:gd name="T90" fmla="*/ 36 w 101"/>
                <a:gd name="T91" fmla="*/ 18 h 144"/>
                <a:gd name="T92" fmla="*/ 47 w 101"/>
                <a:gd name="T93" fmla="*/ 24 h 144"/>
                <a:gd name="T94" fmla="*/ 53 w 101"/>
                <a:gd name="T95" fmla="*/ 24 h 144"/>
                <a:gd name="T96" fmla="*/ 65 w 101"/>
                <a:gd name="T97" fmla="*/ 24 h 144"/>
                <a:gd name="T98" fmla="*/ 65 w 101"/>
                <a:gd name="T99" fmla="*/ 30 h 144"/>
                <a:gd name="T100" fmla="*/ 65 w 101"/>
                <a:gd name="T101" fmla="*/ 36 h 144"/>
                <a:gd name="T102" fmla="*/ 65 w 101"/>
                <a:gd name="T103" fmla="*/ 42 h 144"/>
                <a:gd name="T104" fmla="*/ 65 w 101"/>
                <a:gd name="T105" fmla="*/ 48 h 144"/>
                <a:gd name="T106" fmla="*/ 71 w 101"/>
                <a:gd name="T107" fmla="*/ 54 h 144"/>
                <a:gd name="T108" fmla="*/ 77 w 101"/>
                <a:gd name="T109" fmla="*/ 60 h 144"/>
                <a:gd name="T110" fmla="*/ 89 w 101"/>
                <a:gd name="T111" fmla="*/ 60 h 144"/>
                <a:gd name="T112" fmla="*/ 101 w 101"/>
                <a:gd name="T113" fmla="*/ 60 h 1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1"/>
                <a:gd name="T172" fmla="*/ 0 h 144"/>
                <a:gd name="T173" fmla="*/ 101 w 101"/>
                <a:gd name="T174" fmla="*/ 144 h 1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1" h="144">
                  <a:moveTo>
                    <a:pt x="101" y="60"/>
                  </a:moveTo>
                  <a:lnTo>
                    <a:pt x="95" y="60"/>
                  </a:lnTo>
                  <a:lnTo>
                    <a:pt x="89" y="66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78"/>
                  </a:lnTo>
                  <a:lnTo>
                    <a:pt x="71" y="90"/>
                  </a:lnTo>
                  <a:lnTo>
                    <a:pt x="65" y="96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9" y="114"/>
                  </a:lnTo>
                  <a:lnTo>
                    <a:pt x="59" y="120"/>
                  </a:lnTo>
                  <a:lnTo>
                    <a:pt x="59" y="126"/>
                  </a:lnTo>
                  <a:lnTo>
                    <a:pt x="65" y="138"/>
                  </a:lnTo>
                  <a:lnTo>
                    <a:pt x="65" y="144"/>
                  </a:lnTo>
                  <a:lnTo>
                    <a:pt x="59" y="144"/>
                  </a:lnTo>
                  <a:lnTo>
                    <a:pt x="53" y="144"/>
                  </a:lnTo>
                  <a:lnTo>
                    <a:pt x="53" y="132"/>
                  </a:lnTo>
                  <a:lnTo>
                    <a:pt x="47" y="120"/>
                  </a:lnTo>
                  <a:lnTo>
                    <a:pt x="42" y="108"/>
                  </a:lnTo>
                  <a:lnTo>
                    <a:pt x="42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6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5" y="24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5" y="42"/>
                  </a:lnTo>
                  <a:lnTo>
                    <a:pt x="65" y="48"/>
                  </a:lnTo>
                  <a:lnTo>
                    <a:pt x="71" y="54"/>
                  </a:lnTo>
                  <a:lnTo>
                    <a:pt x="77" y="60"/>
                  </a:lnTo>
                  <a:lnTo>
                    <a:pt x="89" y="60"/>
                  </a:lnTo>
                  <a:lnTo>
                    <a:pt x="101" y="6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8" name="Freeform 470"/>
            <p:cNvSpPr>
              <a:spLocks/>
            </p:cNvSpPr>
            <p:nvPr/>
          </p:nvSpPr>
          <p:spPr bwMode="auto">
            <a:xfrm>
              <a:off x="4564" y="2168"/>
              <a:ext cx="114" cy="132"/>
            </a:xfrm>
            <a:custGeom>
              <a:avLst/>
              <a:gdLst>
                <a:gd name="T0" fmla="*/ 42 w 114"/>
                <a:gd name="T1" fmla="*/ 24 h 132"/>
                <a:gd name="T2" fmla="*/ 48 w 114"/>
                <a:gd name="T3" fmla="*/ 24 h 132"/>
                <a:gd name="T4" fmla="*/ 54 w 114"/>
                <a:gd name="T5" fmla="*/ 24 h 132"/>
                <a:gd name="T6" fmla="*/ 60 w 114"/>
                <a:gd name="T7" fmla="*/ 24 h 132"/>
                <a:gd name="T8" fmla="*/ 66 w 114"/>
                <a:gd name="T9" fmla="*/ 24 h 132"/>
                <a:gd name="T10" fmla="*/ 78 w 114"/>
                <a:gd name="T11" fmla="*/ 24 h 132"/>
                <a:gd name="T12" fmla="*/ 84 w 114"/>
                <a:gd name="T13" fmla="*/ 24 h 132"/>
                <a:gd name="T14" fmla="*/ 90 w 114"/>
                <a:gd name="T15" fmla="*/ 18 h 132"/>
                <a:gd name="T16" fmla="*/ 102 w 114"/>
                <a:gd name="T17" fmla="*/ 12 h 132"/>
                <a:gd name="T18" fmla="*/ 108 w 114"/>
                <a:gd name="T19" fmla="*/ 6 h 132"/>
                <a:gd name="T20" fmla="*/ 114 w 114"/>
                <a:gd name="T21" fmla="*/ 0 h 132"/>
                <a:gd name="T22" fmla="*/ 114 w 114"/>
                <a:gd name="T23" fmla="*/ 6 h 132"/>
                <a:gd name="T24" fmla="*/ 108 w 114"/>
                <a:gd name="T25" fmla="*/ 12 h 132"/>
                <a:gd name="T26" fmla="*/ 102 w 114"/>
                <a:gd name="T27" fmla="*/ 24 h 132"/>
                <a:gd name="T28" fmla="*/ 96 w 114"/>
                <a:gd name="T29" fmla="*/ 36 h 132"/>
                <a:gd name="T30" fmla="*/ 90 w 114"/>
                <a:gd name="T31" fmla="*/ 54 h 132"/>
                <a:gd name="T32" fmla="*/ 90 w 114"/>
                <a:gd name="T33" fmla="*/ 66 h 132"/>
                <a:gd name="T34" fmla="*/ 96 w 114"/>
                <a:gd name="T35" fmla="*/ 78 h 132"/>
                <a:gd name="T36" fmla="*/ 90 w 114"/>
                <a:gd name="T37" fmla="*/ 78 h 132"/>
                <a:gd name="T38" fmla="*/ 84 w 114"/>
                <a:gd name="T39" fmla="*/ 84 h 132"/>
                <a:gd name="T40" fmla="*/ 72 w 114"/>
                <a:gd name="T41" fmla="*/ 96 h 132"/>
                <a:gd name="T42" fmla="*/ 72 w 114"/>
                <a:gd name="T43" fmla="*/ 114 h 132"/>
                <a:gd name="T44" fmla="*/ 66 w 114"/>
                <a:gd name="T45" fmla="*/ 120 h 132"/>
                <a:gd name="T46" fmla="*/ 48 w 114"/>
                <a:gd name="T47" fmla="*/ 114 h 132"/>
                <a:gd name="T48" fmla="*/ 36 w 114"/>
                <a:gd name="T49" fmla="*/ 114 h 132"/>
                <a:gd name="T50" fmla="*/ 24 w 114"/>
                <a:gd name="T51" fmla="*/ 126 h 132"/>
                <a:gd name="T52" fmla="*/ 18 w 114"/>
                <a:gd name="T53" fmla="*/ 126 h 132"/>
                <a:gd name="T54" fmla="*/ 18 w 114"/>
                <a:gd name="T55" fmla="*/ 108 h 132"/>
                <a:gd name="T56" fmla="*/ 12 w 114"/>
                <a:gd name="T57" fmla="*/ 96 h 132"/>
                <a:gd name="T58" fmla="*/ 6 w 114"/>
                <a:gd name="T59" fmla="*/ 84 h 132"/>
                <a:gd name="T60" fmla="*/ 6 w 114"/>
                <a:gd name="T61" fmla="*/ 72 h 132"/>
                <a:gd name="T62" fmla="*/ 12 w 114"/>
                <a:gd name="T63" fmla="*/ 54 h 132"/>
                <a:gd name="T64" fmla="*/ 12 w 114"/>
                <a:gd name="T65" fmla="*/ 48 h 132"/>
                <a:gd name="T66" fmla="*/ 24 w 114"/>
                <a:gd name="T67" fmla="*/ 42 h 132"/>
                <a:gd name="T68" fmla="*/ 30 w 114"/>
                <a:gd name="T69" fmla="*/ 36 h 132"/>
                <a:gd name="T70" fmla="*/ 36 w 114"/>
                <a:gd name="T71" fmla="*/ 30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2"/>
                <a:gd name="T110" fmla="*/ 114 w 114"/>
                <a:gd name="T111" fmla="*/ 132 h 1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2">
                  <a:moveTo>
                    <a:pt x="36" y="24"/>
                  </a:moveTo>
                  <a:lnTo>
                    <a:pt x="42" y="24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14" y="0"/>
                  </a:lnTo>
                  <a:lnTo>
                    <a:pt x="114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90" y="54"/>
                  </a:lnTo>
                  <a:lnTo>
                    <a:pt x="90" y="60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78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78" y="90"/>
                  </a:lnTo>
                  <a:lnTo>
                    <a:pt x="72" y="96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2" y="120"/>
                  </a:lnTo>
                  <a:lnTo>
                    <a:pt x="66" y="120"/>
                  </a:lnTo>
                  <a:lnTo>
                    <a:pt x="60" y="114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36" y="114"/>
                  </a:lnTo>
                  <a:lnTo>
                    <a:pt x="30" y="120"/>
                  </a:lnTo>
                  <a:lnTo>
                    <a:pt x="24" y="126"/>
                  </a:lnTo>
                  <a:lnTo>
                    <a:pt x="18" y="132"/>
                  </a:lnTo>
                  <a:lnTo>
                    <a:pt x="18" y="126"/>
                  </a:lnTo>
                  <a:lnTo>
                    <a:pt x="18" y="120"/>
                  </a:lnTo>
                  <a:lnTo>
                    <a:pt x="18" y="108"/>
                  </a:lnTo>
                  <a:lnTo>
                    <a:pt x="18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2"/>
                  </a:lnTo>
                  <a:lnTo>
                    <a:pt x="12" y="66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79" name="Freeform 471"/>
            <p:cNvSpPr>
              <a:spLocks/>
            </p:cNvSpPr>
            <p:nvPr/>
          </p:nvSpPr>
          <p:spPr bwMode="auto">
            <a:xfrm>
              <a:off x="4660" y="1947"/>
              <a:ext cx="71" cy="96"/>
            </a:xfrm>
            <a:custGeom>
              <a:avLst/>
              <a:gdLst>
                <a:gd name="T0" fmla="*/ 53 w 71"/>
                <a:gd name="T1" fmla="*/ 90 h 96"/>
                <a:gd name="T2" fmla="*/ 53 w 71"/>
                <a:gd name="T3" fmla="*/ 96 h 96"/>
                <a:gd name="T4" fmla="*/ 53 w 71"/>
                <a:gd name="T5" fmla="*/ 90 h 96"/>
                <a:gd name="T6" fmla="*/ 47 w 71"/>
                <a:gd name="T7" fmla="*/ 78 h 96"/>
                <a:gd name="T8" fmla="*/ 41 w 71"/>
                <a:gd name="T9" fmla="*/ 72 h 96"/>
                <a:gd name="T10" fmla="*/ 36 w 71"/>
                <a:gd name="T11" fmla="*/ 72 h 96"/>
                <a:gd name="T12" fmla="*/ 30 w 71"/>
                <a:gd name="T13" fmla="*/ 66 h 96"/>
                <a:gd name="T14" fmla="*/ 24 w 71"/>
                <a:gd name="T15" fmla="*/ 66 h 96"/>
                <a:gd name="T16" fmla="*/ 18 w 71"/>
                <a:gd name="T17" fmla="*/ 66 h 96"/>
                <a:gd name="T18" fmla="*/ 18 w 71"/>
                <a:gd name="T19" fmla="*/ 66 h 96"/>
                <a:gd name="T20" fmla="*/ 18 w 71"/>
                <a:gd name="T21" fmla="*/ 60 h 96"/>
                <a:gd name="T22" fmla="*/ 30 w 71"/>
                <a:gd name="T23" fmla="*/ 66 h 96"/>
                <a:gd name="T24" fmla="*/ 36 w 71"/>
                <a:gd name="T25" fmla="*/ 66 h 96"/>
                <a:gd name="T26" fmla="*/ 41 w 71"/>
                <a:gd name="T27" fmla="*/ 66 h 96"/>
                <a:gd name="T28" fmla="*/ 41 w 71"/>
                <a:gd name="T29" fmla="*/ 60 h 96"/>
                <a:gd name="T30" fmla="*/ 36 w 71"/>
                <a:gd name="T31" fmla="*/ 54 h 96"/>
                <a:gd name="T32" fmla="*/ 30 w 71"/>
                <a:gd name="T33" fmla="*/ 48 h 96"/>
                <a:gd name="T34" fmla="*/ 18 w 71"/>
                <a:gd name="T35" fmla="*/ 42 h 96"/>
                <a:gd name="T36" fmla="*/ 12 w 71"/>
                <a:gd name="T37" fmla="*/ 36 h 96"/>
                <a:gd name="T38" fmla="*/ 6 w 71"/>
                <a:gd name="T39" fmla="*/ 36 h 96"/>
                <a:gd name="T40" fmla="*/ 0 w 71"/>
                <a:gd name="T41" fmla="*/ 30 h 96"/>
                <a:gd name="T42" fmla="*/ 0 w 71"/>
                <a:gd name="T43" fmla="*/ 30 h 96"/>
                <a:gd name="T44" fmla="*/ 6 w 71"/>
                <a:gd name="T45" fmla="*/ 30 h 96"/>
                <a:gd name="T46" fmla="*/ 12 w 71"/>
                <a:gd name="T47" fmla="*/ 36 h 96"/>
                <a:gd name="T48" fmla="*/ 24 w 71"/>
                <a:gd name="T49" fmla="*/ 42 h 96"/>
                <a:gd name="T50" fmla="*/ 30 w 71"/>
                <a:gd name="T51" fmla="*/ 42 h 96"/>
                <a:gd name="T52" fmla="*/ 36 w 71"/>
                <a:gd name="T53" fmla="*/ 42 h 96"/>
                <a:gd name="T54" fmla="*/ 30 w 71"/>
                <a:gd name="T55" fmla="*/ 24 h 96"/>
                <a:gd name="T56" fmla="*/ 24 w 71"/>
                <a:gd name="T57" fmla="*/ 12 h 96"/>
                <a:gd name="T58" fmla="*/ 18 w 71"/>
                <a:gd name="T59" fmla="*/ 6 h 96"/>
                <a:gd name="T60" fmla="*/ 12 w 71"/>
                <a:gd name="T61" fmla="*/ 0 h 96"/>
                <a:gd name="T62" fmla="*/ 18 w 71"/>
                <a:gd name="T63" fmla="*/ 0 h 96"/>
                <a:gd name="T64" fmla="*/ 24 w 71"/>
                <a:gd name="T65" fmla="*/ 6 h 96"/>
                <a:gd name="T66" fmla="*/ 30 w 71"/>
                <a:gd name="T67" fmla="*/ 12 h 96"/>
                <a:gd name="T68" fmla="*/ 36 w 71"/>
                <a:gd name="T69" fmla="*/ 24 h 96"/>
                <a:gd name="T70" fmla="*/ 41 w 71"/>
                <a:gd name="T71" fmla="*/ 36 h 96"/>
                <a:gd name="T72" fmla="*/ 47 w 71"/>
                <a:gd name="T73" fmla="*/ 36 h 96"/>
                <a:gd name="T74" fmla="*/ 53 w 71"/>
                <a:gd name="T75" fmla="*/ 18 h 96"/>
                <a:gd name="T76" fmla="*/ 53 w 71"/>
                <a:gd name="T77" fmla="*/ 6 h 96"/>
                <a:gd name="T78" fmla="*/ 53 w 71"/>
                <a:gd name="T79" fmla="*/ 12 h 96"/>
                <a:gd name="T80" fmla="*/ 53 w 71"/>
                <a:gd name="T81" fmla="*/ 18 h 96"/>
                <a:gd name="T82" fmla="*/ 47 w 71"/>
                <a:gd name="T83" fmla="*/ 36 h 96"/>
                <a:gd name="T84" fmla="*/ 47 w 71"/>
                <a:gd name="T85" fmla="*/ 54 h 96"/>
                <a:gd name="T86" fmla="*/ 47 w 71"/>
                <a:gd name="T87" fmla="*/ 60 h 96"/>
                <a:gd name="T88" fmla="*/ 53 w 71"/>
                <a:gd name="T89" fmla="*/ 66 h 96"/>
                <a:gd name="T90" fmla="*/ 59 w 71"/>
                <a:gd name="T91" fmla="*/ 60 h 96"/>
                <a:gd name="T92" fmla="*/ 59 w 71"/>
                <a:gd name="T93" fmla="*/ 60 h 96"/>
                <a:gd name="T94" fmla="*/ 65 w 71"/>
                <a:gd name="T95" fmla="*/ 54 h 96"/>
                <a:gd name="T96" fmla="*/ 65 w 71"/>
                <a:gd name="T97" fmla="*/ 48 h 96"/>
                <a:gd name="T98" fmla="*/ 71 w 71"/>
                <a:gd name="T99" fmla="*/ 48 h 96"/>
                <a:gd name="T100" fmla="*/ 71 w 71"/>
                <a:gd name="T101" fmla="*/ 54 h 96"/>
                <a:gd name="T102" fmla="*/ 65 w 71"/>
                <a:gd name="T103" fmla="*/ 60 h 96"/>
                <a:gd name="T104" fmla="*/ 59 w 71"/>
                <a:gd name="T105" fmla="*/ 66 h 96"/>
                <a:gd name="T106" fmla="*/ 53 w 71"/>
                <a:gd name="T107" fmla="*/ 72 h 96"/>
                <a:gd name="T108" fmla="*/ 53 w 71"/>
                <a:gd name="T109" fmla="*/ 78 h 96"/>
                <a:gd name="T110" fmla="*/ 53 w 71"/>
                <a:gd name="T111" fmla="*/ 84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"/>
                <a:gd name="T169" fmla="*/ 0 h 96"/>
                <a:gd name="T170" fmla="*/ 71 w 71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" h="96">
                  <a:moveTo>
                    <a:pt x="59" y="84"/>
                  </a:moveTo>
                  <a:lnTo>
                    <a:pt x="53" y="90"/>
                  </a:lnTo>
                  <a:lnTo>
                    <a:pt x="53" y="96"/>
                  </a:lnTo>
                  <a:lnTo>
                    <a:pt x="53" y="90"/>
                  </a:lnTo>
                  <a:lnTo>
                    <a:pt x="47" y="84"/>
                  </a:lnTo>
                  <a:lnTo>
                    <a:pt x="47" y="78"/>
                  </a:lnTo>
                  <a:lnTo>
                    <a:pt x="47" y="72"/>
                  </a:lnTo>
                  <a:lnTo>
                    <a:pt x="41" y="72"/>
                  </a:lnTo>
                  <a:lnTo>
                    <a:pt x="36" y="72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30" y="66"/>
                  </a:lnTo>
                  <a:lnTo>
                    <a:pt x="36" y="66"/>
                  </a:lnTo>
                  <a:lnTo>
                    <a:pt x="41" y="66"/>
                  </a:lnTo>
                  <a:lnTo>
                    <a:pt x="41" y="60"/>
                  </a:lnTo>
                  <a:lnTo>
                    <a:pt x="41" y="54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24" y="1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18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36"/>
                  </a:lnTo>
                  <a:lnTo>
                    <a:pt x="47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3" y="30"/>
                  </a:lnTo>
                  <a:lnTo>
                    <a:pt x="47" y="36"/>
                  </a:lnTo>
                  <a:lnTo>
                    <a:pt x="41" y="48"/>
                  </a:lnTo>
                  <a:lnTo>
                    <a:pt x="47" y="54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53" y="66"/>
                  </a:lnTo>
                  <a:lnTo>
                    <a:pt x="59" y="60"/>
                  </a:lnTo>
                  <a:lnTo>
                    <a:pt x="65" y="54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1" y="54"/>
                  </a:lnTo>
                  <a:lnTo>
                    <a:pt x="65" y="60"/>
                  </a:lnTo>
                  <a:lnTo>
                    <a:pt x="65" y="66"/>
                  </a:lnTo>
                  <a:lnTo>
                    <a:pt x="59" y="66"/>
                  </a:lnTo>
                  <a:lnTo>
                    <a:pt x="59" y="72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4"/>
                  </a:lnTo>
                  <a:lnTo>
                    <a:pt x="59" y="8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0" name="Freeform 472"/>
            <p:cNvSpPr>
              <a:spLocks/>
            </p:cNvSpPr>
            <p:nvPr/>
          </p:nvSpPr>
          <p:spPr bwMode="auto">
            <a:xfrm>
              <a:off x="4576" y="2192"/>
              <a:ext cx="66" cy="90"/>
            </a:xfrm>
            <a:custGeom>
              <a:avLst/>
              <a:gdLst>
                <a:gd name="T0" fmla="*/ 66 w 66"/>
                <a:gd name="T1" fmla="*/ 0 h 90"/>
                <a:gd name="T2" fmla="*/ 54 w 66"/>
                <a:gd name="T3" fmla="*/ 0 h 90"/>
                <a:gd name="T4" fmla="*/ 54 w 66"/>
                <a:gd name="T5" fmla="*/ 6 h 90"/>
                <a:gd name="T6" fmla="*/ 48 w 66"/>
                <a:gd name="T7" fmla="*/ 12 h 90"/>
                <a:gd name="T8" fmla="*/ 42 w 66"/>
                <a:gd name="T9" fmla="*/ 18 h 90"/>
                <a:gd name="T10" fmla="*/ 30 w 66"/>
                <a:gd name="T11" fmla="*/ 18 h 90"/>
                <a:gd name="T12" fmla="*/ 18 w 66"/>
                <a:gd name="T13" fmla="*/ 24 h 90"/>
                <a:gd name="T14" fmla="*/ 12 w 66"/>
                <a:gd name="T15" fmla="*/ 24 h 90"/>
                <a:gd name="T16" fmla="*/ 6 w 66"/>
                <a:gd name="T17" fmla="*/ 30 h 90"/>
                <a:gd name="T18" fmla="*/ 6 w 66"/>
                <a:gd name="T19" fmla="*/ 30 h 90"/>
                <a:gd name="T20" fmla="*/ 12 w 66"/>
                <a:gd name="T21" fmla="*/ 24 h 90"/>
                <a:gd name="T22" fmla="*/ 18 w 66"/>
                <a:gd name="T23" fmla="*/ 24 h 90"/>
                <a:gd name="T24" fmla="*/ 30 w 66"/>
                <a:gd name="T25" fmla="*/ 24 h 90"/>
                <a:gd name="T26" fmla="*/ 36 w 66"/>
                <a:gd name="T27" fmla="*/ 24 h 90"/>
                <a:gd name="T28" fmla="*/ 36 w 66"/>
                <a:gd name="T29" fmla="*/ 30 h 90"/>
                <a:gd name="T30" fmla="*/ 30 w 66"/>
                <a:gd name="T31" fmla="*/ 42 h 90"/>
                <a:gd name="T32" fmla="*/ 24 w 66"/>
                <a:gd name="T33" fmla="*/ 48 h 90"/>
                <a:gd name="T34" fmla="*/ 18 w 66"/>
                <a:gd name="T35" fmla="*/ 48 h 90"/>
                <a:gd name="T36" fmla="*/ 12 w 66"/>
                <a:gd name="T37" fmla="*/ 48 h 90"/>
                <a:gd name="T38" fmla="*/ 0 w 66"/>
                <a:gd name="T39" fmla="*/ 54 h 90"/>
                <a:gd name="T40" fmla="*/ 0 w 66"/>
                <a:gd name="T41" fmla="*/ 54 h 90"/>
                <a:gd name="T42" fmla="*/ 0 w 66"/>
                <a:gd name="T43" fmla="*/ 54 h 90"/>
                <a:gd name="T44" fmla="*/ 6 w 66"/>
                <a:gd name="T45" fmla="*/ 54 h 90"/>
                <a:gd name="T46" fmla="*/ 12 w 66"/>
                <a:gd name="T47" fmla="*/ 54 h 90"/>
                <a:gd name="T48" fmla="*/ 18 w 66"/>
                <a:gd name="T49" fmla="*/ 54 h 90"/>
                <a:gd name="T50" fmla="*/ 24 w 66"/>
                <a:gd name="T51" fmla="*/ 54 h 90"/>
                <a:gd name="T52" fmla="*/ 24 w 66"/>
                <a:gd name="T53" fmla="*/ 54 h 90"/>
                <a:gd name="T54" fmla="*/ 12 w 66"/>
                <a:gd name="T55" fmla="*/ 72 h 90"/>
                <a:gd name="T56" fmla="*/ 12 w 66"/>
                <a:gd name="T57" fmla="*/ 84 h 90"/>
                <a:gd name="T58" fmla="*/ 18 w 66"/>
                <a:gd name="T59" fmla="*/ 78 h 90"/>
                <a:gd name="T60" fmla="*/ 24 w 66"/>
                <a:gd name="T61" fmla="*/ 66 h 90"/>
                <a:gd name="T62" fmla="*/ 30 w 66"/>
                <a:gd name="T63" fmla="*/ 54 h 90"/>
                <a:gd name="T64" fmla="*/ 36 w 66"/>
                <a:gd name="T65" fmla="*/ 60 h 90"/>
                <a:gd name="T66" fmla="*/ 42 w 66"/>
                <a:gd name="T67" fmla="*/ 78 h 90"/>
                <a:gd name="T68" fmla="*/ 48 w 66"/>
                <a:gd name="T69" fmla="*/ 84 h 90"/>
                <a:gd name="T70" fmla="*/ 48 w 66"/>
                <a:gd name="T71" fmla="*/ 84 h 90"/>
                <a:gd name="T72" fmla="*/ 42 w 66"/>
                <a:gd name="T73" fmla="*/ 72 h 90"/>
                <a:gd name="T74" fmla="*/ 36 w 66"/>
                <a:gd name="T75" fmla="*/ 54 h 90"/>
                <a:gd name="T76" fmla="*/ 42 w 66"/>
                <a:gd name="T77" fmla="*/ 42 h 90"/>
                <a:gd name="T78" fmla="*/ 48 w 66"/>
                <a:gd name="T79" fmla="*/ 30 h 90"/>
                <a:gd name="T80" fmla="*/ 54 w 66"/>
                <a:gd name="T81" fmla="*/ 30 h 90"/>
                <a:gd name="T82" fmla="*/ 60 w 66"/>
                <a:gd name="T83" fmla="*/ 42 h 90"/>
                <a:gd name="T84" fmla="*/ 66 w 66"/>
                <a:gd name="T85" fmla="*/ 60 h 90"/>
                <a:gd name="T86" fmla="*/ 66 w 66"/>
                <a:gd name="T87" fmla="*/ 54 h 90"/>
                <a:gd name="T88" fmla="*/ 66 w 66"/>
                <a:gd name="T89" fmla="*/ 42 h 90"/>
                <a:gd name="T90" fmla="*/ 60 w 66"/>
                <a:gd name="T91" fmla="*/ 24 h 90"/>
                <a:gd name="T92" fmla="*/ 60 w 66"/>
                <a:gd name="T93" fmla="*/ 18 h 90"/>
                <a:gd name="T94" fmla="*/ 66 w 66"/>
                <a:gd name="T95" fmla="*/ 6 h 90"/>
                <a:gd name="T96" fmla="*/ 66 w 66"/>
                <a:gd name="T97" fmla="*/ 0 h 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"/>
                <a:gd name="T148" fmla="*/ 0 h 90"/>
                <a:gd name="T149" fmla="*/ 66 w 66"/>
                <a:gd name="T150" fmla="*/ 90 h 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" h="90">
                  <a:moveTo>
                    <a:pt x="66" y="0"/>
                  </a:move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12" y="7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30" y="60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66" y="4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1" name="Freeform 473"/>
            <p:cNvSpPr>
              <a:spLocks/>
            </p:cNvSpPr>
            <p:nvPr/>
          </p:nvSpPr>
          <p:spPr bwMode="auto">
            <a:xfrm>
              <a:off x="4684" y="2073"/>
              <a:ext cx="95" cy="72"/>
            </a:xfrm>
            <a:custGeom>
              <a:avLst/>
              <a:gdLst>
                <a:gd name="T0" fmla="*/ 59 w 95"/>
                <a:gd name="T1" fmla="*/ 0 h 72"/>
                <a:gd name="T2" fmla="*/ 65 w 95"/>
                <a:gd name="T3" fmla="*/ 0 h 72"/>
                <a:gd name="T4" fmla="*/ 77 w 95"/>
                <a:gd name="T5" fmla="*/ 6 h 72"/>
                <a:gd name="T6" fmla="*/ 77 w 95"/>
                <a:gd name="T7" fmla="*/ 12 h 72"/>
                <a:gd name="T8" fmla="*/ 77 w 95"/>
                <a:gd name="T9" fmla="*/ 24 h 72"/>
                <a:gd name="T10" fmla="*/ 59 w 95"/>
                <a:gd name="T11" fmla="*/ 24 h 72"/>
                <a:gd name="T12" fmla="*/ 53 w 95"/>
                <a:gd name="T13" fmla="*/ 30 h 72"/>
                <a:gd name="T14" fmla="*/ 53 w 95"/>
                <a:gd name="T15" fmla="*/ 30 h 72"/>
                <a:gd name="T16" fmla="*/ 59 w 95"/>
                <a:gd name="T17" fmla="*/ 30 h 72"/>
                <a:gd name="T18" fmla="*/ 65 w 95"/>
                <a:gd name="T19" fmla="*/ 30 h 72"/>
                <a:gd name="T20" fmla="*/ 71 w 95"/>
                <a:gd name="T21" fmla="*/ 30 h 72"/>
                <a:gd name="T22" fmla="*/ 77 w 95"/>
                <a:gd name="T23" fmla="*/ 36 h 72"/>
                <a:gd name="T24" fmla="*/ 77 w 95"/>
                <a:gd name="T25" fmla="*/ 42 h 72"/>
                <a:gd name="T26" fmla="*/ 71 w 95"/>
                <a:gd name="T27" fmla="*/ 48 h 72"/>
                <a:gd name="T28" fmla="*/ 77 w 95"/>
                <a:gd name="T29" fmla="*/ 48 h 72"/>
                <a:gd name="T30" fmla="*/ 83 w 95"/>
                <a:gd name="T31" fmla="*/ 48 h 72"/>
                <a:gd name="T32" fmla="*/ 89 w 95"/>
                <a:gd name="T33" fmla="*/ 48 h 72"/>
                <a:gd name="T34" fmla="*/ 95 w 95"/>
                <a:gd name="T35" fmla="*/ 48 h 72"/>
                <a:gd name="T36" fmla="*/ 95 w 95"/>
                <a:gd name="T37" fmla="*/ 66 h 72"/>
                <a:gd name="T38" fmla="*/ 89 w 95"/>
                <a:gd name="T39" fmla="*/ 72 h 72"/>
                <a:gd name="T40" fmla="*/ 83 w 95"/>
                <a:gd name="T41" fmla="*/ 72 h 72"/>
                <a:gd name="T42" fmla="*/ 77 w 95"/>
                <a:gd name="T43" fmla="*/ 72 h 72"/>
                <a:gd name="T44" fmla="*/ 71 w 95"/>
                <a:gd name="T45" fmla="*/ 60 h 72"/>
                <a:gd name="T46" fmla="*/ 65 w 95"/>
                <a:gd name="T47" fmla="*/ 48 h 72"/>
                <a:gd name="T48" fmla="*/ 53 w 95"/>
                <a:gd name="T49" fmla="*/ 42 h 72"/>
                <a:gd name="T50" fmla="*/ 53 w 95"/>
                <a:gd name="T51" fmla="*/ 48 h 72"/>
                <a:gd name="T52" fmla="*/ 53 w 95"/>
                <a:gd name="T53" fmla="*/ 60 h 72"/>
                <a:gd name="T54" fmla="*/ 47 w 95"/>
                <a:gd name="T55" fmla="*/ 66 h 72"/>
                <a:gd name="T56" fmla="*/ 35 w 95"/>
                <a:gd name="T57" fmla="*/ 72 h 72"/>
                <a:gd name="T58" fmla="*/ 29 w 95"/>
                <a:gd name="T59" fmla="*/ 66 h 72"/>
                <a:gd name="T60" fmla="*/ 23 w 95"/>
                <a:gd name="T61" fmla="*/ 54 h 72"/>
                <a:gd name="T62" fmla="*/ 29 w 95"/>
                <a:gd name="T63" fmla="*/ 48 h 72"/>
                <a:gd name="T64" fmla="*/ 29 w 95"/>
                <a:gd name="T65" fmla="*/ 42 h 72"/>
                <a:gd name="T66" fmla="*/ 17 w 95"/>
                <a:gd name="T67" fmla="*/ 36 h 72"/>
                <a:gd name="T68" fmla="*/ 12 w 95"/>
                <a:gd name="T69" fmla="*/ 42 h 72"/>
                <a:gd name="T70" fmla="*/ 0 w 95"/>
                <a:gd name="T71" fmla="*/ 36 h 72"/>
                <a:gd name="T72" fmla="*/ 0 w 95"/>
                <a:gd name="T73" fmla="*/ 30 h 72"/>
                <a:gd name="T74" fmla="*/ 6 w 95"/>
                <a:gd name="T75" fmla="*/ 18 h 72"/>
                <a:gd name="T76" fmla="*/ 6 w 95"/>
                <a:gd name="T77" fmla="*/ 18 h 72"/>
                <a:gd name="T78" fmla="*/ 12 w 95"/>
                <a:gd name="T79" fmla="*/ 12 h 72"/>
                <a:gd name="T80" fmla="*/ 17 w 95"/>
                <a:gd name="T81" fmla="*/ 12 h 72"/>
                <a:gd name="T82" fmla="*/ 23 w 95"/>
                <a:gd name="T83" fmla="*/ 0 h 72"/>
                <a:gd name="T84" fmla="*/ 29 w 95"/>
                <a:gd name="T85" fmla="*/ 0 h 72"/>
                <a:gd name="T86" fmla="*/ 41 w 95"/>
                <a:gd name="T87" fmla="*/ 6 h 72"/>
                <a:gd name="T88" fmla="*/ 41 w 95"/>
                <a:gd name="T89" fmla="*/ 18 h 72"/>
                <a:gd name="T90" fmla="*/ 47 w 95"/>
                <a:gd name="T91" fmla="*/ 24 h 72"/>
                <a:gd name="T92" fmla="*/ 47 w 95"/>
                <a:gd name="T93" fmla="*/ 30 h 72"/>
                <a:gd name="T94" fmla="*/ 53 w 95"/>
                <a:gd name="T95" fmla="*/ 24 h 72"/>
                <a:gd name="T96" fmla="*/ 53 w 95"/>
                <a:gd name="T97" fmla="*/ 18 h 72"/>
                <a:gd name="T98" fmla="*/ 53 w 95"/>
                <a:gd name="T99" fmla="*/ 6 h 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72"/>
                <a:gd name="T152" fmla="*/ 95 w 95"/>
                <a:gd name="T153" fmla="*/ 72 h 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72">
                  <a:moveTo>
                    <a:pt x="53" y="6"/>
                  </a:moveTo>
                  <a:lnTo>
                    <a:pt x="53" y="6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7" y="6"/>
                  </a:lnTo>
                  <a:lnTo>
                    <a:pt x="77" y="12"/>
                  </a:lnTo>
                  <a:lnTo>
                    <a:pt x="77" y="18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59" y="24"/>
                  </a:lnTo>
                  <a:lnTo>
                    <a:pt x="59" y="30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9" y="30"/>
                  </a:lnTo>
                  <a:lnTo>
                    <a:pt x="65" y="30"/>
                  </a:lnTo>
                  <a:lnTo>
                    <a:pt x="71" y="30"/>
                  </a:lnTo>
                  <a:lnTo>
                    <a:pt x="71" y="36"/>
                  </a:lnTo>
                  <a:lnTo>
                    <a:pt x="77" y="36"/>
                  </a:lnTo>
                  <a:lnTo>
                    <a:pt x="77" y="42"/>
                  </a:lnTo>
                  <a:lnTo>
                    <a:pt x="71" y="42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8"/>
                  </a:lnTo>
                  <a:lnTo>
                    <a:pt x="95" y="54"/>
                  </a:lnTo>
                  <a:lnTo>
                    <a:pt x="95" y="60"/>
                  </a:lnTo>
                  <a:lnTo>
                    <a:pt x="95" y="66"/>
                  </a:lnTo>
                  <a:lnTo>
                    <a:pt x="95" y="72"/>
                  </a:lnTo>
                  <a:lnTo>
                    <a:pt x="89" y="72"/>
                  </a:lnTo>
                  <a:lnTo>
                    <a:pt x="83" y="72"/>
                  </a:lnTo>
                  <a:lnTo>
                    <a:pt x="77" y="72"/>
                  </a:lnTo>
                  <a:lnTo>
                    <a:pt x="71" y="66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53" y="42"/>
                  </a:lnTo>
                  <a:lnTo>
                    <a:pt x="53" y="48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53" y="66"/>
                  </a:lnTo>
                  <a:lnTo>
                    <a:pt x="47" y="66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29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3" y="48"/>
                  </a:lnTo>
                  <a:lnTo>
                    <a:pt x="29" y="48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23" y="36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7" y="12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1" y="6"/>
                  </a:lnTo>
                  <a:lnTo>
                    <a:pt x="41" y="12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2" name="Freeform 474"/>
            <p:cNvSpPr>
              <a:spLocks/>
            </p:cNvSpPr>
            <p:nvPr/>
          </p:nvSpPr>
          <p:spPr bwMode="auto">
            <a:xfrm>
              <a:off x="4600" y="2001"/>
              <a:ext cx="96" cy="90"/>
            </a:xfrm>
            <a:custGeom>
              <a:avLst/>
              <a:gdLst>
                <a:gd name="T0" fmla="*/ 90 w 96"/>
                <a:gd name="T1" fmla="*/ 90 h 90"/>
                <a:gd name="T2" fmla="*/ 84 w 96"/>
                <a:gd name="T3" fmla="*/ 84 h 90"/>
                <a:gd name="T4" fmla="*/ 78 w 96"/>
                <a:gd name="T5" fmla="*/ 84 h 90"/>
                <a:gd name="T6" fmla="*/ 66 w 96"/>
                <a:gd name="T7" fmla="*/ 84 h 90"/>
                <a:gd name="T8" fmla="*/ 54 w 96"/>
                <a:gd name="T9" fmla="*/ 84 h 90"/>
                <a:gd name="T10" fmla="*/ 48 w 96"/>
                <a:gd name="T11" fmla="*/ 84 h 90"/>
                <a:gd name="T12" fmla="*/ 54 w 96"/>
                <a:gd name="T13" fmla="*/ 78 h 90"/>
                <a:gd name="T14" fmla="*/ 60 w 96"/>
                <a:gd name="T15" fmla="*/ 78 h 90"/>
                <a:gd name="T16" fmla="*/ 72 w 96"/>
                <a:gd name="T17" fmla="*/ 78 h 90"/>
                <a:gd name="T18" fmla="*/ 72 w 96"/>
                <a:gd name="T19" fmla="*/ 72 h 90"/>
                <a:gd name="T20" fmla="*/ 60 w 96"/>
                <a:gd name="T21" fmla="*/ 60 h 90"/>
                <a:gd name="T22" fmla="*/ 48 w 96"/>
                <a:gd name="T23" fmla="*/ 66 h 90"/>
                <a:gd name="T24" fmla="*/ 30 w 96"/>
                <a:gd name="T25" fmla="*/ 66 h 90"/>
                <a:gd name="T26" fmla="*/ 18 w 96"/>
                <a:gd name="T27" fmla="*/ 60 h 90"/>
                <a:gd name="T28" fmla="*/ 24 w 96"/>
                <a:gd name="T29" fmla="*/ 60 h 90"/>
                <a:gd name="T30" fmla="*/ 36 w 96"/>
                <a:gd name="T31" fmla="*/ 60 h 90"/>
                <a:gd name="T32" fmla="*/ 48 w 96"/>
                <a:gd name="T33" fmla="*/ 54 h 90"/>
                <a:gd name="T34" fmla="*/ 48 w 96"/>
                <a:gd name="T35" fmla="*/ 48 h 90"/>
                <a:gd name="T36" fmla="*/ 36 w 96"/>
                <a:gd name="T37" fmla="*/ 42 h 90"/>
                <a:gd name="T38" fmla="*/ 24 w 96"/>
                <a:gd name="T39" fmla="*/ 42 h 90"/>
                <a:gd name="T40" fmla="*/ 6 w 96"/>
                <a:gd name="T41" fmla="*/ 42 h 90"/>
                <a:gd name="T42" fmla="*/ 0 w 96"/>
                <a:gd name="T43" fmla="*/ 36 h 90"/>
                <a:gd name="T44" fmla="*/ 6 w 96"/>
                <a:gd name="T45" fmla="*/ 36 h 90"/>
                <a:gd name="T46" fmla="*/ 12 w 96"/>
                <a:gd name="T47" fmla="*/ 36 h 90"/>
                <a:gd name="T48" fmla="*/ 24 w 96"/>
                <a:gd name="T49" fmla="*/ 36 h 90"/>
                <a:gd name="T50" fmla="*/ 30 w 96"/>
                <a:gd name="T51" fmla="*/ 30 h 90"/>
                <a:gd name="T52" fmla="*/ 18 w 96"/>
                <a:gd name="T53" fmla="*/ 18 h 90"/>
                <a:gd name="T54" fmla="*/ 6 w 96"/>
                <a:gd name="T55" fmla="*/ 6 h 90"/>
                <a:gd name="T56" fmla="*/ 0 w 96"/>
                <a:gd name="T57" fmla="*/ 0 h 90"/>
                <a:gd name="T58" fmla="*/ 6 w 96"/>
                <a:gd name="T59" fmla="*/ 6 h 90"/>
                <a:gd name="T60" fmla="*/ 18 w 96"/>
                <a:gd name="T61" fmla="*/ 18 h 90"/>
                <a:gd name="T62" fmla="*/ 30 w 96"/>
                <a:gd name="T63" fmla="*/ 30 h 90"/>
                <a:gd name="T64" fmla="*/ 36 w 96"/>
                <a:gd name="T65" fmla="*/ 18 h 90"/>
                <a:gd name="T66" fmla="*/ 36 w 96"/>
                <a:gd name="T67" fmla="*/ 6 h 90"/>
                <a:gd name="T68" fmla="*/ 42 w 96"/>
                <a:gd name="T69" fmla="*/ 6 h 90"/>
                <a:gd name="T70" fmla="*/ 42 w 96"/>
                <a:gd name="T71" fmla="*/ 30 h 90"/>
                <a:gd name="T72" fmla="*/ 54 w 96"/>
                <a:gd name="T73" fmla="*/ 42 h 90"/>
                <a:gd name="T74" fmla="*/ 60 w 96"/>
                <a:gd name="T75" fmla="*/ 48 h 90"/>
                <a:gd name="T76" fmla="*/ 66 w 96"/>
                <a:gd name="T77" fmla="*/ 30 h 90"/>
                <a:gd name="T78" fmla="*/ 66 w 96"/>
                <a:gd name="T79" fmla="*/ 24 h 90"/>
                <a:gd name="T80" fmla="*/ 72 w 96"/>
                <a:gd name="T81" fmla="*/ 42 h 90"/>
                <a:gd name="T82" fmla="*/ 72 w 96"/>
                <a:gd name="T83" fmla="*/ 60 h 90"/>
                <a:gd name="T84" fmla="*/ 84 w 96"/>
                <a:gd name="T85" fmla="*/ 72 h 90"/>
                <a:gd name="T86" fmla="*/ 90 w 96"/>
                <a:gd name="T87" fmla="*/ 66 h 90"/>
                <a:gd name="T88" fmla="*/ 90 w 96"/>
                <a:gd name="T89" fmla="*/ 60 h 90"/>
                <a:gd name="T90" fmla="*/ 90 w 96"/>
                <a:gd name="T91" fmla="*/ 66 h 90"/>
                <a:gd name="T92" fmla="*/ 90 w 96"/>
                <a:gd name="T93" fmla="*/ 78 h 90"/>
                <a:gd name="T94" fmla="*/ 90 w 96"/>
                <a:gd name="T95" fmla="*/ 84 h 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6"/>
                <a:gd name="T145" fmla="*/ 0 h 90"/>
                <a:gd name="T146" fmla="*/ 96 w 96"/>
                <a:gd name="T147" fmla="*/ 90 h 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6" h="90">
                  <a:moveTo>
                    <a:pt x="96" y="90"/>
                  </a:moveTo>
                  <a:lnTo>
                    <a:pt x="90" y="90"/>
                  </a:lnTo>
                  <a:lnTo>
                    <a:pt x="84" y="84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84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48" y="84"/>
                  </a:lnTo>
                  <a:lnTo>
                    <a:pt x="48" y="78"/>
                  </a:lnTo>
                  <a:lnTo>
                    <a:pt x="54" y="78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60" y="60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24" y="54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6" y="36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84" y="66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90" y="84"/>
                  </a:lnTo>
                  <a:lnTo>
                    <a:pt x="96" y="9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3" name="Freeform 475"/>
            <p:cNvSpPr>
              <a:spLocks/>
            </p:cNvSpPr>
            <p:nvPr/>
          </p:nvSpPr>
          <p:spPr bwMode="auto">
            <a:xfrm>
              <a:off x="4719" y="1977"/>
              <a:ext cx="78" cy="102"/>
            </a:xfrm>
            <a:custGeom>
              <a:avLst/>
              <a:gdLst>
                <a:gd name="T0" fmla="*/ 18 w 78"/>
                <a:gd name="T1" fmla="*/ 102 h 102"/>
                <a:gd name="T2" fmla="*/ 12 w 78"/>
                <a:gd name="T3" fmla="*/ 90 h 102"/>
                <a:gd name="T4" fmla="*/ 6 w 78"/>
                <a:gd name="T5" fmla="*/ 84 h 102"/>
                <a:gd name="T6" fmla="*/ 0 w 78"/>
                <a:gd name="T7" fmla="*/ 72 h 102"/>
                <a:gd name="T8" fmla="*/ 6 w 78"/>
                <a:gd name="T9" fmla="*/ 60 h 102"/>
                <a:gd name="T10" fmla="*/ 6 w 78"/>
                <a:gd name="T11" fmla="*/ 60 h 102"/>
                <a:gd name="T12" fmla="*/ 6 w 78"/>
                <a:gd name="T13" fmla="*/ 72 h 102"/>
                <a:gd name="T14" fmla="*/ 12 w 78"/>
                <a:gd name="T15" fmla="*/ 90 h 102"/>
                <a:gd name="T16" fmla="*/ 24 w 78"/>
                <a:gd name="T17" fmla="*/ 90 h 102"/>
                <a:gd name="T18" fmla="*/ 24 w 78"/>
                <a:gd name="T19" fmla="*/ 90 h 102"/>
                <a:gd name="T20" fmla="*/ 24 w 78"/>
                <a:gd name="T21" fmla="*/ 78 h 102"/>
                <a:gd name="T22" fmla="*/ 18 w 78"/>
                <a:gd name="T23" fmla="*/ 54 h 102"/>
                <a:gd name="T24" fmla="*/ 18 w 78"/>
                <a:gd name="T25" fmla="*/ 48 h 102"/>
                <a:gd name="T26" fmla="*/ 24 w 78"/>
                <a:gd name="T27" fmla="*/ 42 h 102"/>
                <a:gd name="T28" fmla="*/ 24 w 78"/>
                <a:gd name="T29" fmla="*/ 54 h 102"/>
                <a:gd name="T30" fmla="*/ 24 w 78"/>
                <a:gd name="T31" fmla="*/ 72 h 102"/>
                <a:gd name="T32" fmla="*/ 30 w 78"/>
                <a:gd name="T33" fmla="*/ 72 h 102"/>
                <a:gd name="T34" fmla="*/ 36 w 78"/>
                <a:gd name="T35" fmla="*/ 60 h 102"/>
                <a:gd name="T36" fmla="*/ 36 w 78"/>
                <a:gd name="T37" fmla="*/ 48 h 102"/>
                <a:gd name="T38" fmla="*/ 36 w 78"/>
                <a:gd name="T39" fmla="*/ 24 h 102"/>
                <a:gd name="T40" fmla="*/ 42 w 78"/>
                <a:gd name="T41" fmla="*/ 12 h 102"/>
                <a:gd name="T42" fmla="*/ 42 w 78"/>
                <a:gd name="T43" fmla="*/ 12 h 102"/>
                <a:gd name="T44" fmla="*/ 42 w 78"/>
                <a:gd name="T45" fmla="*/ 24 h 102"/>
                <a:gd name="T46" fmla="*/ 42 w 78"/>
                <a:gd name="T47" fmla="*/ 42 h 102"/>
                <a:gd name="T48" fmla="*/ 48 w 78"/>
                <a:gd name="T49" fmla="*/ 42 h 102"/>
                <a:gd name="T50" fmla="*/ 54 w 78"/>
                <a:gd name="T51" fmla="*/ 30 h 102"/>
                <a:gd name="T52" fmla="*/ 54 w 78"/>
                <a:gd name="T53" fmla="*/ 18 h 102"/>
                <a:gd name="T54" fmla="*/ 60 w 78"/>
                <a:gd name="T55" fmla="*/ 6 h 102"/>
                <a:gd name="T56" fmla="*/ 66 w 78"/>
                <a:gd name="T57" fmla="*/ 0 h 102"/>
                <a:gd name="T58" fmla="*/ 72 w 78"/>
                <a:gd name="T59" fmla="*/ 0 h 102"/>
                <a:gd name="T60" fmla="*/ 66 w 78"/>
                <a:gd name="T61" fmla="*/ 12 h 102"/>
                <a:gd name="T62" fmla="*/ 54 w 78"/>
                <a:gd name="T63" fmla="*/ 24 h 102"/>
                <a:gd name="T64" fmla="*/ 54 w 78"/>
                <a:gd name="T65" fmla="*/ 36 h 102"/>
                <a:gd name="T66" fmla="*/ 48 w 78"/>
                <a:gd name="T67" fmla="*/ 48 h 102"/>
                <a:gd name="T68" fmla="*/ 54 w 78"/>
                <a:gd name="T69" fmla="*/ 48 h 102"/>
                <a:gd name="T70" fmla="*/ 60 w 78"/>
                <a:gd name="T71" fmla="*/ 48 h 102"/>
                <a:gd name="T72" fmla="*/ 66 w 78"/>
                <a:gd name="T73" fmla="*/ 42 h 102"/>
                <a:gd name="T74" fmla="*/ 72 w 78"/>
                <a:gd name="T75" fmla="*/ 36 h 102"/>
                <a:gd name="T76" fmla="*/ 78 w 78"/>
                <a:gd name="T77" fmla="*/ 36 h 102"/>
                <a:gd name="T78" fmla="*/ 78 w 78"/>
                <a:gd name="T79" fmla="*/ 36 h 102"/>
                <a:gd name="T80" fmla="*/ 72 w 78"/>
                <a:gd name="T81" fmla="*/ 42 h 102"/>
                <a:gd name="T82" fmla="*/ 66 w 78"/>
                <a:gd name="T83" fmla="*/ 48 h 102"/>
                <a:gd name="T84" fmla="*/ 60 w 78"/>
                <a:gd name="T85" fmla="*/ 54 h 102"/>
                <a:gd name="T86" fmla="*/ 48 w 78"/>
                <a:gd name="T87" fmla="*/ 54 h 102"/>
                <a:gd name="T88" fmla="*/ 42 w 78"/>
                <a:gd name="T89" fmla="*/ 60 h 102"/>
                <a:gd name="T90" fmla="*/ 36 w 78"/>
                <a:gd name="T91" fmla="*/ 78 h 102"/>
                <a:gd name="T92" fmla="*/ 36 w 78"/>
                <a:gd name="T93" fmla="*/ 84 h 102"/>
                <a:gd name="T94" fmla="*/ 48 w 78"/>
                <a:gd name="T95" fmla="*/ 84 h 102"/>
                <a:gd name="T96" fmla="*/ 54 w 78"/>
                <a:gd name="T97" fmla="*/ 84 h 102"/>
                <a:gd name="T98" fmla="*/ 60 w 78"/>
                <a:gd name="T99" fmla="*/ 78 h 102"/>
                <a:gd name="T100" fmla="*/ 66 w 78"/>
                <a:gd name="T101" fmla="*/ 72 h 102"/>
                <a:gd name="T102" fmla="*/ 66 w 78"/>
                <a:gd name="T103" fmla="*/ 72 h 102"/>
                <a:gd name="T104" fmla="*/ 66 w 78"/>
                <a:gd name="T105" fmla="*/ 78 h 102"/>
                <a:gd name="T106" fmla="*/ 54 w 78"/>
                <a:gd name="T107" fmla="*/ 84 h 102"/>
                <a:gd name="T108" fmla="*/ 48 w 78"/>
                <a:gd name="T109" fmla="*/ 90 h 102"/>
                <a:gd name="T110" fmla="*/ 36 w 78"/>
                <a:gd name="T111" fmla="*/ 90 h 102"/>
                <a:gd name="T112" fmla="*/ 30 w 78"/>
                <a:gd name="T113" fmla="*/ 90 h 102"/>
                <a:gd name="T114" fmla="*/ 30 w 78"/>
                <a:gd name="T115" fmla="*/ 96 h 102"/>
                <a:gd name="T116" fmla="*/ 24 w 78"/>
                <a:gd name="T117" fmla="*/ 96 h 102"/>
                <a:gd name="T118" fmla="*/ 18 w 78"/>
                <a:gd name="T119" fmla="*/ 102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"/>
                <a:gd name="T181" fmla="*/ 0 h 102"/>
                <a:gd name="T182" fmla="*/ 78 w 7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" h="102">
                  <a:moveTo>
                    <a:pt x="18" y="102"/>
                  </a:moveTo>
                  <a:lnTo>
                    <a:pt x="18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2" y="90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18" y="66"/>
                  </a:lnTo>
                  <a:lnTo>
                    <a:pt x="18" y="54"/>
                  </a:lnTo>
                  <a:lnTo>
                    <a:pt x="18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6" y="48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42" y="42"/>
                  </a:lnTo>
                  <a:lnTo>
                    <a:pt x="42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54" y="24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72" y="42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66"/>
                  </a:lnTo>
                  <a:lnTo>
                    <a:pt x="36" y="78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7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30" y="90"/>
                  </a:lnTo>
                  <a:lnTo>
                    <a:pt x="30" y="96"/>
                  </a:lnTo>
                  <a:lnTo>
                    <a:pt x="24" y="96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4" name="Freeform 476"/>
            <p:cNvSpPr>
              <a:spLocks/>
            </p:cNvSpPr>
            <p:nvPr/>
          </p:nvSpPr>
          <p:spPr bwMode="auto">
            <a:xfrm>
              <a:off x="4755" y="2091"/>
              <a:ext cx="120" cy="54"/>
            </a:xfrm>
            <a:custGeom>
              <a:avLst/>
              <a:gdLst>
                <a:gd name="T0" fmla="*/ 6 w 120"/>
                <a:gd name="T1" fmla="*/ 18 h 54"/>
                <a:gd name="T2" fmla="*/ 6 w 120"/>
                <a:gd name="T3" fmla="*/ 18 h 54"/>
                <a:gd name="T4" fmla="*/ 6 w 120"/>
                <a:gd name="T5" fmla="*/ 18 h 54"/>
                <a:gd name="T6" fmla="*/ 18 w 120"/>
                <a:gd name="T7" fmla="*/ 18 h 54"/>
                <a:gd name="T8" fmla="*/ 30 w 120"/>
                <a:gd name="T9" fmla="*/ 24 h 54"/>
                <a:gd name="T10" fmla="*/ 36 w 120"/>
                <a:gd name="T11" fmla="*/ 24 h 54"/>
                <a:gd name="T12" fmla="*/ 42 w 120"/>
                <a:gd name="T13" fmla="*/ 24 h 54"/>
                <a:gd name="T14" fmla="*/ 42 w 120"/>
                <a:gd name="T15" fmla="*/ 30 h 54"/>
                <a:gd name="T16" fmla="*/ 48 w 120"/>
                <a:gd name="T17" fmla="*/ 42 h 54"/>
                <a:gd name="T18" fmla="*/ 54 w 120"/>
                <a:gd name="T19" fmla="*/ 48 h 54"/>
                <a:gd name="T20" fmla="*/ 60 w 120"/>
                <a:gd name="T21" fmla="*/ 48 h 54"/>
                <a:gd name="T22" fmla="*/ 60 w 120"/>
                <a:gd name="T23" fmla="*/ 48 h 54"/>
                <a:gd name="T24" fmla="*/ 54 w 120"/>
                <a:gd name="T25" fmla="*/ 42 h 54"/>
                <a:gd name="T26" fmla="*/ 48 w 120"/>
                <a:gd name="T27" fmla="*/ 30 h 54"/>
                <a:gd name="T28" fmla="*/ 48 w 120"/>
                <a:gd name="T29" fmla="*/ 24 h 54"/>
                <a:gd name="T30" fmla="*/ 54 w 120"/>
                <a:gd name="T31" fmla="*/ 24 h 54"/>
                <a:gd name="T32" fmla="*/ 60 w 120"/>
                <a:gd name="T33" fmla="*/ 30 h 54"/>
                <a:gd name="T34" fmla="*/ 66 w 120"/>
                <a:gd name="T35" fmla="*/ 30 h 54"/>
                <a:gd name="T36" fmla="*/ 72 w 120"/>
                <a:gd name="T37" fmla="*/ 30 h 54"/>
                <a:gd name="T38" fmla="*/ 72 w 120"/>
                <a:gd name="T39" fmla="*/ 36 h 54"/>
                <a:gd name="T40" fmla="*/ 78 w 120"/>
                <a:gd name="T41" fmla="*/ 48 h 54"/>
                <a:gd name="T42" fmla="*/ 84 w 120"/>
                <a:gd name="T43" fmla="*/ 48 h 54"/>
                <a:gd name="T44" fmla="*/ 96 w 120"/>
                <a:gd name="T45" fmla="*/ 54 h 54"/>
                <a:gd name="T46" fmla="*/ 96 w 120"/>
                <a:gd name="T47" fmla="*/ 54 h 54"/>
                <a:gd name="T48" fmla="*/ 90 w 120"/>
                <a:gd name="T49" fmla="*/ 48 h 54"/>
                <a:gd name="T50" fmla="*/ 84 w 120"/>
                <a:gd name="T51" fmla="*/ 42 h 54"/>
                <a:gd name="T52" fmla="*/ 78 w 120"/>
                <a:gd name="T53" fmla="*/ 36 h 54"/>
                <a:gd name="T54" fmla="*/ 78 w 120"/>
                <a:gd name="T55" fmla="*/ 36 h 54"/>
                <a:gd name="T56" fmla="*/ 78 w 120"/>
                <a:gd name="T57" fmla="*/ 36 h 54"/>
                <a:gd name="T58" fmla="*/ 90 w 120"/>
                <a:gd name="T59" fmla="*/ 36 h 54"/>
                <a:gd name="T60" fmla="*/ 108 w 120"/>
                <a:gd name="T61" fmla="*/ 42 h 54"/>
                <a:gd name="T62" fmla="*/ 114 w 120"/>
                <a:gd name="T63" fmla="*/ 42 h 54"/>
                <a:gd name="T64" fmla="*/ 120 w 120"/>
                <a:gd name="T65" fmla="*/ 42 h 54"/>
                <a:gd name="T66" fmla="*/ 120 w 120"/>
                <a:gd name="T67" fmla="*/ 36 h 54"/>
                <a:gd name="T68" fmla="*/ 114 w 120"/>
                <a:gd name="T69" fmla="*/ 36 h 54"/>
                <a:gd name="T70" fmla="*/ 102 w 120"/>
                <a:gd name="T71" fmla="*/ 36 h 54"/>
                <a:gd name="T72" fmla="*/ 90 w 120"/>
                <a:gd name="T73" fmla="*/ 30 h 54"/>
                <a:gd name="T74" fmla="*/ 84 w 120"/>
                <a:gd name="T75" fmla="*/ 30 h 54"/>
                <a:gd name="T76" fmla="*/ 84 w 120"/>
                <a:gd name="T77" fmla="*/ 24 h 54"/>
                <a:gd name="T78" fmla="*/ 90 w 120"/>
                <a:gd name="T79" fmla="*/ 18 h 54"/>
                <a:gd name="T80" fmla="*/ 96 w 120"/>
                <a:gd name="T81" fmla="*/ 18 h 54"/>
                <a:gd name="T82" fmla="*/ 96 w 120"/>
                <a:gd name="T83" fmla="*/ 18 h 54"/>
                <a:gd name="T84" fmla="*/ 90 w 120"/>
                <a:gd name="T85" fmla="*/ 12 h 54"/>
                <a:gd name="T86" fmla="*/ 84 w 120"/>
                <a:gd name="T87" fmla="*/ 12 h 54"/>
                <a:gd name="T88" fmla="*/ 78 w 120"/>
                <a:gd name="T89" fmla="*/ 18 h 54"/>
                <a:gd name="T90" fmla="*/ 78 w 120"/>
                <a:gd name="T91" fmla="*/ 18 h 54"/>
                <a:gd name="T92" fmla="*/ 72 w 120"/>
                <a:gd name="T93" fmla="*/ 24 h 54"/>
                <a:gd name="T94" fmla="*/ 66 w 120"/>
                <a:gd name="T95" fmla="*/ 24 h 54"/>
                <a:gd name="T96" fmla="*/ 60 w 120"/>
                <a:gd name="T97" fmla="*/ 18 h 54"/>
                <a:gd name="T98" fmla="*/ 54 w 120"/>
                <a:gd name="T99" fmla="*/ 18 h 54"/>
                <a:gd name="T100" fmla="*/ 48 w 120"/>
                <a:gd name="T101" fmla="*/ 18 h 54"/>
                <a:gd name="T102" fmla="*/ 54 w 120"/>
                <a:gd name="T103" fmla="*/ 6 h 54"/>
                <a:gd name="T104" fmla="*/ 66 w 120"/>
                <a:gd name="T105" fmla="*/ 0 h 54"/>
                <a:gd name="T106" fmla="*/ 66 w 120"/>
                <a:gd name="T107" fmla="*/ 0 h 54"/>
                <a:gd name="T108" fmla="*/ 60 w 120"/>
                <a:gd name="T109" fmla="*/ 0 h 54"/>
                <a:gd name="T110" fmla="*/ 54 w 120"/>
                <a:gd name="T111" fmla="*/ 6 h 54"/>
                <a:gd name="T112" fmla="*/ 42 w 120"/>
                <a:gd name="T113" fmla="*/ 6 h 54"/>
                <a:gd name="T114" fmla="*/ 42 w 120"/>
                <a:gd name="T115" fmla="*/ 12 h 54"/>
                <a:gd name="T116" fmla="*/ 36 w 120"/>
                <a:gd name="T117" fmla="*/ 18 h 54"/>
                <a:gd name="T118" fmla="*/ 24 w 120"/>
                <a:gd name="T119" fmla="*/ 18 h 54"/>
                <a:gd name="T120" fmla="*/ 12 w 120"/>
                <a:gd name="T121" fmla="*/ 18 h 54"/>
                <a:gd name="T122" fmla="*/ 6 w 120"/>
                <a:gd name="T123" fmla="*/ 18 h 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"/>
                <a:gd name="T187" fmla="*/ 0 h 54"/>
                <a:gd name="T188" fmla="*/ 120 w 120"/>
                <a:gd name="T189" fmla="*/ 54 h 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" h="54">
                  <a:moveTo>
                    <a:pt x="0" y="18"/>
                  </a:moveTo>
                  <a:lnTo>
                    <a:pt x="6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6" y="30"/>
                  </a:lnTo>
                  <a:lnTo>
                    <a:pt x="72" y="30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8" y="42"/>
                  </a:lnTo>
                  <a:lnTo>
                    <a:pt x="114" y="42"/>
                  </a:lnTo>
                  <a:lnTo>
                    <a:pt x="120" y="42"/>
                  </a:lnTo>
                  <a:lnTo>
                    <a:pt x="120" y="36"/>
                  </a:lnTo>
                  <a:lnTo>
                    <a:pt x="114" y="36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2"/>
                  </a:lnTo>
                  <a:lnTo>
                    <a:pt x="90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24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5" name="Freeform 477"/>
            <p:cNvSpPr>
              <a:spLocks/>
            </p:cNvSpPr>
            <p:nvPr/>
          </p:nvSpPr>
          <p:spPr bwMode="auto">
            <a:xfrm>
              <a:off x="4743" y="2139"/>
              <a:ext cx="102" cy="107"/>
            </a:xfrm>
            <a:custGeom>
              <a:avLst/>
              <a:gdLst>
                <a:gd name="T0" fmla="*/ 6 w 102"/>
                <a:gd name="T1" fmla="*/ 6 h 107"/>
                <a:gd name="T2" fmla="*/ 18 w 102"/>
                <a:gd name="T3" fmla="*/ 12 h 107"/>
                <a:gd name="T4" fmla="*/ 18 w 102"/>
                <a:gd name="T5" fmla="*/ 23 h 107"/>
                <a:gd name="T6" fmla="*/ 18 w 102"/>
                <a:gd name="T7" fmla="*/ 47 h 107"/>
                <a:gd name="T8" fmla="*/ 18 w 102"/>
                <a:gd name="T9" fmla="*/ 47 h 107"/>
                <a:gd name="T10" fmla="*/ 24 w 102"/>
                <a:gd name="T11" fmla="*/ 29 h 107"/>
                <a:gd name="T12" fmla="*/ 24 w 102"/>
                <a:gd name="T13" fmla="*/ 23 h 107"/>
                <a:gd name="T14" fmla="*/ 30 w 102"/>
                <a:gd name="T15" fmla="*/ 23 h 107"/>
                <a:gd name="T16" fmla="*/ 36 w 102"/>
                <a:gd name="T17" fmla="*/ 29 h 107"/>
                <a:gd name="T18" fmla="*/ 42 w 102"/>
                <a:gd name="T19" fmla="*/ 41 h 107"/>
                <a:gd name="T20" fmla="*/ 48 w 102"/>
                <a:gd name="T21" fmla="*/ 53 h 107"/>
                <a:gd name="T22" fmla="*/ 48 w 102"/>
                <a:gd name="T23" fmla="*/ 71 h 107"/>
                <a:gd name="T24" fmla="*/ 48 w 102"/>
                <a:gd name="T25" fmla="*/ 71 h 107"/>
                <a:gd name="T26" fmla="*/ 54 w 102"/>
                <a:gd name="T27" fmla="*/ 53 h 107"/>
                <a:gd name="T28" fmla="*/ 60 w 102"/>
                <a:gd name="T29" fmla="*/ 53 h 107"/>
                <a:gd name="T30" fmla="*/ 72 w 102"/>
                <a:gd name="T31" fmla="*/ 65 h 107"/>
                <a:gd name="T32" fmla="*/ 84 w 102"/>
                <a:gd name="T33" fmla="*/ 83 h 107"/>
                <a:gd name="T34" fmla="*/ 90 w 102"/>
                <a:gd name="T35" fmla="*/ 101 h 107"/>
                <a:gd name="T36" fmla="*/ 96 w 102"/>
                <a:gd name="T37" fmla="*/ 107 h 107"/>
                <a:gd name="T38" fmla="*/ 102 w 102"/>
                <a:gd name="T39" fmla="*/ 107 h 107"/>
                <a:gd name="T40" fmla="*/ 96 w 102"/>
                <a:gd name="T41" fmla="*/ 101 h 107"/>
                <a:gd name="T42" fmla="*/ 90 w 102"/>
                <a:gd name="T43" fmla="*/ 83 h 107"/>
                <a:gd name="T44" fmla="*/ 78 w 102"/>
                <a:gd name="T45" fmla="*/ 65 h 107"/>
                <a:gd name="T46" fmla="*/ 66 w 102"/>
                <a:gd name="T47" fmla="*/ 53 h 107"/>
                <a:gd name="T48" fmla="*/ 66 w 102"/>
                <a:gd name="T49" fmla="*/ 47 h 107"/>
                <a:gd name="T50" fmla="*/ 72 w 102"/>
                <a:gd name="T51" fmla="*/ 41 h 107"/>
                <a:gd name="T52" fmla="*/ 78 w 102"/>
                <a:gd name="T53" fmla="*/ 41 h 107"/>
                <a:gd name="T54" fmla="*/ 78 w 102"/>
                <a:gd name="T55" fmla="*/ 41 h 107"/>
                <a:gd name="T56" fmla="*/ 90 w 102"/>
                <a:gd name="T57" fmla="*/ 47 h 107"/>
                <a:gd name="T58" fmla="*/ 90 w 102"/>
                <a:gd name="T59" fmla="*/ 47 h 107"/>
                <a:gd name="T60" fmla="*/ 84 w 102"/>
                <a:gd name="T61" fmla="*/ 41 h 107"/>
                <a:gd name="T62" fmla="*/ 78 w 102"/>
                <a:gd name="T63" fmla="*/ 35 h 107"/>
                <a:gd name="T64" fmla="*/ 66 w 102"/>
                <a:gd name="T65" fmla="*/ 35 h 107"/>
                <a:gd name="T66" fmla="*/ 60 w 102"/>
                <a:gd name="T67" fmla="*/ 35 h 107"/>
                <a:gd name="T68" fmla="*/ 54 w 102"/>
                <a:gd name="T69" fmla="*/ 35 h 107"/>
                <a:gd name="T70" fmla="*/ 48 w 102"/>
                <a:gd name="T71" fmla="*/ 35 h 107"/>
                <a:gd name="T72" fmla="*/ 42 w 102"/>
                <a:gd name="T73" fmla="*/ 29 h 107"/>
                <a:gd name="T74" fmla="*/ 36 w 102"/>
                <a:gd name="T75" fmla="*/ 23 h 107"/>
                <a:gd name="T76" fmla="*/ 36 w 102"/>
                <a:gd name="T77" fmla="*/ 23 h 107"/>
                <a:gd name="T78" fmla="*/ 42 w 102"/>
                <a:gd name="T79" fmla="*/ 18 h 107"/>
                <a:gd name="T80" fmla="*/ 48 w 102"/>
                <a:gd name="T81" fmla="*/ 18 h 107"/>
                <a:gd name="T82" fmla="*/ 54 w 102"/>
                <a:gd name="T83" fmla="*/ 18 h 107"/>
                <a:gd name="T84" fmla="*/ 60 w 102"/>
                <a:gd name="T85" fmla="*/ 18 h 107"/>
                <a:gd name="T86" fmla="*/ 60 w 102"/>
                <a:gd name="T87" fmla="*/ 18 h 107"/>
                <a:gd name="T88" fmla="*/ 54 w 102"/>
                <a:gd name="T89" fmla="*/ 18 h 107"/>
                <a:gd name="T90" fmla="*/ 48 w 102"/>
                <a:gd name="T91" fmla="*/ 18 h 107"/>
                <a:gd name="T92" fmla="*/ 36 w 102"/>
                <a:gd name="T93" fmla="*/ 18 h 107"/>
                <a:gd name="T94" fmla="*/ 30 w 102"/>
                <a:gd name="T95" fmla="*/ 18 h 107"/>
                <a:gd name="T96" fmla="*/ 24 w 102"/>
                <a:gd name="T97" fmla="*/ 18 h 107"/>
                <a:gd name="T98" fmla="*/ 18 w 102"/>
                <a:gd name="T99" fmla="*/ 12 h 107"/>
                <a:gd name="T100" fmla="*/ 12 w 102"/>
                <a:gd name="T101" fmla="*/ 6 h 107"/>
                <a:gd name="T102" fmla="*/ 6 w 102"/>
                <a:gd name="T103" fmla="*/ 0 h 1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07"/>
                <a:gd name="T158" fmla="*/ 102 w 102"/>
                <a:gd name="T159" fmla="*/ 107 h 1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07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8" y="23"/>
                  </a:lnTo>
                  <a:lnTo>
                    <a:pt x="18" y="35"/>
                  </a:lnTo>
                  <a:lnTo>
                    <a:pt x="18" y="47"/>
                  </a:lnTo>
                  <a:lnTo>
                    <a:pt x="18" y="59"/>
                  </a:lnTo>
                  <a:lnTo>
                    <a:pt x="18" y="47"/>
                  </a:lnTo>
                  <a:lnTo>
                    <a:pt x="18" y="35"/>
                  </a:lnTo>
                  <a:lnTo>
                    <a:pt x="24" y="29"/>
                  </a:lnTo>
                  <a:lnTo>
                    <a:pt x="24" y="23"/>
                  </a:lnTo>
                  <a:lnTo>
                    <a:pt x="30" y="23"/>
                  </a:lnTo>
                  <a:lnTo>
                    <a:pt x="36" y="29"/>
                  </a:lnTo>
                  <a:lnTo>
                    <a:pt x="36" y="35"/>
                  </a:lnTo>
                  <a:lnTo>
                    <a:pt x="42" y="41"/>
                  </a:lnTo>
                  <a:lnTo>
                    <a:pt x="48" y="47"/>
                  </a:lnTo>
                  <a:lnTo>
                    <a:pt x="48" y="53"/>
                  </a:lnTo>
                  <a:lnTo>
                    <a:pt x="42" y="65"/>
                  </a:lnTo>
                  <a:lnTo>
                    <a:pt x="48" y="71"/>
                  </a:lnTo>
                  <a:lnTo>
                    <a:pt x="54" y="83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54" y="53"/>
                  </a:lnTo>
                  <a:lnTo>
                    <a:pt x="54" y="47"/>
                  </a:lnTo>
                  <a:lnTo>
                    <a:pt x="60" y="53"/>
                  </a:lnTo>
                  <a:lnTo>
                    <a:pt x="66" y="59"/>
                  </a:lnTo>
                  <a:lnTo>
                    <a:pt x="72" y="65"/>
                  </a:lnTo>
                  <a:lnTo>
                    <a:pt x="78" y="77"/>
                  </a:lnTo>
                  <a:lnTo>
                    <a:pt x="84" y="83"/>
                  </a:lnTo>
                  <a:lnTo>
                    <a:pt x="90" y="95"/>
                  </a:lnTo>
                  <a:lnTo>
                    <a:pt x="90" y="101"/>
                  </a:lnTo>
                  <a:lnTo>
                    <a:pt x="96" y="107"/>
                  </a:lnTo>
                  <a:lnTo>
                    <a:pt x="102" y="107"/>
                  </a:lnTo>
                  <a:lnTo>
                    <a:pt x="96" y="101"/>
                  </a:lnTo>
                  <a:lnTo>
                    <a:pt x="90" y="89"/>
                  </a:lnTo>
                  <a:lnTo>
                    <a:pt x="90" y="83"/>
                  </a:lnTo>
                  <a:lnTo>
                    <a:pt x="84" y="77"/>
                  </a:lnTo>
                  <a:lnTo>
                    <a:pt x="78" y="65"/>
                  </a:lnTo>
                  <a:lnTo>
                    <a:pt x="72" y="59"/>
                  </a:lnTo>
                  <a:lnTo>
                    <a:pt x="66" y="53"/>
                  </a:lnTo>
                  <a:lnTo>
                    <a:pt x="60" y="47"/>
                  </a:lnTo>
                  <a:lnTo>
                    <a:pt x="66" y="47"/>
                  </a:lnTo>
                  <a:lnTo>
                    <a:pt x="66" y="41"/>
                  </a:lnTo>
                  <a:lnTo>
                    <a:pt x="72" y="41"/>
                  </a:lnTo>
                  <a:lnTo>
                    <a:pt x="78" y="41"/>
                  </a:lnTo>
                  <a:lnTo>
                    <a:pt x="84" y="41"/>
                  </a:lnTo>
                  <a:lnTo>
                    <a:pt x="90" y="47"/>
                  </a:lnTo>
                  <a:lnTo>
                    <a:pt x="90" y="41"/>
                  </a:lnTo>
                  <a:lnTo>
                    <a:pt x="84" y="41"/>
                  </a:lnTo>
                  <a:lnTo>
                    <a:pt x="84" y="35"/>
                  </a:lnTo>
                  <a:lnTo>
                    <a:pt x="78" y="35"/>
                  </a:lnTo>
                  <a:lnTo>
                    <a:pt x="72" y="35"/>
                  </a:lnTo>
                  <a:lnTo>
                    <a:pt x="66" y="35"/>
                  </a:lnTo>
                  <a:lnTo>
                    <a:pt x="60" y="35"/>
                  </a:lnTo>
                  <a:lnTo>
                    <a:pt x="54" y="41"/>
                  </a:lnTo>
                  <a:lnTo>
                    <a:pt x="54" y="35"/>
                  </a:lnTo>
                  <a:lnTo>
                    <a:pt x="48" y="35"/>
                  </a:lnTo>
                  <a:lnTo>
                    <a:pt x="42" y="29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54" y="18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6" name="Freeform 478"/>
            <p:cNvSpPr>
              <a:spLocks/>
            </p:cNvSpPr>
            <p:nvPr/>
          </p:nvSpPr>
          <p:spPr bwMode="auto">
            <a:xfrm>
              <a:off x="4666" y="2151"/>
              <a:ext cx="71" cy="125"/>
            </a:xfrm>
            <a:custGeom>
              <a:avLst/>
              <a:gdLst>
                <a:gd name="T0" fmla="*/ 41 w 71"/>
                <a:gd name="T1" fmla="*/ 11 h 125"/>
                <a:gd name="T2" fmla="*/ 35 w 71"/>
                <a:gd name="T3" fmla="*/ 23 h 125"/>
                <a:gd name="T4" fmla="*/ 18 w 71"/>
                <a:gd name="T5" fmla="*/ 29 h 125"/>
                <a:gd name="T6" fmla="*/ 6 w 71"/>
                <a:gd name="T7" fmla="*/ 35 h 125"/>
                <a:gd name="T8" fmla="*/ 6 w 71"/>
                <a:gd name="T9" fmla="*/ 47 h 125"/>
                <a:gd name="T10" fmla="*/ 12 w 71"/>
                <a:gd name="T11" fmla="*/ 41 h 125"/>
                <a:gd name="T12" fmla="*/ 24 w 71"/>
                <a:gd name="T13" fmla="*/ 35 h 125"/>
                <a:gd name="T14" fmla="*/ 35 w 71"/>
                <a:gd name="T15" fmla="*/ 29 h 125"/>
                <a:gd name="T16" fmla="*/ 35 w 71"/>
                <a:gd name="T17" fmla="*/ 41 h 125"/>
                <a:gd name="T18" fmla="*/ 24 w 71"/>
                <a:gd name="T19" fmla="*/ 53 h 125"/>
                <a:gd name="T20" fmla="*/ 12 w 71"/>
                <a:gd name="T21" fmla="*/ 59 h 125"/>
                <a:gd name="T22" fmla="*/ 0 w 71"/>
                <a:gd name="T23" fmla="*/ 65 h 125"/>
                <a:gd name="T24" fmla="*/ 0 w 71"/>
                <a:gd name="T25" fmla="*/ 71 h 125"/>
                <a:gd name="T26" fmla="*/ 6 w 71"/>
                <a:gd name="T27" fmla="*/ 65 h 125"/>
                <a:gd name="T28" fmla="*/ 18 w 71"/>
                <a:gd name="T29" fmla="*/ 59 h 125"/>
                <a:gd name="T30" fmla="*/ 30 w 71"/>
                <a:gd name="T31" fmla="*/ 59 h 125"/>
                <a:gd name="T32" fmla="*/ 30 w 71"/>
                <a:gd name="T33" fmla="*/ 71 h 125"/>
                <a:gd name="T34" fmla="*/ 24 w 71"/>
                <a:gd name="T35" fmla="*/ 77 h 125"/>
                <a:gd name="T36" fmla="*/ 12 w 71"/>
                <a:gd name="T37" fmla="*/ 89 h 125"/>
                <a:gd name="T38" fmla="*/ 6 w 71"/>
                <a:gd name="T39" fmla="*/ 95 h 125"/>
                <a:gd name="T40" fmla="*/ 6 w 71"/>
                <a:gd name="T41" fmla="*/ 95 h 125"/>
                <a:gd name="T42" fmla="*/ 18 w 71"/>
                <a:gd name="T43" fmla="*/ 89 h 125"/>
                <a:gd name="T44" fmla="*/ 24 w 71"/>
                <a:gd name="T45" fmla="*/ 83 h 125"/>
                <a:gd name="T46" fmla="*/ 18 w 71"/>
                <a:gd name="T47" fmla="*/ 95 h 125"/>
                <a:gd name="T48" fmla="*/ 12 w 71"/>
                <a:gd name="T49" fmla="*/ 113 h 125"/>
                <a:gd name="T50" fmla="*/ 0 w 71"/>
                <a:gd name="T51" fmla="*/ 125 h 125"/>
                <a:gd name="T52" fmla="*/ 0 w 71"/>
                <a:gd name="T53" fmla="*/ 125 h 125"/>
                <a:gd name="T54" fmla="*/ 12 w 71"/>
                <a:gd name="T55" fmla="*/ 119 h 125"/>
                <a:gd name="T56" fmla="*/ 24 w 71"/>
                <a:gd name="T57" fmla="*/ 101 h 125"/>
                <a:gd name="T58" fmla="*/ 35 w 71"/>
                <a:gd name="T59" fmla="*/ 83 h 125"/>
                <a:gd name="T60" fmla="*/ 41 w 71"/>
                <a:gd name="T61" fmla="*/ 101 h 125"/>
                <a:gd name="T62" fmla="*/ 41 w 71"/>
                <a:gd name="T63" fmla="*/ 107 h 125"/>
                <a:gd name="T64" fmla="*/ 47 w 71"/>
                <a:gd name="T65" fmla="*/ 101 h 125"/>
                <a:gd name="T66" fmla="*/ 47 w 71"/>
                <a:gd name="T67" fmla="*/ 89 h 125"/>
                <a:gd name="T68" fmla="*/ 35 w 71"/>
                <a:gd name="T69" fmla="*/ 77 h 125"/>
                <a:gd name="T70" fmla="*/ 41 w 71"/>
                <a:gd name="T71" fmla="*/ 59 h 125"/>
                <a:gd name="T72" fmla="*/ 41 w 71"/>
                <a:gd name="T73" fmla="*/ 53 h 125"/>
                <a:gd name="T74" fmla="*/ 53 w 71"/>
                <a:gd name="T75" fmla="*/ 59 h 125"/>
                <a:gd name="T76" fmla="*/ 59 w 71"/>
                <a:gd name="T77" fmla="*/ 77 h 125"/>
                <a:gd name="T78" fmla="*/ 65 w 71"/>
                <a:gd name="T79" fmla="*/ 77 h 125"/>
                <a:gd name="T80" fmla="*/ 65 w 71"/>
                <a:gd name="T81" fmla="*/ 65 h 125"/>
                <a:gd name="T82" fmla="*/ 59 w 71"/>
                <a:gd name="T83" fmla="*/ 53 h 125"/>
                <a:gd name="T84" fmla="*/ 41 w 71"/>
                <a:gd name="T85" fmla="*/ 47 h 125"/>
                <a:gd name="T86" fmla="*/ 47 w 71"/>
                <a:gd name="T87" fmla="*/ 29 h 125"/>
                <a:gd name="T88" fmla="*/ 53 w 71"/>
                <a:gd name="T89" fmla="*/ 29 h 125"/>
                <a:gd name="T90" fmla="*/ 59 w 71"/>
                <a:gd name="T91" fmla="*/ 35 h 125"/>
                <a:gd name="T92" fmla="*/ 65 w 71"/>
                <a:gd name="T93" fmla="*/ 41 h 125"/>
                <a:gd name="T94" fmla="*/ 71 w 71"/>
                <a:gd name="T95" fmla="*/ 47 h 125"/>
                <a:gd name="T96" fmla="*/ 65 w 71"/>
                <a:gd name="T97" fmla="*/ 35 h 125"/>
                <a:gd name="T98" fmla="*/ 59 w 71"/>
                <a:gd name="T99" fmla="*/ 23 h 125"/>
                <a:gd name="T100" fmla="*/ 53 w 71"/>
                <a:gd name="T101" fmla="*/ 17 h 125"/>
                <a:gd name="T102" fmla="*/ 53 w 71"/>
                <a:gd name="T103" fmla="*/ 6 h 125"/>
                <a:gd name="T104" fmla="*/ 47 w 71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1"/>
                <a:gd name="T160" fmla="*/ 0 h 125"/>
                <a:gd name="T161" fmla="*/ 71 w 71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1" h="125">
                  <a:moveTo>
                    <a:pt x="47" y="6"/>
                  </a:moveTo>
                  <a:lnTo>
                    <a:pt x="41" y="11"/>
                  </a:lnTo>
                  <a:lnTo>
                    <a:pt x="41" y="17"/>
                  </a:lnTo>
                  <a:lnTo>
                    <a:pt x="35" y="23"/>
                  </a:lnTo>
                  <a:lnTo>
                    <a:pt x="30" y="23"/>
                  </a:lnTo>
                  <a:lnTo>
                    <a:pt x="24" y="23"/>
                  </a:lnTo>
                  <a:lnTo>
                    <a:pt x="18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6" y="35"/>
                  </a:lnTo>
                  <a:lnTo>
                    <a:pt x="6" y="41"/>
                  </a:lnTo>
                  <a:lnTo>
                    <a:pt x="6" y="47"/>
                  </a:lnTo>
                  <a:lnTo>
                    <a:pt x="6" y="41"/>
                  </a:lnTo>
                  <a:lnTo>
                    <a:pt x="12" y="41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24" y="35"/>
                  </a:lnTo>
                  <a:lnTo>
                    <a:pt x="24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35"/>
                  </a:lnTo>
                  <a:lnTo>
                    <a:pt x="35" y="41"/>
                  </a:lnTo>
                  <a:lnTo>
                    <a:pt x="35" y="47"/>
                  </a:lnTo>
                  <a:lnTo>
                    <a:pt x="30" y="47"/>
                  </a:lnTo>
                  <a:lnTo>
                    <a:pt x="24" y="53"/>
                  </a:lnTo>
                  <a:lnTo>
                    <a:pt x="18" y="53"/>
                  </a:lnTo>
                  <a:lnTo>
                    <a:pt x="12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12" y="65"/>
                  </a:lnTo>
                  <a:lnTo>
                    <a:pt x="18" y="59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24" y="77"/>
                  </a:lnTo>
                  <a:lnTo>
                    <a:pt x="18" y="83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6" y="89"/>
                  </a:lnTo>
                  <a:lnTo>
                    <a:pt x="6" y="95"/>
                  </a:lnTo>
                  <a:lnTo>
                    <a:pt x="0" y="101"/>
                  </a:lnTo>
                  <a:lnTo>
                    <a:pt x="6" y="95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89"/>
                  </a:lnTo>
                  <a:lnTo>
                    <a:pt x="24" y="95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2" y="107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9"/>
                  </a:lnTo>
                  <a:lnTo>
                    <a:pt x="18" y="113"/>
                  </a:lnTo>
                  <a:lnTo>
                    <a:pt x="24" y="107"/>
                  </a:lnTo>
                  <a:lnTo>
                    <a:pt x="24" y="101"/>
                  </a:lnTo>
                  <a:lnTo>
                    <a:pt x="30" y="89"/>
                  </a:lnTo>
                  <a:lnTo>
                    <a:pt x="30" y="83"/>
                  </a:lnTo>
                  <a:lnTo>
                    <a:pt x="35" y="83"/>
                  </a:lnTo>
                  <a:lnTo>
                    <a:pt x="41" y="89"/>
                  </a:lnTo>
                  <a:lnTo>
                    <a:pt x="41" y="95"/>
                  </a:lnTo>
                  <a:lnTo>
                    <a:pt x="41" y="101"/>
                  </a:lnTo>
                  <a:lnTo>
                    <a:pt x="41" y="107"/>
                  </a:lnTo>
                  <a:lnTo>
                    <a:pt x="47" y="107"/>
                  </a:lnTo>
                  <a:lnTo>
                    <a:pt x="47" y="101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1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41" y="65"/>
                  </a:lnTo>
                  <a:lnTo>
                    <a:pt x="41" y="59"/>
                  </a:lnTo>
                  <a:lnTo>
                    <a:pt x="41" y="53"/>
                  </a:lnTo>
                  <a:lnTo>
                    <a:pt x="47" y="53"/>
                  </a:lnTo>
                  <a:lnTo>
                    <a:pt x="53" y="59"/>
                  </a:lnTo>
                  <a:lnTo>
                    <a:pt x="59" y="59"/>
                  </a:lnTo>
                  <a:lnTo>
                    <a:pt x="59" y="65"/>
                  </a:lnTo>
                  <a:lnTo>
                    <a:pt x="59" y="77"/>
                  </a:lnTo>
                  <a:lnTo>
                    <a:pt x="65" y="77"/>
                  </a:lnTo>
                  <a:lnTo>
                    <a:pt x="65" y="71"/>
                  </a:lnTo>
                  <a:lnTo>
                    <a:pt x="65" y="65"/>
                  </a:lnTo>
                  <a:lnTo>
                    <a:pt x="59" y="65"/>
                  </a:lnTo>
                  <a:lnTo>
                    <a:pt x="59" y="59"/>
                  </a:lnTo>
                  <a:lnTo>
                    <a:pt x="59" y="53"/>
                  </a:lnTo>
                  <a:lnTo>
                    <a:pt x="53" y="53"/>
                  </a:lnTo>
                  <a:lnTo>
                    <a:pt x="47" y="47"/>
                  </a:lnTo>
                  <a:lnTo>
                    <a:pt x="41" y="47"/>
                  </a:lnTo>
                  <a:lnTo>
                    <a:pt x="41" y="41"/>
                  </a:lnTo>
                  <a:lnTo>
                    <a:pt x="47" y="35"/>
                  </a:lnTo>
                  <a:lnTo>
                    <a:pt x="47" y="29"/>
                  </a:lnTo>
                  <a:lnTo>
                    <a:pt x="53" y="29"/>
                  </a:lnTo>
                  <a:lnTo>
                    <a:pt x="59" y="29"/>
                  </a:lnTo>
                  <a:lnTo>
                    <a:pt x="59" y="35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5" y="47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1" y="35"/>
                  </a:lnTo>
                  <a:lnTo>
                    <a:pt x="65" y="35"/>
                  </a:lnTo>
                  <a:lnTo>
                    <a:pt x="65" y="29"/>
                  </a:lnTo>
                  <a:lnTo>
                    <a:pt x="59" y="23"/>
                  </a:lnTo>
                  <a:lnTo>
                    <a:pt x="53" y="23"/>
                  </a:lnTo>
                  <a:lnTo>
                    <a:pt x="53" y="17"/>
                  </a:lnTo>
                  <a:lnTo>
                    <a:pt x="53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7" y="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7" name="Freeform 479"/>
            <p:cNvSpPr>
              <a:spLocks/>
            </p:cNvSpPr>
            <p:nvPr/>
          </p:nvSpPr>
          <p:spPr bwMode="auto">
            <a:xfrm>
              <a:off x="4582" y="2121"/>
              <a:ext cx="119" cy="65"/>
            </a:xfrm>
            <a:custGeom>
              <a:avLst/>
              <a:gdLst>
                <a:gd name="T0" fmla="*/ 102 w 119"/>
                <a:gd name="T1" fmla="*/ 0 h 65"/>
                <a:gd name="T2" fmla="*/ 90 w 119"/>
                <a:gd name="T3" fmla="*/ 6 h 65"/>
                <a:gd name="T4" fmla="*/ 78 w 119"/>
                <a:gd name="T5" fmla="*/ 12 h 65"/>
                <a:gd name="T6" fmla="*/ 72 w 119"/>
                <a:gd name="T7" fmla="*/ 12 h 65"/>
                <a:gd name="T8" fmla="*/ 66 w 119"/>
                <a:gd name="T9" fmla="*/ 12 h 65"/>
                <a:gd name="T10" fmla="*/ 60 w 119"/>
                <a:gd name="T11" fmla="*/ 12 h 65"/>
                <a:gd name="T12" fmla="*/ 54 w 119"/>
                <a:gd name="T13" fmla="*/ 12 h 65"/>
                <a:gd name="T14" fmla="*/ 42 w 119"/>
                <a:gd name="T15" fmla="*/ 12 h 65"/>
                <a:gd name="T16" fmla="*/ 36 w 119"/>
                <a:gd name="T17" fmla="*/ 12 h 65"/>
                <a:gd name="T18" fmla="*/ 42 w 119"/>
                <a:gd name="T19" fmla="*/ 12 h 65"/>
                <a:gd name="T20" fmla="*/ 48 w 119"/>
                <a:gd name="T21" fmla="*/ 12 h 65"/>
                <a:gd name="T22" fmla="*/ 54 w 119"/>
                <a:gd name="T23" fmla="*/ 12 h 65"/>
                <a:gd name="T24" fmla="*/ 60 w 119"/>
                <a:gd name="T25" fmla="*/ 18 h 65"/>
                <a:gd name="T26" fmla="*/ 60 w 119"/>
                <a:gd name="T27" fmla="*/ 18 h 65"/>
                <a:gd name="T28" fmla="*/ 60 w 119"/>
                <a:gd name="T29" fmla="*/ 24 h 65"/>
                <a:gd name="T30" fmla="*/ 54 w 119"/>
                <a:gd name="T31" fmla="*/ 30 h 65"/>
                <a:gd name="T32" fmla="*/ 48 w 119"/>
                <a:gd name="T33" fmla="*/ 30 h 65"/>
                <a:gd name="T34" fmla="*/ 36 w 119"/>
                <a:gd name="T35" fmla="*/ 30 h 65"/>
                <a:gd name="T36" fmla="*/ 30 w 119"/>
                <a:gd name="T37" fmla="*/ 30 h 65"/>
                <a:gd name="T38" fmla="*/ 18 w 119"/>
                <a:gd name="T39" fmla="*/ 30 h 65"/>
                <a:gd name="T40" fmla="*/ 18 w 119"/>
                <a:gd name="T41" fmla="*/ 30 h 65"/>
                <a:gd name="T42" fmla="*/ 24 w 119"/>
                <a:gd name="T43" fmla="*/ 30 h 65"/>
                <a:gd name="T44" fmla="*/ 36 w 119"/>
                <a:gd name="T45" fmla="*/ 30 h 65"/>
                <a:gd name="T46" fmla="*/ 42 w 119"/>
                <a:gd name="T47" fmla="*/ 36 h 65"/>
                <a:gd name="T48" fmla="*/ 42 w 119"/>
                <a:gd name="T49" fmla="*/ 41 h 65"/>
                <a:gd name="T50" fmla="*/ 30 w 119"/>
                <a:gd name="T51" fmla="*/ 47 h 65"/>
                <a:gd name="T52" fmla="*/ 18 w 119"/>
                <a:gd name="T53" fmla="*/ 47 h 65"/>
                <a:gd name="T54" fmla="*/ 12 w 119"/>
                <a:gd name="T55" fmla="*/ 47 h 65"/>
                <a:gd name="T56" fmla="*/ 0 w 119"/>
                <a:gd name="T57" fmla="*/ 47 h 65"/>
                <a:gd name="T58" fmla="*/ 0 w 119"/>
                <a:gd name="T59" fmla="*/ 53 h 65"/>
                <a:gd name="T60" fmla="*/ 6 w 119"/>
                <a:gd name="T61" fmla="*/ 53 h 65"/>
                <a:gd name="T62" fmla="*/ 18 w 119"/>
                <a:gd name="T63" fmla="*/ 53 h 65"/>
                <a:gd name="T64" fmla="*/ 30 w 119"/>
                <a:gd name="T65" fmla="*/ 47 h 65"/>
                <a:gd name="T66" fmla="*/ 42 w 119"/>
                <a:gd name="T67" fmla="*/ 41 h 65"/>
                <a:gd name="T68" fmla="*/ 54 w 119"/>
                <a:gd name="T69" fmla="*/ 47 h 65"/>
                <a:gd name="T70" fmla="*/ 54 w 119"/>
                <a:gd name="T71" fmla="*/ 53 h 65"/>
                <a:gd name="T72" fmla="*/ 48 w 119"/>
                <a:gd name="T73" fmla="*/ 65 h 65"/>
                <a:gd name="T74" fmla="*/ 48 w 119"/>
                <a:gd name="T75" fmla="*/ 65 h 65"/>
                <a:gd name="T76" fmla="*/ 54 w 119"/>
                <a:gd name="T77" fmla="*/ 59 h 65"/>
                <a:gd name="T78" fmla="*/ 60 w 119"/>
                <a:gd name="T79" fmla="*/ 47 h 65"/>
                <a:gd name="T80" fmla="*/ 60 w 119"/>
                <a:gd name="T81" fmla="*/ 36 h 65"/>
                <a:gd name="T82" fmla="*/ 66 w 119"/>
                <a:gd name="T83" fmla="*/ 30 h 65"/>
                <a:gd name="T84" fmla="*/ 72 w 119"/>
                <a:gd name="T85" fmla="*/ 24 h 65"/>
                <a:gd name="T86" fmla="*/ 78 w 119"/>
                <a:gd name="T87" fmla="*/ 24 h 65"/>
                <a:gd name="T88" fmla="*/ 84 w 119"/>
                <a:gd name="T89" fmla="*/ 24 h 65"/>
                <a:gd name="T90" fmla="*/ 84 w 119"/>
                <a:gd name="T91" fmla="*/ 41 h 65"/>
                <a:gd name="T92" fmla="*/ 84 w 119"/>
                <a:gd name="T93" fmla="*/ 47 h 65"/>
                <a:gd name="T94" fmla="*/ 84 w 119"/>
                <a:gd name="T95" fmla="*/ 47 h 65"/>
                <a:gd name="T96" fmla="*/ 84 w 119"/>
                <a:gd name="T97" fmla="*/ 41 h 65"/>
                <a:gd name="T98" fmla="*/ 90 w 119"/>
                <a:gd name="T99" fmla="*/ 24 h 65"/>
                <a:gd name="T100" fmla="*/ 90 w 119"/>
                <a:gd name="T101" fmla="*/ 18 h 65"/>
                <a:gd name="T102" fmla="*/ 96 w 119"/>
                <a:gd name="T103" fmla="*/ 12 h 65"/>
                <a:gd name="T104" fmla="*/ 108 w 119"/>
                <a:gd name="T105" fmla="*/ 6 h 65"/>
                <a:gd name="T106" fmla="*/ 114 w 119"/>
                <a:gd name="T107" fmla="*/ 0 h 65"/>
                <a:gd name="T108" fmla="*/ 114 w 119"/>
                <a:gd name="T109" fmla="*/ 0 h 65"/>
                <a:gd name="T110" fmla="*/ 108 w 119"/>
                <a:gd name="T111" fmla="*/ 0 h 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"/>
                <a:gd name="T169" fmla="*/ 0 h 65"/>
                <a:gd name="T170" fmla="*/ 119 w 119"/>
                <a:gd name="T171" fmla="*/ 65 h 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" h="65">
                  <a:moveTo>
                    <a:pt x="102" y="0"/>
                  </a:moveTo>
                  <a:lnTo>
                    <a:pt x="102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6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7"/>
                  </a:lnTo>
                  <a:lnTo>
                    <a:pt x="24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6" y="4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6" y="53"/>
                  </a:lnTo>
                  <a:lnTo>
                    <a:pt x="12" y="53"/>
                  </a:lnTo>
                  <a:lnTo>
                    <a:pt x="18" y="53"/>
                  </a:lnTo>
                  <a:lnTo>
                    <a:pt x="24" y="53"/>
                  </a:lnTo>
                  <a:lnTo>
                    <a:pt x="30" y="47"/>
                  </a:lnTo>
                  <a:lnTo>
                    <a:pt x="36" y="47"/>
                  </a:lnTo>
                  <a:lnTo>
                    <a:pt x="42" y="41"/>
                  </a:lnTo>
                  <a:lnTo>
                    <a:pt x="48" y="41"/>
                  </a:lnTo>
                  <a:lnTo>
                    <a:pt x="54" y="47"/>
                  </a:lnTo>
                  <a:lnTo>
                    <a:pt x="54" y="53"/>
                  </a:lnTo>
                  <a:lnTo>
                    <a:pt x="48" y="59"/>
                  </a:lnTo>
                  <a:lnTo>
                    <a:pt x="48" y="65"/>
                  </a:lnTo>
                  <a:lnTo>
                    <a:pt x="54" y="59"/>
                  </a:lnTo>
                  <a:lnTo>
                    <a:pt x="54" y="53"/>
                  </a:lnTo>
                  <a:lnTo>
                    <a:pt x="60" y="47"/>
                  </a:lnTo>
                  <a:lnTo>
                    <a:pt x="54" y="41"/>
                  </a:lnTo>
                  <a:lnTo>
                    <a:pt x="60" y="36"/>
                  </a:lnTo>
                  <a:lnTo>
                    <a:pt x="66" y="30"/>
                  </a:lnTo>
                  <a:lnTo>
                    <a:pt x="72" y="24"/>
                  </a:lnTo>
                  <a:lnTo>
                    <a:pt x="7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84" y="41"/>
                  </a:lnTo>
                  <a:lnTo>
                    <a:pt x="84" y="47"/>
                  </a:lnTo>
                  <a:lnTo>
                    <a:pt x="84" y="41"/>
                  </a:lnTo>
                  <a:lnTo>
                    <a:pt x="90" y="36"/>
                  </a:lnTo>
                  <a:lnTo>
                    <a:pt x="90" y="24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8" name="Freeform 480"/>
            <p:cNvSpPr>
              <a:spLocks/>
            </p:cNvSpPr>
            <p:nvPr/>
          </p:nvSpPr>
          <p:spPr bwMode="auto">
            <a:xfrm>
              <a:off x="4743" y="20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12 w 12"/>
                <a:gd name="T9" fmla="*/ 0 h 6"/>
                <a:gd name="T10" fmla="*/ 12 w 12"/>
                <a:gd name="T11" fmla="*/ 0 h 6"/>
                <a:gd name="T12" fmla="*/ 12 w 12"/>
                <a:gd name="T13" fmla="*/ 6 h 6"/>
                <a:gd name="T14" fmla="*/ 12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6 w 12"/>
                <a:gd name="T21" fmla="*/ 6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0 h 6"/>
                <a:gd name="T30" fmla="*/ 0 w 12"/>
                <a:gd name="T31" fmla="*/ 0 h 6"/>
                <a:gd name="T32" fmla="*/ 0 w 12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6"/>
                <a:gd name="T53" fmla="*/ 12 w 12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89" name="Freeform 481"/>
            <p:cNvSpPr>
              <a:spLocks/>
            </p:cNvSpPr>
            <p:nvPr/>
          </p:nvSpPr>
          <p:spPr bwMode="auto">
            <a:xfrm>
              <a:off x="4743" y="2109"/>
              <a:ext cx="6" cy="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0 h 6"/>
                <a:gd name="T8" fmla="*/ 6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6 w 6"/>
                <a:gd name="T17" fmla="*/ 6 h 6"/>
                <a:gd name="T18" fmla="*/ 6 w 6"/>
                <a:gd name="T19" fmla="*/ 6 h 6"/>
                <a:gd name="T20" fmla="*/ 0 w 6"/>
                <a:gd name="T21" fmla="*/ 6 h 6"/>
                <a:gd name="T22" fmla="*/ 0 w 6"/>
                <a:gd name="T23" fmla="*/ 6 h 6"/>
                <a:gd name="T24" fmla="*/ 0 w 6"/>
                <a:gd name="T25" fmla="*/ 6 h 6"/>
                <a:gd name="T26" fmla="*/ 0 w 6"/>
                <a:gd name="T27" fmla="*/ 6 h 6"/>
                <a:gd name="T28" fmla="*/ 0 w 6"/>
                <a:gd name="T29" fmla="*/ 6 h 6"/>
                <a:gd name="T30" fmla="*/ 0 w 6"/>
                <a:gd name="T31" fmla="*/ 0 h 6"/>
                <a:gd name="T32" fmla="*/ 0 w 6"/>
                <a:gd name="T33" fmla="*/ 0 h 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6"/>
                <a:gd name="T53" fmla="*/ 6 w 6"/>
                <a:gd name="T54" fmla="*/ 6 h 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0" name="Freeform 482"/>
            <p:cNvSpPr>
              <a:spLocks/>
            </p:cNvSpPr>
            <p:nvPr/>
          </p:nvSpPr>
          <p:spPr bwMode="auto">
            <a:xfrm>
              <a:off x="4761" y="2127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6 w 12"/>
                <a:gd name="T5" fmla="*/ 0 h 12"/>
                <a:gd name="T6" fmla="*/ 6 w 12"/>
                <a:gd name="T7" fmla="*/ 0 h 12"/>
                <a:gd name="T8" fmla="*/ 12 w 12"/>
                <a:gd name="T9" fmla="*/ 0 h 12"/>
                <a:gd name="T10" fmla="*/ 12 w 12"/>
                <a:gd name="T11" fmla="*/ 6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12 h 12"/>
                <a:gd name="T18" fmla="*/ 12 w 12"/>
                <a:gd name="T19" fmla="*/ 12 h 12"/>
                <a:gd name="T20" fmla="*/ 6 w 12"/>
                <a:gd name="T21" fmla="*/ 12 h 12"/>
                <a:gd name="T22" fmla="*/ 6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6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1" name="Freeform 483"/>
            <p:cNvSpPr>
              <a:spLocks/>
            </p:cNvSpPr>
            <p:nvPr/>
          </p:nvSpPr>
          <p:spPr bwMode="auto">
            <a:xfrm>
              <a:off x="4719" y="2121"/>
              <a:ext cx="12" cy="12"/>
            </a:xfrm>
            <a:custGeom>
              <a:avLst/>
              <a:gdLst>
                <a:gd name="T0" fmla="*/ 6 w 12"/>
                <a:gd name="T1" fmla="*/ 0 h 12"/>
                <a:gd name="T2" fmla="*/ 6 w 12"/>
                <a:gd name="T3" fmla="*/ 0 h 12"/>
                <a:gd name="T4" fmla="*/ 12 w 12"/>
                <a:gd name="T5" fmla="*/ 6 h 12"/>
                <a:gd name="T6" fmla="*/ 12 w 12"/>
                <a:gd name="T7" fmla="*/ 6 h 12"/>
                <a:gd name="T8" fmla="*/ 12 w 12"/>
                <a:gd name="T9" fmla="*/ 6 h 12"/>
                <a:gd name="T10" fmla="*/ 12 w 12"/>
                <a:gd name="T11" fmla="*/ 12 h 12"/>
                <a:gd name="T12" fmla="*/ 12 w 12"/>
                <a:gd name="T13" fmla="*/ 12 h 12"/>
                <a:gd name="T14" fmla="*/ 6 w 12"/>
                <a:gd name="T15" fmla="*/ 12 h 12"/>
                <a:gd name="T16" fmla="*/ 6 w 12"/>
                <a:gd name="T17" fmla="*/ 12 h 12"/>
                <a:gd name="T18" fmla="*/ 0 w 12"/>
                <a:gd name="T19" fmla="*/ 12 h 12"/>
                <a:gd name="T20" fmla="*/ 0 w 12"/>
                <a:gd name="T21" fmla="*/ 12 h 12"/>
                <a:gd name="T22" fmla="*/ 0 w 12"/>
                <a:gd name="T23" fmla="*/ 12 h 12"/>
                <a:gd name="T24" fmla="*/ 0 w 12"/>
                <a:gd name="T25" fmla="*/ 12 h 12"/>
                <a:gd name="T26" fmla="*/ 0 w 12"/>
                <a:gd name="T27" fmla="*/ 6 h 12"/>
                <a:gd name="T28" fmla="*/ 0 w 12"/>
                <a:gd name="T29" fmla="*/ 6 h 12"/>
                <a:gd name="T30" fmla="*/ 0 w 12"/>
                <a:gd name="T31" fmla="*/ 0 h 12"/>
                <a:gd name="T32" fmla="*/ 6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6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2" name="Freeform 484"/>
            <p:cNvSpPr>
              <a:spLocks/>
            </p:cNvSpPr>
            <p:nvPr/>
          </p:nvSpPr>
          <p:spPr bwMode="auto">
            <a:xfrm>
              <a:off x="4707" y="2097"/>
              <a:ext cx="18" cy="12"/>
            </a:xfrm>
            <a:custGeom>
              <a:avLst/>
              <a:gdLst>
                <a:gd name="T0" fmla="*/ 0 w 18"/>
                <a:gd name="T1" fmla="*/ 6 h 12"/>
                <a:gd name="T2" fmla="*/ 0 w 18"/>
                <a:gd name="T3" fmla="*/ 0 h 12"/>
                <a:gd name="T4" fmla="*/ 6 w 18"/>
                <a:gd name="T5" fmla="*/ 0 h 12"/>
                <a:gd name="T6" fmla="*/ 6 w 18"/>
                <a:gd name="T7" fmla="*/ 0 h 12"/>
                <a:gd name="T8" fmla="*/ 12 w 18"/>
                <a:gd name="T9" fmla="*/ 0 h 12"/>
                <a:gd name="T10" fmla="*/ 12 w 18"/>
                <a:gd name="T11" fmla="*/ 0 h 12"/>
                <a:gd name="T12" fmla="*/ 12 w 18"/>
                <a:gd name="T13" fmla="*/ 0 h 12"/>
                <a:gd name="T14" fmla="*/ 18 w 18"/>
                <a:gd name="T15" fmla="*/ 0 h 12"/>
                <a:gd name="T16" fmla="*/ 18 w 18"/>
                <a:gd name="T17" fmla="*/ 0 h 12"/>
                <a:gd name="T18" fmla="*/ 18 w 18"/>
                <a:gd name="T19" fmla="*/ 6 h 12"/>
                <a:gd name="T20" fmla="*/ 18 w 18"/>
                <a:gd name="T21" fmla="*/ 6 h 12"/>
                <a:gd name="T22" fmla="*/ 12 w 18"/>
                <a:gd name="T23" fmla="*/ 6 h 12"/>
                <a:gd name="T24" fmla="*/ 12 w 18"/>
                <a:gd name="T25" fmla="*/ 12 h 12"/>
                <a:gd name="T26" fmla="*/ 12 w 18"/>
                <a:gd name="T27" fmla="*/ 12 h 12"/>
                <a:gd name="T28" fmla="*/ 6 w 18"/>
                <a:gd name="T29" fmla="*/ 12 h 12"/>
                <a:gd name="T30" fmla="*/ 6 w 18"/>
                <a:gd name="T31" fmla="*/ 6 h 12"/>
                <a:gd name="T32" fmla="*/ 0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3" name="Freeform 485"/>
            <p:cNvSpPr>
              <a:spLocks/>
            </p:cNvSpPr>
            <p:nvPr/>
          </p:nvSpPr>
          <p:spPr bwMode="auto">
            <a:xfrm>
              <a:off x="4690" y="2091"/>
              <a:ext cx="11" cy="12"/>
            </a:xfrm>
            <a:custGeom>
              <a:avLst/>
              <a:gdLst>
                <a:gd name="T0" fmla="*/ 0 w 11"/>
                <a:gd name="T1" fmla="*/ 12 h 12"/>
                <a:gd name="T2" fmla="*/ 0 w 11"/>
                <a:gd name="T3" fmla="*/ 6 h 12"/>
                <a:gd name="T4" fmla="*/ 0 w 11"/>
                <a:gd name="T5" fmla="*/ 6 h 12"/>
                <a:gd name="T6" fmla="*/ 6 w 11"/>
                <a:gd name="T7" fmla="*/ 6 h 12"/>
                <a:gd name="T8" fmla="*/ 6 w 11"/>
                <a:gd name="T9" fmla="*/ 0 h 12"/>
                <a:gd name="T10" fmla="*/ 6 w 11"/>
                <a:gd name="T11" fmla="*/ 0 h 12"/>
                <a:gd name="T12" fmla="*/ 11 w 11"/>
                <a:gd name="T13" fmla="*/ 6 h 12"/>
                <a:gd name="T14" fmla="*/ 11 w 11"/>
                <a:gd name="T15" fmla="*/ 6 h 12"/>
                <a:gd name="T16" fmla="*/ 11 w 11"/>
                <a:gd name="T17" fmla="*/ 6 h 12"/>
                <a:gd name="T18" fmla="*/ 11 w 11"/>
                <a:gd name="T19" fmla="*/ 12 h 12"/>
                <a:gd name="T20" fmla="*/ 11 w 11"/>
                <a:gd name="T21" fmla="*/ 12 h 12"/>
                <a:gd name="T22" fmla="*/ 6 w 11"/>
                <a:gd name="T23" fmla="*/ 12 h 12"/>
                <a:gd name="T24" fmla="*/ 6 w 11"/>
                <a:gd name="T25" fmla="*/ 12 h 12"/>
                <a:gd name="T26" fmla="*/ 6 w 11"/>
                <a:gd name="T27" fmla="*/ 12 h 12"/>
                <a:gd name="T28" fmla="*/ 0 w 11"/>
                <a:gd name="T29" fmla="*/ 12 h 12"/>
                <a:gd name="T30" fmla="*/ 0 w 11"/>
                <a:gd name="T31" fmla="*/ 12 h 12"/>
                <a:gd name="T32" fmla="*/ 0 w 11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12"/>
                <a:gd name="T53" fmla="*/ 11 w 11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12">
                  <a:moveTo>
                    <a:pt x="0" y="12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1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4" name="Freeform 486"/>
            <p:cNvSpPr>
              <a:spLocks/>
            </p:cNvSpPr>
            <p:nvPr/>
          </p:nvSpPr>
          <p:spPr bwMode="auto">
            <a:xfrm>
              <a:off x="4707" y="2073"/>
              <a:ext cx="12" cy="12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6 w 12"/>
                <a:gd name="T9" fmla="*/ 0 h 12"/>
                <a:gd name="T10" fmla="*/ 6 w 12"/>
                <a:gd name="T11" fmla="*/ 0 h 12"/>
                <a:gd name="T12" fmla="*/ 12 w 12"/>
                <a:gd name="T13" fmla="*/ 6 h 12"/>
                <a:gd name="T14" fmla="*/ 12 w 12"/>
                <a:gd name="T15" fmla="*/ 6 h 12"/>
                <a:gd name="T16" fmla="*/ 12 w 12"/>
                <a:gd name="T17" fmla="*/ 6 h 12"/>
                <a:gd name="T18" fmla="*/ 12 w 12"/>
                <a:gd name="T19" fmla="*/ 6 h 12"/>
                <a:gd name="T20" fmla="*/ 12 w 12"/>
                <a:gd name="T21" fmla="*/ 12 h 12"/>
                <a:gd name="T22" fmla="*/ 6 w 12"/>
                <a:gd name="T23" fmla="*/ 12 h 12"/>
                <a:gd name="T24" fmla="*/ 6 w 12"/>
                <a:gd name="T25" fmla="*/ 12 h 12"/>
                <a:gd name="T26" fmla="*/ 6 w 12"/>
                <a:gd name="T27" fmla="*/ 12 h 12"/>
                <a:gd name="T28" fmla="*/ 0 w 12"/>
                <a:gd name="T29" fmla="*/ 12 h 12"/>
                <a:gd name="T30" fmla="*/ 0 w 12"/>
                <a:gd name="T31" fmla="*/ 12 h 12"/>
                <a:gd name="T32" fmla="*/ 0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6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5" name="Freeform 487"/>
            <p:cNvSpPr>
              <a:spLocks/>
            </p:cNvSpPr>
            <p:nvPr/>
          </p:nvSpPr>
          <p:spPr bwMode="auto">
            <a:xfrm>
              <a:off x="5114" y="2031"/>
              <a:ext cx="95" cy="96"/>
            </a:xfrm>
            <a:custGeom>
              <a:avLst/>
              <a:gdLst>
                <a:gd name="T0" fmla="*/ 77 w 95"/>
                <a:gd name="T1" fmla="*/ 72 h 96"/>
                <a:gd name="T2" fmla="*/ 83 w 95"/>
                <a:gd name="T3" fmla="*/ 66 h 96"/>
                <a:gd name="T4" fmla="*/ 83 w 95"/>
                <a:gd name="T5" fmla="*/ 54 h 96"/>
                <a:gd name="T6" fmla="*/ 77 w 95"/>
                <a:gd name="T7" fmla="*/ 48 h 96"/>
                <a:gd name="T8" fmla="*/ 65 w 95"/>
                <a:gd name="T9" fmla="*/ 48 h 96"/>
                <a:gd name="T10" fmla="*/ 65 w 95"/>
                <a:gd name="T11" fmla="*/ 36 h 96"/>
                <a:gd name="T12" fmla="*/ 71 w 95"/>
                <a:gd name="T13" fmla="*/ 42 h 96"/>
                <a:gd name="T14" fmla="*/ 77 w 95"/>
                <a:gd name="T15" fmla="*/ 42 h 96"/>
                <a:gd name="T16" fmla="*/ 77 w 95"/>
                <a:gd name="T17" fmla="*/ 48 h 96"/>
                <a:gd name="T18" fmla="*/ 89 w 95"/>
                <a:gd name="T19" fmla="*/ 48 h 96"/>
                <a:gd name="T20" fmla="*/ 95 w 95"/>
                <a:gd name="T21" fmla="*/ 36 h 96"/>
                <a:gd name="T22" fmla="*/ 95 w 95"/>
                <a:gd name="T23" fmla="*/ 30 h 96"/>
                <a:gd name="T24" fmla="*/ 89 w 95"/>
                <a:gd name="T25" fmla="*/ 24 h 96"/>
                <a:gd name="T26" fmla="*/ 83 w 95"/>
                <a:gd name="T27" fmla="*/ 24 h 96"/>
                <a:gd name="T28" fmla="*/ 77 w 95"/>
                <a:gd name="T29" fmla="*/ 24 h 96"/>
                <a:gd name="T30" fmla="*/ 71 w 95"/>
                <a:gd name="T31" fmla="*/ 24 h 96"/>
                <a:gd name="T32" fmla="*/ 77 w 95"/>
                <a:gd name="T33" fmla="*/ 12 h 96"/>
                <a:gd name="T34" fmla="*/ 77 w 95"/>
                <a:gd name="T35" fmla="*/ 0 h 96"/>
                <a:gd name="T36" fmla="*/ 71 w 95"/>
                <a:gd name="T37" fmla="*/ 0 h 96"/>
                <a:gd name="T38" fmla="*/ 59 w 95"/>
                <a:gd name="T39" fmla="*/ 0 h 96"/>
                <a:gd name="T40" fmla="*/ 53 w 95"/>
                <a:gd name="T41" fmla="*/ 12 h 96"/>
                <a:gd name="T42" fmla="*/ 59 w 95"/>
                <a:gd name="T43" fmla="*/ 24 h 96"/>
                <a:gd name="T44" fmla="*/ 53 w 95"/>
                <a:gd name="T45" fmla="*/ 24 h 96"/>
                <a:gd name="T46" fmla="*/ 53 w 95"/>
                <a:gd name="T47" fmla="*/ 18 h 96"/>
                <a:gd name="T48" fmla="*/ 47 w 95"/>
                <a:gd name="T49" fmla="*/ 12 h 96"/>
                <a:gd name="T50" fmla="*/ 35 w 95"/>
                <a:gd name="T51" fmla="*/ 12 h 96"/>
                <a:gd name="T52" fmla="*/ 23 w 95"/>
                <a:gd name="T53" fmla="*/ 6 h 96"/>
                <a:gd name="T54" fmla="*/ 11 w 95"/>
                <a:gd name="T55" fmla="*/ 12 h 96"/>
                <a:gd name="T56" fmla="*/ 11 w 95"/>
                <a:gd name="T57" fmla="*/ 18 h 96"/>
                <a:gd name="T58" fmla="*/ 11 w 95"/>
                <a:gd name="T59" fmla="*/ 24 h 96"/>
                <a:gd name="T60" fmla="*/ 23 w 95"/>
                <a:gd name="T61" fmla="*/ 30 h 96"/>
                <a:gd name="T62" fmla="*/ 29 w 95"/>
                <a:gd name="T63" fmla="*/ 30 h 96"/>
                <a:gd name="T64" fmla="*/ 29 w 95"/>
                <a:gd name="T65" fmla="*/ 42 h 96"/>
                <a:gd name="T66" fmla="*/ 17 w 95"/>
                <a:gd name="T67" fmla="*/ 42 h 96"/>
                <a:gd name="T68" fmla="*/ 11 w 95"/>
                <a:gd name="T69" fmla="*/ 42 h 96"/>
                <a:gd name="T70" fmla="*/ 6 w 95"/>
                <a:gd name="T71" fmla="*/ 48 h 96"/>
                <a:gd name="T72" fmla="*/ 0 w 95"/>
                <a:gd name="T73" fmla="*/ 54 h 96"/>
                <a:gd name="T74" fmla="*/ 6 w 95"/>
                <a:gd name="T75" fmla="*/ 66 h 96"/>
                <a:gd name="T76" fmla="*/ 11 w 95"/>
                <a:gd name="T77" fmla="*/ 66 h 96"/>
                <a:gd name="T78" fmla="*/ 17 w 95"/>
                <a:gd name="T79" fmla="*/ 66 h 96"/>
                <a:gd name="T80" fmla="*/ 23 w 95"/>
                <a:gd name="T81" fmla="*/ 60 h 96"/>
                <a:gd name="T82" fmla="*/ 29 w 95"/>
                <a:gd name="T83" fmla="*/ 54 h 96"/>
                <a:gd name="T84" fmla="*/ 35 w 95"/>
                <a:gd name="T85" fmla="*/ 48 h 96"/>
                <a:gd name="T86" fmla="*/ 41 w 95"/>
                <a:gd name="T87" fmla="*/ 54 h 96"/>
                <a:gd name="T88" fmla="*/ 41 w 95"/>
                <a:gd name="T89" fmla="*/ 60 h 96"/>
                <a:gd name="T90" fmla="*/ 29 w 95"/>
                <a:gd name="T91" fmla="*/ 66 h 96"/>
                <a:gd name="T92" fmla="*/ 23 w 95"/>
                <a:gd name="T93" fmla="*/ 84 h 96"/>
                <a:gd name="T94" fmla="*/ 35 w 95"/>
                <a:gd name="T95" fmla="*/ 90 h 96"/>
                <a:gd name="T96" fmla="*/ 47 w 95"/>
                <a:gd name="T97" fmla="*/ 90 h 96"/>
                <a:gd name="T98" fmla="*/ 53 w 95"/>
                <a:gd name="T99" fmla="*/ 84 h 96"/>
                <a:gd name="T100" fmla="*/ 53 w 95"/>
                <a:gd name="T101" fmla="*/ 78 h 96"/>
                <a:gd name="T102" fmla="*/ 47 w 95"/>
                <a:gd name="T103" fmla="*/ 72 h 96"/>
                <a:gd name="T104" fmla="*/ 47 w 95"/>
                <a:gd name="T105" fmla="*/ 60 h 96"/>
                <a:gd name="T106" fmla="*/ 53 w 95"/>
                <a:gd name="T107" fmla="*/ 54 h 96"/>
                <a:gd name="T108" fmla="*/ 53 w 95"/>
                <a:gd name="T109" fmla="*/ 54 h 96"/>
                <a:gd name="T110" fmla="*/ 65 w 95"/>
                <a:gd name="T111" fmla="*/ 72 h 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5"/>
                <a:gd name="T169" fmla="*/ 0 h 96"/>
                <a:gd name="T170" fmla="*/ 95 w 95"/>
                <a:gd name="T171" fmla="*/ 96 h 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5" h="96">
                  <a:moveTo>
                    <a:pt x="71" y="72"/>
                  </a:moveTo>
                  <a:lnTo>
                    <a:pt x="71" y="72"/>
                  </a:lnTo>
                  <a:lnTo>
                    <a:pt x="77" y="72"/>
                  </a:lnTo>
                  <a:lnTo>
                    <a:pt x="83" y="72"/>
                  </a:lnTo>
                  <a:lnTo>
                    <a:pt x="83" y="66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3" y="54"/>
                  </a:lnTo>
                  <a:lnTo>
                    <a:pt x="83" y="48"/>
                  </a:lnTo>
                  <a:lnTo>
                    <a:pt x="77" y="48"/>
                  </a:lnTo>
                  <a:lnTo>
                    <a:pt x="71" y="48"/>
                  </a:lnTo>
                  <a:lnTo>
                    <a:pt x="65" y="48"/>
                  </a:lnTo>
                  <a:lnTo>
                    <a:pt x="65" y="42"/>
                  </a:lnTo>
                  <a:lnTo>
                    <a:pt x="65" y="36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77" y="48"/>
                  </a:lnTo>
                  <a:lnTo>
                    <a:pt x="83" y="48"/>
                  </a:lnTo>
                  <a:lnTo>
                    <a:pt x="89" y="48"/>
                  </a:lnTo>
                  <a:lnTo>
                    <a:pt x="95" y="42"/>
                  </a:lnTo>
                  <a:lnTo>
                    <a:pt x="95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89" y="24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71" y="18"/>
                  </a:lnTo>
                  <a:lnTo>
                    <a:pt x="77" y="12"/>
                  </a:lnTo>
                  <a:lnTo>
                    <a:pt x="77" y="6"/>
                  </a:lnTo>
                  <a:lnTo>
                    <a:pt x="77" y="0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11" y="18"/>
                  </a:lnTo>
                  <a:lnTo>
                    <a:pt x="11" y="24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9" y="42"/>
                  </a:lnTo>
                  <a:lnTo>
                    <a:pt x="23" y="42"/>
                  </a:lnTo>
                  <a:lnTo>
                    <a:pt x="17" y="42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1" y="66"/>
                  </a:lnTo>
                  <a:lnTo>
                    <a:pt x="17" y="66"/>
                  </a:lnTo>
                  <a:lnTo>
                    <a:pt x="23" y="66"/>
                  </a:lnTo>
                  <a:lnTo>
                    <a:pt x="23" y="60"/>
                  </a:lnTo>
                  <a:lnTo>
                    <a:pt x="23" y="54"/>
                  </a:lnTo>
                  <a:lnTo>
                    <a:pt x="29" y="54"/>
                  </a:lnTo>
                  <a:lnTo>
                    <a:pt x="29" y="48"/>
                  </a:lnTo>
                  <a:lnTo>
                    <a:pt x="35" y="48"/>
                  </a:lnTo>
                  <a:lnTo>
                    <a:pt x="41" y="48"/>
                  </a:lnTo>
                  <a:lnTo>
                    <a:pt x="41" y="54"/>
                  </a:lnTo>
                  <a:lnTo>
                    <a:pt x="41" y="60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9" y="72"/>
                  </a:lnTo>
                  <a:lnTo>
                    <a:pt x="23" y="78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29" y="90"/>
                  </a:lnTo>
                  <a:lnTo>
                    <a:pt x="35" y="90"/>
                  </a:lnTo>
                  <a:lnTo>
                    <a:pt x="41" y="96"/>
                  </a:lnTo>
                  <a:lnTo>
                    <a:pt x="41" y="90"/>
                  </a:lnTo>
                  <a:lnTo>
                    <a:pt x="47" y="90"/>
                  </a:lnTo>
                  <a:lnTo>
                    <a:pt x="53" y="90"/>
                  </a:lnTo>
                  <a:lnTo>
                    <a:pt x="53" y="84"/>
                  </a:lnTo>
                  <a:lnTo>
                    <a:pt x="53" y="78"/>
                  </a:lnTo>
                  <a:lnTo>
                    <a:pt x="53" y="72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7" y="60"/>
                  </a:lnTo>
                  <a:lnTo>
                    <a:pt x="47" y="54"/>
                  </a:lnTo>
                  <a:lnTo>
                    <a:pt x="53" y="54"/>
                  </a:lnTo>
                  <a:lnTo>
                    <a:pt x="59" y="60"/>
                  </a:lnTo>
                  <a:lnTo>
                    <a:pt x="59" y="66"/>
                  </a:lnTo>
                  <a:lnTo>
                    <a:pt x="65" y="72"/>
                  </a:lnTo>
                  <a:lnTo>
                    <a:pt x="71" y="7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6" name="Freeform 488"/>
            <p:cNvSpPr>
              <a:spLocks/>
            </p:cNvSpPr>
            <p:nvPr/>
          </p:nvSpPr>
          <p:spPr bwMode="auto">
            <a:xfrm>
              <a:off x="5185" y="1834"/>
              <a:ext cx="108" cy="167"/>
            </a:xfrm>
            <a:custGeom>
              <a:avLst/>
              <a:gdLst>
                <a:gd name="T0" fmla="*/ 0 w 108"/>
                <a:gd name="T1" fmla="*/ 167 h 167"/>
                <a:gd name="T2" fmla="*/ 12 w 108"/>
                <a:gd name="T3" fmla="*/ 155 h 167"/>
                <a:gd name="T4" fmla="*/ 24 w 108"/>
                <a:gd name="T5" fmla="*/ 149 h 167"/>
                <a:gd name="T6" fmla="*/ 30 w 108"/>
                <a:gd name="T7" fmla="*/ 137 h 167"/>
                <a:gd name="T8" fmla="*/ 42 w 108"/>
                <a:gd name="T9" fmla="*/ 137 h 167"/>
                <a:gd name="T10" fmla="*/ 54 w 108"/>
                <a:gd name="T11" fmla="*/ 131 h 167"/>
                <a:gd name="T12" fmla="*/ 66 w 108"/>
                <a:gd name="T13" fmla="*/ 131 h 167"/>
                <a:gd name="T14" fmla="*/ 78 w 108"/>
                <a:gd name="T15" fmla="*/ 131 h 167"/>
                <a:gd name="T16" fmla="*/ 84 w 108"/>
                <a:gd name="T17" fmla="*/ 131 h 167"/>
                <a:gd name="T18" fmla="*/ 84 w 108"/>
                <a:gd name="T19" fmla="*/ 125 h 167"/>
                <a:gd name="T20" fmla="*/ 84 w 108"/>
                <a:gd name="T21" fmla="*/ 125 h 167"/>
                <a:gd name="T22" fmla="*/ 90 w 108"/>
                <a:gd name="T23" fmla="*/ 119 h 167"/>
                <a:gd name="T24" fmla="*/ 90 w 108"/>
                <a:gd name="T25" fmla="*/ 113 h 167"/>
                <a:gd name="T26" fmla="*/ 90 w 108"/>
                <a:gd name="T27" fmla="*/ 107 h 167"/>
                <a:gd name="T28" fmla="*/ 96 w 108"/>
                <a:gd name="T29" fmla="*/ 107 h 167"/>
                <a:gd name="T30" fmla="*/ 102 w 108"/>
                <a:gd name="T31" fmla="*/ 101 h 167"/>
                <a:gd name="T32" fmla="*/ 108 w 108"/>
                <a:gd name="T33" fmla="*/ 95 h 167"/>
                <a:gd name="T34" fmla="*/ 102 w 108"/>
                <a:gd name="T35" fmla="*/ 89 h 167"/>
                <a:gd name="T36" fmla="*/ 102 w 108"/>
                <a:gd name="T37" fmla="*/ 71 h 167"/>
                <a:gd name="T38" fmla="*/ 102 w 108"/>
                <a:gd name="T39" fmla="*/ 59 h 167"/>
                <a:gd name="T40" fmla="*/ 108 w 108"/>
                <a:gd name="T41" fmla="*/ 47 h 167"/>
                <a:gd name="T42" fmla="*/ 102 w 108"/>
                <a:gd name="T43" fmla="*/ 47 h 167"/>
                <a:gd name="T44" fmla="*/ 96 w 108"/>
                <a:gd name="T45" fmla="*/ 41 h 167"/>
                <a:gd name="T46" fmla="*/ 90 w 108"/>
                <a:gd name="T47" fmla="*/ 41 h 167"/>
                <a:gd name="T48" fmla="*/ 84 w 108"/>
                <a:gd name="T49" fmla="*/ 36 h 167"/>
                <a:gd name="T50" fmla="*/ 84 w 108"/>
                <a:gd name="T51" fmla="*/ 30 h 167"/>
                <a:gd name="T52" fmla="*/ 78 w 108"/>
                <a:gd name="T53" fmla="*/ 24 h 167"/>
                <a:gd name="T54" fmla="*/ 72 w 108"/>
                <a:gd name="T55" fmla="*/ 12 h 167"/>
                <a:gd name="T56" fmla="*/ 72 w 108"/>
                <a:gd name="T57" fmla="*/ 0 h 167"/>
                <a:gd name="T58" fmla="*/ 66 w 108"/>
                <a:gd name="T59" fmla="*/ 6 h 167"/>
                <a:gd name="T60" fmla="*/ 66 w 108"/>
                <a:gd name="T61" fmla="*/ 12 h 167"/>
                <a:gd name="T62" fmla="*/ 60 w 108"/>
                <a:gd name="T63" fmla="*/ 18 h 167"/>
                <a:gd name="T64" fmla="*/ 54 w 108"/>
                <a:gd name="T65" fmla="*/ 24 h 167"/>
                <a:gd name="T66" fmla="*/ 48 w 108"/>
                <a:gd name="T67" fmla="*/ 30 h 167"/>
                <a:gd name="T68" fmla="*/ 42 w 108"/>
                <a:gd name="T69" fmla="*/ 36 h 167"/>
                <a:gd name="T70" fmla="*/ 36 w 108"/>
                <a:gd name="T71" fmla="*/ 36 h 167"/>
                <a:gd name="T72" fmla="*/ 24 w 108"/>
                <a:gd name="T73" fmla="*/ 36 h 167"/>
                <a:gd name="T74" fmla="*/ 30 w 108"/>
                <a:gd name="T75" fmla="*/ 41 h 167"/>
                <a:gd name="T76" fmla="*/ 30 w 108"/>
                <a:gd name="T77" fmla="*/ 53 h 167"/>
                <a:gd name="T78" fmla="*/ 30 w 108"/>
                <a:gd name="T79" fmla="*/ 65 h 167"/>
                <a:gd name="T80" fmla="*/ 18 w 108"/>
                <a:gd name="T81" fmla="*/ 71 h 167"/>
                <a:gd name="T82" fmla="*/ 24 w 108"/>
                <a:gd name="T83" fmla="*/ 95 h 167"/>
                <a:gd name="T84" fmla="*/ 24 w 108"/>
                <a:gd name="T85" fmla="*/ 107 h 167"/>
                <a:gd name="T86" fmla="*/ 24 w 108"/>
                <a:gd name="T87" fmla="*/ 125 h 167"/>
                <a:gd name="T88" fmla="*/ 18 w 108"/>
                <a:gd name="T89" fmla="*/ 137 h 167"/>
                <a:gd name="T90" fmla="*/ 12 w 108"/>
                <a:gd name="T91" fmla="*/ 143 h 167"/>
                <a:gd name="T92" fmla="*/ 12 w 108"/>
                <a:gd name="T93" fmla="*/ 149 h 167"/>
                <a:gd name="T94" fmla="*/ 6 w 108"/>
                <a:gd name="T95" fmla="*/ 155 h 167"/>
                <a:gd name="T96" fmla="*/ 6 w 108"/>
                <a:gd name="T97" fmla="*/ 161 h 167"/>
                <a:gd name="T98" fmla="*/ 0 w 108"/>
                <a:gd name="T99" fmla="*/ 161 h 167"/>
                <a:gd name="T100" fmla="*/ 0 w 108"/>
                <a:gd name="T101" fmla="*/ 161 h 167"/>
                <a:gd name="T102" fmla="*/ 0 w 108"/>
                <a:gd name="T103" fmla="*/ 161 h 167"/>
                <a:gd name="T104" fmla="*/ 6 w 108"/>
                <a:gd name="T105" fmla="*/ 161 h 167"/>
                <a:gd name="T106" fmla="*/ 0 w 108"/>
                <a:gd name="T107" fmla="*/ 167 h 1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67"/>
                <a:gd name="T164" fmla="*/ 108 w 108"/>
                <a:gd name="T165" fmla="*/ 167 h 1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67">
                  <a:moveTo>
                    <a:pt x="0" y="167"/>
                  </a:moveTo>
                  <a:lnTo>
                    <a:pt x="12" y="155"/>
                  </a:lnTo>
                  <a:lnTo>
                    <a:pt x="24" y="149"/>
                  </a:lnTo>
                  <a:lnTo>
                    <a:pt x="30" y="137"/>
                  </a:lnTo>
                  <a:lnTo>
                    <a:pt x="42" y="137"/>
                  </a:lnTo>
                  <a:lnTo>
                    <a:pt x="54" y="131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1"/>
                  </a:lnTo>
                  <a:lnTo>
                    <a:pt x="84" y="125"/>
                  </a:lnTo>
                  <a:lnTo>
                    <a:pt x="90" y="119"/>
                  </a:lnTo>
                  <a:lnTo>
                    <a:pt x="90" y="113"/>
                  </a:lnTo>
                  <a:lnTo>
                    <a:pt x="90" y="107"/>
                  </a:lnTo>
                  <a:lnTo>
                    <a:pt x="96" y="107"/>
                  </a:lnTo>
                  <a:lnTo>
                    <a:pt x="102" y="101"/>
                  </a:lnTo>
                  <a:lnTo>
                    <a:pt x="108" y="95"/>
                  </a:lnTo>
                  <a:lnTo>
                    <a:pt x="102" y="89"/>
                  </a:lnTo>
                  <a:lnTo>
                    <a:pt x="102" y="71"/>
                  </a:lnTo>
                  <a:lnTo>
                    <a:pt x="102" y="59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1"/>
                  </a:lnTo>
                  <a:lnTo>
                    <a:pt x="90" y="41"/>
                  </a:lnTo>
                  <a:lnTo>
                    <a:pt x="84" y="36"/>
                  </a:lnTo>
                  <a:lnTo>
                    <a:pt x="84" y="30"/>
                  </a:lnTo>
                  <a:lnTo>
                    <a:pt x="78" y="24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24" y="36"/>
                  </a:lnTo>
                  <a:lnTo>
                    <a:pt x="30" y="41"/>
                  </a:lnTo>
                  <a:lnTo>
                    <a:pt x="30" y="53"/>
                  </a:lnTo>
                  <a:lnTo>
                    <a:pt x="30" y="65"/>
                  </a:lnTo>
                  <a:lnTo>
                    <a:pt x="18" y="71"/>
                  </a:lnTo>
                  <a:lnTo>
                    <a:pt x="24" y="95"/>
                  </a:lnTo>
                  <a:lnTo>
                    <a:pt x="24" y="107"/>
                  </a:lnTo>
                  <a:lnTo>
                    <a:pt x="24" y="125"/>
                  </a:lnTo>
                  <a:lnTo>
                    <a:pt x="18" y="137"/>
                  </a:lnTo>
                  <a:lnTo>
                    <a:pt x="12" y="143"/>
                  </a:lnTo>
                  <a:lnTo>
                    <a:pt x="12" y="149"/>
                  </a:lnTo>
                  <a:lnTo>
                    <a:pt x="6" y="155"/>
                  </a:lnTo>
                  <a:lnTo>
                    <a:pt x="6" y="161"/>
                  </a:lnTo>
                  <a:lnTo>
                    <a:pt x="0" y="161"/>
                  </a:lnTo>
                  <a:lnTo>
                    <a:pt x="6" y="161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7" name="Freeform 489"/>
            <p:cNvSpPr>
              <a:spLocks/>
            </p:cNvSpPr>
            <p:nvPr/>
          </p:nvSpPr>
          <p:spPr bwMode="auto">
            <a:xfrm>
              <a:off x="4863" y="1870"/>
              <a:ext cx="173" cy="143"/>
            </a:xfrm>
            <a:custGeom>
              <a:avLst/>
              <a:gdLst>
                <a:gd name="T0" fmla="*/ 89 w 173"/>
                <a:gd name="T1" fmla="*/ 143 h 143"/>
                <a:gd name="T2" fmla="*/ 95 w 173"/>
                <a:gd name="T3" fmla="*/ 143 h 143"/>
                <a:gd name="T4" fmla="*/ 101 w 173"/>
                <a:gd name="T5" fmla="*/ 143 h 143"/>
                <a:gd name="T6" fmla="*/ 113 w 173"/>
                <a:gd name="T7" fmla="*/ 143 h 143"/>
                <a:gd name="T8" fmla="*/ 119 w 173"/>
                <a:gd name="T9" fmla="*/ 137 h 143"/>
                <a:gd name="T10" fmla="*/ 131 w 173"/>
                <a:gd name="T11" fmla="*/ 137 h 143"/>
                <a:gd name="T12" fmla="*/ 143 w 173"/>
                <a:gd name="T13" fmla="*/ 137 h 143"/>
                <a:gd name="T14" fmla="*/ 149 w 173"/>
                <a:gd name="T15" fmla="*/ 137 h 143"/>
                <a:gd name="T16" fmla="*/ 161 w 173"/>
                <a:gd name="T17" fmla="*/ 137 h 143"/>
                <a:gd name="T18" fmla="*/ 161 w 173"/>
                <a:gd name="T19" fmla="*/ 137 h 143"/>
                <a:gd name="T20" fmla="*/ 167 w 173"/>
                <a:gd name="T21" fmla="*/ 137 h 143"/>
                <a:gd name="T22" fmla="*/ 167 w 173"/>
                <a:gd name="T23" fmla="*/ 137 h 143"/>
                <a:gd name="T24" fmla="*/ 173 w 173"/>
                <a:gd name="T25" fmla="*/ 137 h 143"/>
                <a:gd name="T26" fmla="*/ 161 w 173"/>
                <a:gd name="T27" fmla="*/ 131 h 143"/>
                <a:gd name="T28" fmla="*/ 155 w 173"/>
                <a:gd name="T29" fmla="*/ 119 h 143"/>
                <a:gd name="T30" fmla="*/ 149 w 173"/>
                <a:gd name="T31" fmla="*/ 113 h 143"/>
                <a:gd name="T32" fmla="*/ 143 w 173"/>
                <a:gd name="T33" fmla="*/ 101 h 143"/>
                <a:gd name="T34" fmla="*/ 137 w 173"/>
                <a:gd name="T35" fmla="*/ 83 h 143"/>
                <a:gd name="T36" fmla="*/ 131 w 173"/>
                <a:gd name="T37" fmla="*/ 71 h 143"/>
                <a:gd name="T38" fmla="*/ 131 w 173"/>
                <a:gd name="T39" fmla="*/ 59 h 143"/>
                <a:gd name="T40" fmla="*/ 131 w 173"/>
                <a:gd name="T41" fmla="*/ 47 h 143"/>
                <a:gd name="T42" fmla="*/ 125 w 173"/>
                <a:gd name="T43" fmla="*/ 41 h 143"/>
                <a:gd name="T44" fmla="*/ 119 w 173"/>
                <a:gd name="T45" fmla="*/ 41 h 143"/>
                <a:gd name="T46" fmla="*/ 113 w 173"/>
                <a:gd name="T47" fmla="*/ 41 h 143"/>
                <a:gd name="T48" fmla="*/ 107 w 173"/>
                <a:gd name="T49" fmla="*/ 35 h 143"/>
                <a:gd name="T50" fmla="*/ 101 w 173"/>
                <a:gd name="T51" fmla="*/ 29 h 143"/>
                <a:gd name="T52" fmla="*/ 95 w 173"/>
                <a:gd name="T53" fmla="*/ 23 h 143"/>
                <a:gd name="T54" fmla="*/ 89 w 173"/>
                <a:gd name="T55" fmla="*/ 11 h 143"/>
                <a:gd name="T56" fmla="*/ 89 w 173"/>
                <a:gd name="T57" fmla="*/ 5 h 143"/>
                <a:gd name="T58" fmla="*/ 83 w 173"/>
                <a:gd name="T59" fmla="*/ 5 h 143"/>
                <a:gd name="T60" fmla="*/ 71 w 173"/>
                <a:gd name="T61" fmla="*/ 11 h 143"/>
                <a:gd name="T62" fmla="*/ 65 w 173"/>
                <a:gd name="T63" fmla="*/ 11 h 143"/>
                <a:gd name="T64" fmla="*/ 53 w 173"/>
                <a:gd name="T65" fmla="*/ 17 h 143"/>
                <a:gd name="T66" fmla="*/ 42 w 173"/>
                <a:gd name="T67" fmla="*/ 17 h 143"/>
                <a:gd name="T68" fmla="*/ 30 w 173"/>
                <a:gd name="T69" fmla="*/ 11 h 143"/>
                <a:gd name="T70" fmla="*/ 18 w 173"/>
                <a:gd name="T71" fmla="*/ 5 h 143"/>
                <a:gd name="T72" fmla="*/ 6 w 173"/>
                <a:gd name="T73" fmla="*/ 0 h 143"/>
                <a:gd name="T74" fmla="*/ 6 w 173"/>
                <a:gd name="T75" fmla="*/ 5 h 143"/>
                <a:gd name="T76" fmla="*/ 12 w 173"/>
                <a:gd name="T77" fmla="*/ 11 h 143"/>
                <a:gd name="T78" fmla="*/ 12 w 173"/>
                <a:gd name="T79" fmla="*/ 23 h 143"/>
                <a:gd name="T80" fmla="*/ 12 w 173"/>
                <a:gd name="T81" fmla="*/ 29 h 143"/>
                <a:gd name="T82" fmla="*/ 18 w 173"/>
                <a:gd name="T83" fmla="*/ 41 h 143"/>
                <a:gd name="T84" fmla="*/ 12 w 173"/>
                <a:gd name="T85" fmla="*/ 53 h 143"/>
                <a:gd name="T86" fmla="*/ 12 w 173"/>
                <a:gd name="T87" fmla="*/ 65 h 143"/>
                <a:gd name="T88" fmla="*/ 0 w 173"/>
                <a:gd name="T89" fmla="*/ 77 h 143"/>
                <a:gd name="T90" fmla="*/ 12 w 173"/>
                <a:gd name="T91" fmla="*/ 77 h 143"/>
                <a:gd name="T92" fmla="*/ 18 w 173"/>
                <a:gd name="T93" fmla="*/ 83 h 143"/>
                <a:gd name="T94" fmla="*/ 24 w 173"/>
                <a:gd name="T95" fmla="*/ 89 h 143"/>
                <a:gd name="T96" fmla="*/ 36 w 173"/>
                <a:gd name="T97" fmla="*/ 95 h 143"/>
                <a:gd name="T98" fmla="*/ 42 w 173"/>
                <a:gd name="T99" fmla="*/ 101 h 143"/>
                <a:gd name="T100" fmla="*/ 42 w 173"/>
                <a:gd name="T101" fmla="*/ 107 h 143"/>
                <a:gd name="T102" fmla="*/ 48 w 173"/>
                <a:gd name="T103" fmla="*/ 119 h 143"/>
                <a:gd name="T104" fmla="*/ 42 w 173"/>
                <a:gd name="T105" fmla="*/ 131 h 143"/>
                <a:gd name="T106" fmla="*/ 48 w 173"/>
                <a:gd name="T107" fmla="*/ 131 h 143"/>
                <a:gd name="T108" fmla="*/ 53 w 173"/>
                <a:gd name="T109" fmla="*/ 131 h 143"/>
                <a:gd name="T110" fmla="*/ 59 w 173"/>
                <a:gd name="T111" fmla="*/ 131 h 143"/>
                <a:gd name="T112" fmla="*/ 65 w 173"/>
                <a:gd name="T113" fmla="*/ 131 h 143"/>
                <a:gd name="T114" fmla="*/ 71 w 173"/>
                <a:gd name="T115" fmla="*/ 137 h 143"/>
                <a:gd name="T116" fmla="*/ 77 w 173"/>
                <a:gd name="T117" fmla="*/ 137 h 143"/>
                <a:gd name="T118" fmla="*/ 83 w 173"/>
                <a:gd name="T119" fmla="*/ 143 h 143"/>
                <a:gd name="T120" fmla="*/ 89 w 173"/>
                <a:gd name="T121" fmla="*/ 143 h 1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"/>
                <a:gd name="T184" fmla="*/ 0 h 143"/>
                <a:gd name="T185" fmla="*/ 173 w 173"/>
                <a:gd name="T186" fmla="*/ 143 h 1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" h="143">
                  <a:moveTo>
                    <a:pt x="89" y="143"/>
                  </a:moveTo>
                  <a:lnTo>
                    <a:pt x="95" y="143"/>
                  </a:lnTo>
                  <a:lnTo>
                    <a:pt x="101" y="143"/>
                  </a:lnTo>
                  <a:lnTo>
                    <a:pt x="113" y="143"/>
                  </a:lnTo>
                  <a:lnTo>
                    <a:pt x="119" y="137"/>
                  </a:lnTo>
                  <a:lnTo>
                    <a:pt x="131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61" y="137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61" y="131"/>
                  </a:lnTo>
                  <a:lnTo>
                    <a:pt x="155" y="119"/>
                  </a:lnTo>
                  <a:lnTo>
                    <a:pt x="149" y="113"/>
                  </a:lnTo>
                  <a:lnTo>
                    <a:pt x="143" y="101"/>
                  </a:lnTo>
                  <a:lnTo>
                    <a:pt x="137" y="83"/>
                  </a:lnTo>
                  <a:lnTo>
                    <a:pt x="131" y="71"/>
                  </a:lnTo>
                  <a:lnTo>
                    <a:pt x="131" y="59"/>
                  </a:lnTo>
                  <a:lnTo>
                    <a:pt x="131" y="47"/>
                  </a:lnTo>
                  <a:lnTo>
                    <a:pt x="125" y="41"/>
                  </a:lnTo>
                  <a:lnTo>
                    <a:pt x="119" y="41"/>
                  </a:lnTo>
                  <a:lnTo>
                    <a:pt x="113" y="41"/>
                  </a:lnTo>
                  <a:lnTo>
                    <a:pt x="107" y="35"/>
                  </a:lnTo>
                  <a:lnTo>
                    <a:pt x="101" y="29"/>
                  </a:lnTo>
                  <a:lnTo>
                    <a:pt x="95" y="23"/>
                  </a:lnTo>
                  <a:lnTo>
                    <a:pt x="89" y="11"/>
                  </a:lnTo>
                  <a:lnTo>
                    <a:pt x="89" y="5"/>
                  </a:lnTo>
                  <a:lnTo>
                    <a:pt x="83" y="5"/>
                  </a:lnTo>
                  <a:lnTo>
                    <a:pt x="71" y="11"/>
                  </a:lnTo>
                  <a:lnTo>
                    <a:pt x="65" y="11"/>
                  </a:lnTo>
                  <a:lnTo>
                    <a:pt x="53" y="17"/>
                  </a:lnTo>
                  <a:lnTo>
                    <a:pt x="42" y="17"/>
                  </a:lnTo>
                  <a:lnTo>
                    <a:pt x="30" y="11"/>
                  </a:lnTo>
                  <a:lnTo>
                    <a:pt x="18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8" y="41"/>
                  </a:lnTo>
                  <a:lnTo>
                    <a:pt x="12" y="53"/>
                  </a:lnTo>
                  <a:lnTo>
                    <a:pt x="12" y="65"/>
                  </a:lnTo>
                  <a:lnTo>
                    <a:pt x="0" y="77"/>
                  </a:lnTo>
                  <a:lnTo>
                    <a:pt x="12" y="77"/>
                  </a:lnTo>
                  <a:lnTo>
                    <a:pt x="18" y="83"/>
                  </a:lnTo>
                  <a:lnTo>
                    <a:pt x="24" y="89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2" y="107"/>
                  </a:lnTo>
                  <a:lnTo>
                    <a:pt x="48" y="119"/>
                  </a:lnTo>
                  <a:lnTo>
                    <a:pt x="42" y="131"/>
                  </a:lnTo>
                  <a:lnTo>
                    <a:pt x="48" y="131"/>
                  </a:lnTo>
                  <a:lnTo>
                    <a:pt x="53" y="131"/>
                  </a:lnTo>
                  <a:lnTo>
                    <a:pt x="59" y="131"/>
                  </a:lnTo>
                  <a:lnTo>
                    <a:pt x="65" y="131"/>
                  </a:lnTo>
                  <a:lnTo>
                    <a:pt x="71" y="137"/>
                  </a:lnTo>
                  <a:lnTo>
                    <a:pt x="77" y="137"/>
                  </a:lnTo>
                  <a:lnTo>
                    <a:pt x="83" y="143"/>
                  </a:lnTo>
                  <a:lnTo>
                    <a:pt x="89" y="143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8" name="Freeform 490"/>
            <p:cNvSpPr>
              <a:spLocks/>
            </p:cNvSpPr>
            <p:nvPr/>
          </p:nvSpPr>
          <p:spPr bwMode="auto">
            <a:xfrm>
              <a:off x="4952" y="2049"/>
              <a:ext cx="173" cy="179"/>
            </a:xfrm>
            <a:custGeom>
              <a:avLst/>
              <a:gdLst>
                <a:gd name="T0" fmla="*/ 24 w 173"/>
                <a:gd name="T1" fmla="*/ 84 h 179"/>
                <a:gd name="T2" fmla="*/ 30 w 173"/>
                <a:gd name="T3" fmla="*/ 84 h 179"/>
                <a:gd name="T4" fmla="*/ 42 w 173"/>
                <a:gd name="T5" fmla="*/ 84 h 179"/>
                <a:gd name="T6" fmla="*/ 54 w 173"/>
                <a:gd name="T7" fmla="*/ 84 h 179"/>
                <a:gd name="T8" fmla="*/ 66 w 173"/>
                <a:gd name="T9" fmla="*/ 84 h 179"/>
                <a:gd name="T10" fmla="*/ 84 w 173"/>
                <a:gd name="T11" fmla="*/ 78 h 179"/>
                <a:gd name="T12" fmla="*/ 96 w 173"/>
                <a:gd name="T13" fmla="*/ 66 h 179"/>
                <a:gd name="T14" fmla="*/ 108 w 173"/>
                <a:gd name="T15" fmla="*/ 54 h 179"/>
                <a:gd name="T16" fmla="*/ 120 w 173"/>
                <a:gd name="T17" fmla="*/ 36 h 179"/>
                <a:gd name="T18" fmla="*/ 126 w 173"/>
                <a:gd name="T19" fmla="*/ 18 h 179"/>
                <a:gd name="T20" fmla="*/ 132 w 173"/>
                <a:gd name="T21" fmla="*/ 6 h 179"/>
                <a:gd name="T22" fmla="*/ 138 w 173"/>
                <a:gd name="T23" fmla="*/ 6 h 179"/>
                <a:gd name="T24" fmla="*/ 144 w 173"/>
                <a:gd name="T25" fmla="*/ 0 h 179"/>
                <a:gd name="T26" fmla="*/ 156 w 173"/>
                <a:gd name="T27" fmla="*/ 0 h 179"/>
                <a:gd name="T28" fmla="*/ 162 w 173"/>
                <a:gd name="T29" fmla="*/ 0 h 179"/>
                <a:gd name="T30" fmla="*/ 168 w 173"/>
                <a:gd name="T31" fmla="*/ 0 h 179"/>
                <a:gd name="T32" fmla="*/ 173 w 173"/>
                <a:gd name="T33" fmla="*/ 0 h 179"/>
                <a:gd name="T34" fmla="*/ 173 w 173"/>
                <a:gd name="T35" fmla="*/ 0 h 179"/>
                <a:gd name="T36" fmla="*/ 156 w 173"/>
                <a:gd name="T37" fmla="*/ 6 h 179"/>
                <a:gd name="T38" fmla="*/ 138 w 173"/>
                <a:gd name="T39" fmla="*/ 24 h 179"/>
                <a:gd name="T40" fmla="*/ 132 w 173"/>
                <a:gd name="T41" fmla="*/ 48 h 179"/>
                <a:gd name="T42" fmla="*/ 126 w 173"/>
                <a:gd name="T43" fmla="*/ 66 h 179"/>
                <a:gd name="T44" fmla="*/ 126 w 173"/>
                <a:gd name="T45" fmla="*/ 84 h 179"/>
                <a:gd name="T46" fmla="*/ 126 w 173"/>
                <a:gd name="T47" fmla="*/ 96 h 179"/>
                <a:gd name="T48" fmla="*/ 120 w 173"/>
                <a:gd name="T49" fmla="*/ 108 h 179"/>
                <a:gd name="T50" fmla="*/ 108 w 173"/>
                <a:gd name="T51" fmla="*/ 113 h 179"/>
                <a:gd name="T52" fmla="*/ 96 w 173"/>
                <a:gd name="T53" fmla="*/ 125 h 179"/>
                <a:gd name="T54" fmla="*/ 90 w 173"/>
                <a:gd name="T55" fmla="*/ 143 h 179"/>
                <a:gd name="T56" fmla="*/ 84 w 173"/>
                <a:gd name="T57" fmla="*/ 155 h 179"/>
                <a:gd name="T58" fmla="*/ 66 w 173"/>
                <a:gd name="T59" fmla="*/ 155 h 179"/>
                <a:gd name="T60" fmla="*/ 42 w 173"/>
                <a:gd name="T61" fmla="*/ 167 h 179"/>
                <a:gd name="T62" fmla="*/ 30 w 173"/>
                <a:gd name="T63" fmla="*/ 173 h 179"/>
                <a:gd name="T64" fmla="*/ 24 w 173"/>
                <a:gd name="T65" fmla="*/ 173 h 179"/>
                <a:gd name="T66" fmla="*/ 24 w 173"/>
                <a:gd name="T67" fmla="*/ 155 h 179"/>
                <a:gd name="T68" fmla="*/ 18 w 173"/>
                <a:gd name="T69" fmla="*/ 137 h 179"/>
                <a:gd name="T70" fmla="*/ 6 w 173"/>
                <a:gd name="T71" fmla="*/ 119 h 179"/>
                <a:gd name="T72" fmla="*/ 6 w 173"/>
                <a:gd name="T73" fmla="*/ 113 h 179"/>
                <a:gd name="T74" fmla="*/ 12 w 173"/>
                <a:gd name="T75" fmla="*/ 108 h 179"/>
                <a:gd name="T76" fmla="*/ 24 w 173"/>
                <a:gd name="T77" fmla="*/ 102 h 179"/>
                <a:gd name="T78" fmla="*/ 24 w 173"/>
                <a:gd name="T79" fmla="*/ 90 h 17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3"/>
                <a:gd name="T121" fmla="*/ 0 h 179"/>
                <a:gd name="T122" fmla="*/ 173 w 173"/>
                <a:gd name="T123" fmla="*/ 179 h 17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3" h="179">
                  <a:moveTo>
                    <a:pt x="24" y="84"/>
                  </a:moveTo>
                  <a:lnTo>
                    <a:pt x="24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90" y="72"/>
                  </a:lnTo>
                  <a:lnTo>
                    <a:pt x="96" y="66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114" y="42"/>
                  </a:lnTo>
                  <a:lnTo>
                    <a:pt x="120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38" y="6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38" y="24"/>
                  </a:lnTo>
                  <a:lnTo>
                    <a:pt x="132" y="36"/>
                  </a:lnTo>
                  <a:lnTo>
                    <a:pt x="132" y="48"/>
                  </a:lnTo>
                  <a:lnTo>
                    <a:pt x="126" y="60"/>
                  </a:lnTo>
                  <a:lnTo>
                    <a:pt x="126" y="66"/>
                  </a:lnTo>
                  <a:lnTo>
                    <a:pt x="126" y="72"/>
                  </a:lnTo>
                  <a:lnTo>
                    <a:pt x="126" y="84"/>
                  </a:lnTo>
                  <a:lnTo>
                    <a:pt x="126" y="90"/>
                  </a:lnTo>
                  <a:lnTo>
                    <a:pt x="126" y="96"/>
                  </a:lnTo>
                  <a:lnTo>
                    <a:pt x="126" y="108"/>
                  </a:lnTo>
                  <a:lnTo>
                    <a:pt x="120" y="108"/>
                  </a:lnTo>
                  <a:lnTo>
                    <a:pt x="114" y="108"/>
                  </a:lnTo>
                  <a:lnTo>
                    <a:pt x="108" y="113"/>
                  </a:lnTo>
                  <a:lnTo>
                    <a:pt x="102" y="119"/>
                  </a:lnTo>
                  <a:lnTo>
                    <a:pt x="96" y="125"/>
                  </a:lnTo>
                  <a:lnTo>
                    <a:pt x="90" y="137"/>
                  </a:lnTo>
                  <a:lnTo>
                    <a:pt x="90" y="143"/>
                  </a:lnTo>
                  <a:lnTo>
                    <a:pt x="90" y="155"/>
                  </a:lnTo>
                  <a:lnTo>
                    <a:pt x="84" y="155"/>
                  </a:lnTo>
                  <a:lnTo>
                    <a:pt x="72" y="155"/>
                  </a:lnTo>
                  <a:lnTo>
                    <a:pt x="66" y="155"/>
                  </a:lnTo>
                  <a:lnTo>
                    <a:pt x="54" y="161"/>
                  </a:lnTo>
                  <a:lnTo>
                    <a:pt x="42" y="167"/>
                  </a:lnTo>
                  <a:lnTo>
                    <a:pt x="36" y="167"/>
                  </a:lnTo>
                  <a:lnTo>
                    <a:pt x="30" y="173"/>
                  </a:lnTo>
                  <a:lnTo>
                    <a:pt x="24" y="179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4" y="155"/>
                  </a:lnTo>
                  <a:lnTo>
                    <a:pt x="18" y="143"/>
                  </a:lnTo>
                  <a:lnTo>
                    <a:pt x="18" y="137"/>
                  </a:lnTo>
                  <a:lnTo>
                    <a:pt x="12" y="125"/>
                  </a:lnTo>
                  <a:lnTo>
                    <a:pt x="6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24" y="102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999" name="Freeform 491"/>
            <p:cNvSpPr>
              <a:spLocks/>
            </p:cNvSpPr>
            <p:nvPr/>
          </p:nvSpPr>
          <p:spPr bwMode="auto">
            <a:xfrm>
              <a:off x="5060" y="2049"/>
              <a:ext cx="107" cy="185"/>
            </a:xfrm>
            <a:custGeom>
              <a:avLst/>
              <a:gdLst>
                <a:gd name="T0" fmla="*/ 65 w 107"/>
                <a:gd name="T1" fmla="*/ 6 h 185"/>
                <a:gd name="T2" fmla="*/ 71 w 107"/>
                <a:gd name="T3" fmla="*/ 12 h 185"/>
                <a:gd name="T4" fmla="*/ 83 w 107"/>
                <a:gd name="T5" fmla="*/ 12 h 185"/>
                <a:gd name="T6" fmla="*/ 83 w 107"/>
                <a:gd name="T7" fmla="*/ 12 h 185"/>
                <a:gd name="T8" fmla="*/ 83 w 107"/>
                <a:gd name="T9" fmla="*/ 18 h 185"/>
                <a:gd name="T10" fmla="*/ 77 w 107"/>
                <a:gd name="T11" fmla="*/ 24 h 185"/>
                <a:gd name="T12" fmla="*/ 71 w 107"/>
                <a:gd name="T13" fmla="*/ 24 h 185"/>
                <a:gd name="T14" fmla="*/ 65 w 107"/>
                <a:gd name="T15" fmla="*/ 24 h 185"/>
                <a:gd name="T16" fmla="*/ 60 w 107"/>
                <a:gd name="T17" fmla="*/ 24 h 185"/>
                <a:gd name="T18" fmla="*/ 60 w 107"/>
                <a:gd name="T19" fmla="*/ 30 h 185"/>
                <a:gd name="T20" fmla="*/ 54 w 107"/>
                <a:gd name="T21" fmla="*/ 30 h 185"/>
                <a:gd name="T22" fmla="*/ 54 w 107"/>
                <a:gd name="T23" fmla="*/ 36 h 185"/>
                <a:gd name="T24" fmla="*/ 54 w 107"/>
                <a:gd name="T25" fmla="*/ 42 h 185"/>
                <a:gd name="T26" fmla="*/ 54 w 107"/>
                <a:gd name="T27" fmla="*/ 42 h 185"/>
                <a:gd name="T28" fmla="*/ 60 w 107"/>
                <a:gd name="T29" fmla="*/ 48 h 185"/>
                <a:gd name="T30" fmla="*/ 60 w 107"/>
                <a:gd name="T31" fmla="*/ 48 h 185"/>
                <a:gd name="T32" fmla="*/ 65 w 107"/>
                <a:gd name="T33" fmla="*/ 48 h 185"/>
                <a:gd name="T34" fmla="*/ 71 w 107"/>
                <a:gd name="T35" fmla="*/ 48 h 185"/>
                <a:gd name="T36" fmla="*/ 77 w 107"/>
                <a:gd name="T37" fmla="*/ 48 h 185"/>
                <a:gd name="T38" fmla="*/ 77 w 107"/>
                <a:gd name="T39" fmla="*/ 42 h 185"/>
                <a:gd name="T40" fmla="*/ 83 w 107"/>
                <a:gd name="T41" fmla="*/ 36 h 185"/>
                <a:gd name="T42" fmla="*/ 89 w 107"/>
                <a:gd name="T43" fmla="*/ 30 h 185"/>
                <a:gd name="T44" fmla="*/ 95 w 107"/>
                <a:gd name="T45" fmla="*/ 30 h 185"/>
                <a:gd name="T46" fmla="*/ 95 w 107"/>
                <a:gd name="T47" fmla="*/ 36 h 185"/>
                <a:gd name="T48" fmla="*/ 95 w 107"/>
                <a:gd name="T49" fmla="*/ 36 h 185"/>
                <a:gd name="T50" fmla="*/ 89 w 107"/>
                <a:gd name="T51" fmla="*/ 48 h 185"/>
                <a:gd name="T52" fmla="*/ 89 w 107"/>
                <a:gd name="T53" fmla="*/ 48 h 185"/>
                <a:gd name="T54" fmla="*/ 83 w 107"/>
                <a:gd name="T55" fmla="*/ 54 h 185"/>
                <a:gd name="T56" fmla="*/ 77 w 107"/>
                <a:gd name="T57" fmla="*/ 60 h 185"/>
                <a:gd name="T58" fmla="*/ 77 w 107"/>
                <a:gd name="T59" fmla="*/ 60 h 185"/>
                <a:gd name="T60" fmla="*/ 83 w 107"/>
                <a:gd name="T61" fmla="*/ 66 h 185"/>
                <a:gd name="T62" fmla="*/ 83 w 107"/>
                <a:gd name="T63" fmla="*/ 72 h 185"/>
                <a:gd name="T64" fmla="*/ 89 w 107"/>
                <a:gd name="T65" fmla="*/ 72 h 185"/>
                <a:gd name="T66" fmla="*/ 95 w 107"/>
                <a:gd name="T67" fmla="*/ 72 h 185"/>
                <a:gd name="T68" fmla="*/ 101 w 107"/>
                <a:gd name="T69" fmla="*/ 72 h 185"/>
                <a:gd name="T70" fmla="*/ 101 w 107"/>
                <a:gd name="T71" fmla="*/ 72 h 185"/>
                <a:gd name="T72" fmla="*/ 107 w 107"/>
                <a:gd name="T73" fmla="*/ 78 h 185"/>
                <a:gd name="T74" fmla="*/ 107 w 107"/>
                <a:gd name="T75" fmla="*/ 96 h 185"/>
                <a:gd name="T76" fmla="*/ 101 w 107"/>
                <a:gd name="T77" fmla="*/ 113 h 185"/>
                <a:gd name="T78" fmla="*/ 89 w 107"/>
                <a:gd name="T79" fmla="*/ 131 h 185"/>
                <a:gd name="T80" fmla="*/ 71 w 107"/>
                <a:gd name="T81" fmla="*/ 149 h 185"/>
                <a:gd name="T82" fmla="*/ 60 w 107"/>
                <a:gd name="T83" fmla="*/ 161 h 185"/>
                <a:gd name="T84" fmla="*/ 42 w 107"/>
                <a:gd name="T85" fmla="*/ 173 h 185"/>
                <a:gd name="T86" fmla="*/ 24 w 107"/>
                <a:gd name="T87" fmla="*/ 179 h 185"/>
                <a:gd name="T88" fmla="*/ 12 w 107"/>
                <a:gd name="T89" fmla="*/ 185 h 185"/>
                <a:gd name="T90" fmla="*/ 12 w 107"/>
                <a:gd name="T91" fmla="*/ 185 h 185"/>
                <a:gd name="T92" fmla="*/ 6 w 107"/>
                <a:gd name="T93" fmla="*/ 185 h 185"/>
                <a:gd name="T94" fmla="*/ 0 w 107"/>
                <a:gd name="T95" fmla="*/ 185 h 185"/>
                <a:gd name="T96" fmla="*/ 6 w 107"/>
                <a:gd name="T97" fmla="*/ 179 h 185"/>
                <a:gd name="T98" fmla="*/ 12 w 107"/>
                <a:gd name="T99" fmla="*/ 173 h 185"/>
                <a:gd name="T100" fmla="*/ 18 w 107"/>
                <a:gd name="T101" fmla="*/ 161 h 185"/>
                <a:gd name="T102" fmla="*/ 24 w 107"/>
                <a:gd name="T103" fmla="*/ 149 h 185"/>
                <a:gd name="T104" fmla="*/ 24 w 107"/>
                <a:gd name="T105" fmla="*/ 137 h 185"/>
                <a:gd name="T106" fmla="*/ 24 w 107"/>
                <a:gd name="T107" fmla="*/ 119 h 185"/>
                <a:gd name="T108" fmla="*/ 18 w 107"/>
                <a:gd name="T109" fmla="*/ 96 h 185"/>
                <a:gd name="T110" fmla="*/ 18 w 107"/>
                <a:gd name="T111" fmla="*/ 84 h 185"/>
                <a:gd name="T112" fmla="*/ 18 w 107"/>
                <a:gd name="T113" fmla="*/ 66 h 185"/>
                <a:gd name="T114" fmla="*/ 24 w 107"/>
                <a:gd name="T115" fmla="*/ 48 h 185"/>
                <a:gd name="T116" fmla="*/ 30 w 107"/>
                <a:gd name="T117" fmla="*/ 24 h 185"/>
                <a:gd name="T118" fmla="*/ 48 w 107"/>
                <a:gd name="T119" fmla="*/ 6 h 18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7"/>
                <a:gd name="T181" fmla="*/ 0 h 185"/>
                <a:gd name="T182" fmla="*/ 107 w 107"/>
                <a:gd name="T183" fmla="*/ 185 h 18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7" h="185">
                  <a:moveTo>
                    <a:pt x="65" y="0"/>
                  </a:moveTo>
                  <a:lnTo>
                    <a:pt x="65" y="6"/>
                  </a:lnTo>
                  <a:lnTo>
                    <a:pt x="71" y="12"/>
                  </a:lnTo>
                  <a:lnTo>
                    <a:pt x="77" y="12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83" y="18"/>
                  </a:lnTo>
                  <a:lnTo>
                    <a:pt x="83" y="24"/>
                  </a:lnTo>
                  <a:lnTo>
                    <a:pt x="77" y="24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5" y="48"/>
                  </a:lnTo>
                  <a:lnTo>
                    <a:pt x="71" y="48"/>
                  </a:lnTo>
                  <a:lnTo>
                    <a:pt x="77" y="48"/>
                  </a:lnTo>
                  <a:lnTo>
                    <a:pt x="77" y="42"/>
                  </a:lnTo>
                  <a:lnTo>
                    <a:pt x="77" y="36"/>
                  </a:lnTo>
                  <a:lnTo>
                    <a:pt x="83" y="36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95" y="30"/>
                  </a:lnTo>
                  <a:lnTo>
                    <a:pt x="95" y="36"/>
                  </a:lnTo>
                  <a:lnTo>
                    <a:pt x="95" y="42"/>
                  </a:lnTo>
                  <a:lnTo>
                    <a:pt x="89" y="48"/>
                  </a:lnTo>
                  <a:lnTo>
                    <a:pt x="83" y="54"/>
                  </a:lnTo>
                  <a:lnTo>
                    <a:pt x="77" y="60"/>
                  </a:lnTo>
                  <a:lnTo>
                    <a:pt x="77" y="66"/>
                  </a:lnTo>
                  <a:lnTo>
                    <a:pt x="83" y="66"/>
                  </a:lnTo>
                  <a:lnTo>
                    <a:pt x="83" y="72"/>
                  </a:lnTo>
                  <a:lnTo>
                    <a:pt x="89" y="72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7" y="72"/>
                  </a:lnTo>
                  <a:lnTo>
                    <a:pt x="107" y="78"/>
                  </a:lnTo>
                  <a:lnTo>
                    <a:pt x="107" y="90"/>
                  </a:lnTo>
                  <a:lnTo>
                    <a:pt x="107" y="96"/>
                  </a:lnTo>
                  <a:lnTo>
                    <a:pt x="107" y="108"/>
                  </a:lnTo>
                  <a:lnTo>
                    <a:pt x="101" y="113"/>
                  </a:lnTo>
                  <a:lnTo>
                    <a:pt x="95" y="125"/>
                  </a:lnTo>
                  <a:lnTo>
                    <a:pt x="89" y="131"/>
                  </a:lnTo>
                  <a:lnTo>
                    <a:pt x="83" y="137"/>
                  </a:lnTo>
                  <a:lnTo>
                    <a:pt x="71" y="149"/>
                  </a:lnTo>
                  <a:lnTo>
                    <a:pt x="65" y="155"/>
                  </a:lnTo>
                  <a:lnTo>
                    <a:pt x="60" y="161"/>
                  </a:lnTo>
                  <a:lnTo>
                    <a:pt x="48" y="167"/>
                  </a:lnTo>
                  <a:lnTo>
                    <a:pt x="42" y="173"/>
                  </a:lnTo>
                  <a:lnTo>
                    <a:pt x="30" y="179"/>
                  </a:lnTo>
                  <a:lnTo>
                    <a:pt x="24" y="179"/>
                  </a:lnTo>
                  <a:lnTo>
                    <a:pt x="18" y="179"/>
                  </a:lnTo>
                  <a:lnTo>
                    <a:pt x="12" y="185"/>
                  </a:lnTo>
                  <a:lnTo>
                    <a:pt x="6" y="185"/>
                  </a:lnTo>
                  <a:lnTo>
                    <a:pt x="0" y="185"/>
                  </a:lnTo>
                  <a:lnTo>
                    <a:pt x="6" y="185"/>
                  </a:lnTo>
                  <a:lnTo>
                    <a:pt x="6" y="179"/>
                  </a:lnTo>
                  <a:lnTo>
                    <a:pt x="12" y="173"/>
                  </a:lnTo>
                  <a:lnTo>
                    <a:pt x="18" y="167"/>
                  </a:lnTo>
                  <a:lnTo>
                    <a:pt x="18" y="161"/>
                  </a:lnTo>
                  <a:lnTo>
                    <a:pt x="24" y="155"/>
                  </a:lnTo>
                  <a:lnTo>
                    <a:pt x="24" y="149"/>
                  </a:lnTo>
                  <a:lnTo>
                    <a:pt x="24" y="143"/>
                  </a:lnTo>
                  <a:lnTo>
                    <a:pt x="24" y="137"/>
                  </a:lnTo>
                  <a:lnTo>
                    <a:pt x="24" y="125"/>
                  </a:lnTo>
                  <a:lnTo>
                    <a:pt x="24" y="119"/>
                  </a:lnTo>
                  <a:lnTo>
                    <a:pt x="18" y="108"/>
                  </a:lnTo>
                  <a:lnTo>
                    <a:pt x="18" y="96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18" y="72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0" name="Freeform 492"/>
            <p:cNvSpPr>
              <a:spLocks/>
            </p:cNvSpPr>
            <p:nvPr/>
          </p:nvSpPr>
          <p:spPr bwMode="auto">
            <a:xfrm>
              <a:off x="4857" y="1828"/>
              <a:ext cx="477" cy="305"/>
            </a:xfrm>
            <a:custGeom>
              <a:avLst/>
              <a:gdLst>
                <a:gd name="T0" fmla="*/ 257 w 477"/>
                <a:gd name="T1" fmla="*/ 83 h 305"/>
                <a:gd name="T2" fmla="*/ 280 w 477"/>
                <a:gd name="T3" fmla="*/ 36 h 305"/>
                <a:gd name="T4" fmla="*/ 298 w 477"/>
                <a:gd name="T5" fmla="*/ 12 h 305"/>
                <a:gd name="T6" fmla="*/ 310 w 477"/>
                <a:gd name="T7" fmla="*/ 18 h 305"/>
                <a:gd name="T8" fmla="*/ 328 w 477"/>
                <a:gd name="T9" fmla="*/ 53 h 305"/>
                <a:gd name="T10" fmla="*/ 352 w 477"/>
                <a:gd name="T11" fmla="*/ 101 h 305"/>
                <a:gd name="T12" fmla="*/ 340 w 477"/>
                <a:gd name="T13" fmla="*/ 155 h 305"/>
                <a:gd name="T14" fmla="*/ 316 w 477"/>
                <a:gd name="T15" fmla="*/ 185 h 305"/>
                <a:gd name="T16" fmla="*/ 304 w 477"/>
                <a:gd name="T17" fmla="*/ 209 h 305"/>
                <a:gd name="T18" fmla="*/ 322 w 477"/>
                <a:gd name="T19" fmla="*/ 191 h 305"/>
                <a:gd name="T20" fmla="*/ 352 w 477"/>
                <a:gd name="T21" fmla="*/ 155 h 305"/>
                <a:gd name="T22" fmla="*/ 406 w 477"/>
                <a:gd name="T23" fmla="*/ 137 h 305"/>
                <a:gd name="T24" fmla="*/ 424 w 477"/>
                <a:gd name="T25" fmla="*/ 143 h 305"/>
                <a:gd name="T26" fmla="*/ 454 w 477"/>
                <a:gd name="T27" fmla="*/ 155 h 305"/>
                <a:gd name="T28" fmla="*/ 466 w 477"/>
                <a:gd name="T29" fmla="*/ 173 h 305"/>
                <a:gd name="T30" fmla="*/ 436 w 477"/>
                <a:gd name="T31" fmla="*/ 185 h 305"/>
                <a:gd name="T32" fmla="*/ 400 w 477"/>
                <a:gd name="T33" fmla="*/ 221 h 305"/>
                <a:gd name="T34" fmla="*/ 352 w 477"/>
                <a:gd name="T35" fmla="*/ 227 h 305"/>
                <a:gd name="T36" fmla="*/ 334 w 477"/>
                <a:gd name="T37" fmla="*/ 227 h 305"/>
                <a:gd name="T38" fmla="*/ 328 w 477"/>
                <a:gd name="T39" fmla="*/ 227 h 305"/>
                <a:gd name="T40" fmla="*/ 334 w 477"/>
                <a:gd name="T41" fmla="*/ 209 h 305"/>
                <a:gd name="T42" fmla="*/ 334 w 477"/>
                <a:gd name="T43" fmla="*/ 203 h 305"/>
                <a:gd name="T44" fmla="*/ 322 w 477"/>
                <a:gd name="T45" fmla="*/ 203 h 305"/>
                <a:gd name="T46" fmla="*/ 310 w 477"/>
                <a:gd name="T47" fmla="*/ 221 h 305"/>
                <a:gd name="T48" fmla="*/ 310 w 477"/>
                <a:gd name="T49" fmla="*/ 227 h 305"/>
                <a:gd name="T50" fmla="*/ 310 w 477"/>
                <a:gd name="T51" fmla="*/ 215 h 305"/>
                <a:gd name="T52" fmla="*/ 286 w 477"/>
                <a:gd name="T53" fmla="*/ 209 h 305"/>
                <a:gd name="T54" fmla="*/ 268 w 477"/>
                <a:gd name="T55" fmla="*/ 215 h 305"/>
                <a:gd name="T56" fmla="*/ 257 w 477"/>
                <a:gd name="T57" fmla="*/ 221 h 305"/>
                <a:gd name="T58" fmla="*/ 233 w 477"/>
                <a:gd name="T59" fmla="*/ 227 h 305"/>
                <a:gd name="T60" fmla="*/ 221 w 477"/>
                <a:gd name="T61" fmla="*/ 245 h 305"/>
                <a:gd name="T62" fmla="*/ 191 w 477"/>
                <a:gd name="T63" fmla="*/ 287 h 305"/>
                <a:gd name="T64" fmla="*/ 155 w 477"/>
                <a:gd name="T65" fmla="*/ 305 h 305"/>
                <a:gd name="T66" fmla="*/ 125 w 477"/>
                <a:gd name="T67" fmla="*/ 305 h 305"/>
                <a:gd name="T68" fmla="*/ 107 w 477"/>
                <a:gd name="T69" fmla="*/ 305 h 305"/>
                <a:gd name="T70" fmla="*/ 71 w 477"/>
                <a:gd name="T71" fmla="*/ 293 h 305"/>
                <a:gd name="T72" fmla="*/ 36 w 477"/>
                <a:gd name="T73" fmla="*/ 275 h 305"/>
                <a:gd name="T74" fmla="*/ 0 w 477"/>
                <a:gd name="T75" fmla="*/ 269 h 305"/>
                <a:gd name="T76" fmla="*/ 24 w 477"/>
                <a:gd name="T77" fmla="*/ 245 h 305"/>
                <a:gd name="T78" fmla="*/ 83 w 477"/>
                <a:gd name="T79" fmla="*/ 191 h 305"/>
                <a:gd name="T80" fmla="*/ 125 w 477"/>
                <a:gd name="T81" fmla="*/ 179 h 305"/>
                <a:gd name="T82" fmla="*/ 173 w 477"/>
                <a:gd name="T83" fmla="*/ 179 h 305"/>
                <a:gd name="T84" fmla="*/ 215 w 477"/>
                <a:gd name="T85" fmla="*/ 197 h 305"/>
                <a:gd name="T86" fmla="*/ 233 w 477"/>
                <a:gd name="T87" fmla="*/ 209 h 305"/>
                <a:gd name="T88" fmla="*/ 251 w 477"/>
                <a:gd name="T89" fmla="*/ 215 h 305"/>
                <a:gd name="T90" fmla="*/ 268 w 477"/>
                <a:gd name="T91" fmla="*/ 209 h 305"/>
                <a:gd name="T92" fmla="*/ 263 w 477"/>
                <a:gd name="T93" fmla="*/ 203 h 305"/>
                <a:gd name="T94" fmla="*/ 239 w 477"/>
                <a:gd name="T95" fmla="*/ 203 h 305"/>
                <a:gd name="T96" fmla="*/ 215 w 477"/>
                <a:gd name="T97" fmla="*/ 197 h 305"/>
                <a:gd name="T98" fmla="*/ 167 w 477"/>
                <a:gd name="T99" fmla="*/ 173 h 305"/>
                <a:gd name="T100" fmla="*/ 137 w 477"/>
                <a:gd name="T101" fmla="*/ 113 h 305"/>
                <a:gd name="T102" fmla="*/ 137 w 477"/>
                <a:gd name="T103" fmla="*/ 59 h 305"/>
                <a:gd name="T104" fmla="*/ 173 w 477"/>
                <a:gd name="T105" fmla="*/ 77 h 305"/>
                <a:gd name="T106" fmla="*/ 221 w 477"/>
                <a:gd name="T107" fmla="*/ 95 h 305"/>
                <a:gd name="T108" fmla="*/ 251 w 477"/>
                <a:gd name="T109" fmla="*/ 113 h 305"/>
                <a:gd name="T110" fmla="*/ 268 w 477"/>
                <a:gd name="T111" fmla="*/ 161 h 305"/>
                <a:gd name="T112" fmla="*/ 274 w 477"/>
                <a:gd name="T113" fmla="*/ 197 h 305"/>
                <a:gd name="T114" fmla="*/ 292 w 477"/>
                <a:gd name="T115" fmla="*/ 209 h 305"/>
                <a:gd name="T116" fmla="*/ 298 w 477"/>
                <a:gd name="T117" fmla="*/ 203 h 305"/>
                <a:gd name="T118" fmla="*/ 286 w 477"/>
                <a:gd name="T119" fmla="*/ 179 h 305"/>
                <a:gd name="T120" fmla="*/ 257 w 477"/>
                <a:gd name="T121" fmla="*/ 125 h 30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7"/>
                <a:gd name="T184" fmla="*/ 0 h 305"/>
                <a:gd name="T185" fmla="*/ 477 w 477"/>
                <a:gd name="T186" fmla="*/ 305 h 30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7" h="305">
                  <a:moveTo>
                    <a:pt x="257" y="125"/>
                  </a:moveTo>
                  <a:lnTo>
                    <a:pt x="257" y="113"/>
                  </a:lnTo>
                  <a:lnTo>
                    <a:pt x="257" y="101"/>
                  </a:lnTo>
                  <a:lnTo>
                    <a:pt x="257" y="95"/>
                  </a:lnTo>
                  <a:lnTo>
                    <a:pt x="257" y="83"/>
                  </a:lnTo>
                  <a:lnTo>
                    <a:pt x="263" y="71"/>
                  </a:lnTo>
                  <a:lnTo>
                    <a:pt x="263" y="59"/>
                  </a:lnTo>
                  <a:lnTo>
                    <a:pt x="268" y="53"/>
                  </a:lnTo>
                  <a:lnTo>
                    <a:pt x="274" y="42"/>
                  </a:lnTo>
                  <a:lnTo>
                    <a:pt x="280" y="36"/>
                  </a:lnTo>
                  <a:lnTo>
                    <a:pt x="286" y="30"/>
                  </a:lnTo>
                  <a:lnTo>
                    <a:pt x="292" y="24"/>
                  </a:lnTo>
                  <a:lnTo>
                    <a:pt x="292" y="18"/>
                  </a:lnTo>
                  <a:lnTo>
                    <a:pt x="298" y="12"/>
                  </a:lnTo>
                  <a:lnTo>
                    <a:pt x="298" y="6"/>
                  </a:lnTo>
                  <a:lnTo>
                    <a:pt x="304" y="0"/>
                  </a:lnTo>
                  <a:lnTo>
                    <a:pt x="304" y="6"/>
                  </a:lnTo>
                  <a:lnTo>
                    <a:pt x="304" y="12"/>
                  </a:lnTo>
                  <a:lnTo>
                    <a:pt x="310" y="18"/>
                  </a:lnTo>
                  <a:lnTo>
                    <a:pt x="310" y="24"/>
                  </a:lnTo>
                  <a:lnTo>
                    <a:pt x="316" y="36"/>
                  </a:lnTo>
                  <a:lnTo>
                    <a:pt x="322" y="42"/>
                  </a:lnTo>
                  <a:lnTo>
                    <a:pt x="328" y="47"/>
                  </a:lnTo>
                  <a:lnTo>
                    <a:pt x="328" y="53"/>
                  </a:lnTo>
                  <a:lnTo>
                    <a:pt x="334" y="59"/>
                  </a:lnTo>
                  <a:lnTo>
                    <a:pt x="340" y="65"/>
                  </a:lnTo>
                  <a:lnTo>
                    <a:pt x="346" y="71"/>
                  </a:lnTo>
                  <a:lnTo>
                    <a:pt x="346" y="77"/>
                  </a:lnTo>
                  <a:lnTo>
                    <a:pt x="352" y="101"/>
                  </a:lnTo>
                  <a:lnTo>
                    <a:pt x="352" y="113"/>
                  </a:lnTo>
                  <a:lnTo>
                    <a:pt x="352" y="131"/>
                  </a:lnTo>
                  <a:lnTo>
                    <a:pt x="346" y="143"/>
                  </a:lnTo>
                  <a:lnTo>
                    <a:pt x="340" y="149"/>
                  </a:lnTo>
                  <a:lnTo>
                    <a:pt x="340" y="155"/>
                  </a:lnTo>
                  <a:lnTo>
                    <a:pt x="334" y="161"/>
                  </a:lnTo>
                  <a:lnTo>
                    <a:pt x="328" y="167"/>
                  </a:lnTo>
                  <a:lnTo>
                    <a:pt x="322" y="173"/>
                  </a:lnTo>
                  <a:lnTo>
                    <a:pt x="316" y="179"/>
                  </a:lnTo>
                  <a:lnTo>
                    <a:pt x="316" y="185"/>
                  </a:lnTo>
                  <a:lnTo>
                    <a:pt x="310" y="197"/>
                  </a:lnTo>
                  <a:lnTo>
                    <a:pt x="304" y="197"/>
                  </a:lnTo>
                  <a:lnTo>
                    <a:pt x="304" y="203"/>
                  </a:lnTo>
                  <a:lnTo>
                    <a:pt x="304" y="209"/>
                  </a:lnTo>
                  <a:lnTo>
                    <a:pt x="310" y="209"/>
                  </a:lnTo>
                  <a:lnTo>
                    <a:pt x="316" y="203"/>
                  </a:lnTo>
                  <a:lnTo>
                    <a:pt x="316" y="197"/>
                  </a:lnTo>
                  <a:lnTo>
                    <a:pt x="322" y="191"/>
                  </a:lnTo>
                  <a:lnTo>
                    <a:pt x="322" y="179"/>
                  </a:lnTo>
                  <a:lnTo>
                    <a:pt x="328" y="179"/>
                  </a:lnTo>
                  <a:lnTo>
                    <a:pt x="328" y="173"/>
                  </a:lnTo>
                  <a:lnTo>
                    <a:pt x="340" y="161"/>
                  </a:lnTo>
                  <a:lnTo>
                    <a:pt x="352" y="155"/>
                  </a:lnTo>
                  <a:lnTo>
                    <a:pt x="358" y="143"/>
                  </a:lnTo>
                  <a:lnTo>
                    <a:pt x="370" y="143"/>
                  </a:lnTo>
                  <a:lnTo>
                    <a:pt x="382" y="137"/>
                  </a:lnTo>
                  <a:lnTo>
                    <a:pt x="394" y="137"/>
                  </a:lnTo>
                  <a:lnTo>
                    <a:pt x="406" y="137"/>
                  </a:lnTo>
                  <a:lnTo>
                    <a:pt x="412" y="137"/>
                  </a:lnTo>
                  <a:lnTo>
                    <a:pt x="418" y="137"/>
                  </a:lnTo>
                  <a:lnTo>
                    <a:pt x="424" y="137"/>
                  </a:lnTo>
                  <a:lnTo>
                    <a:pt x="424" y="143"/>
                  </a:lnTo>
                  <a:lnTo>
                    <a:pt x="430" y="143"/>
                  </a:lnTo>
                  <a:lnTo>
                    <a:pt x="436" y="149"/>
                  </a:lnTo>
                  <a:lnTo>
                    <a:pt x="442" y="149"/>
                  </a:lnTo>
                  <a:lnTo>
                    <a:pt x="448" y="155"/>
                  </a:lnTo>
                  <a:lnTo>
                    <a:pt x="454" y="155"/>
                  </a:lnTo>
                  <a:lnTo>
                    <a:pt x="460" y="161"/>
                  </a:lnTo>
                  <a:lnTo>
                    <a:pt x="466" y="167"/>
                  </a:lnTo>
                  <a:lnTo>
                    <a:pt x="477" y="167"/>
                  </a:lnTo>
                  <a:lnTo>
                    <a:pt x="472" y="173"/>
                  </a:lnTo>
                  <a:lnTo>
                    <a:pt x="466" y="173"/>
                  </a:lnTo>
                  <a:lnTo>
                    <a:pt x="460" y="173"/>
                  </a:lnTo>
                  <a:lnTo>
                    <a:pt x="454" y="173"/>
                  </a:lnTo>
                  <a:lnTo>
                    <a:pt x="448" y="179"/>
                  </a:lnTo>
                  <a:lnTo>
                    <a:pt x="442" y="179"/>
                  </a:lnTo>
                  <a:lnTo>
                    <a:pt x="436" y="185"/>
                  </a:lnTo>
                  <a:lnTo>
                    <a:pt x="430" y="191"/>
                  </a:lnTo>
                  <a:lnTo>
                    <a:pt x="424" y="197"/>
                  </a:lnTo>
                  <a:lnTo>
                    <a:pt x="418" y="203"/>
                  </a:lnTo>
                  <a:lnTo>
                    <a:pt x="406" y="215"/>
                  </a:lnTo>
                  <a:lnTo>
                    <a:pt x="400" y="221"/>
                  </a:lnTo>
                  <a:lnTo>
                    <a:pt x="388" y="227"/>
                  </a:lnTo>
                  <a:lnTo>
                    <a:pt x="376" y="233"/>
                  </a:lnTo>
                  <a:lnTo>
                    <a:pt x="364" y="233"/>
                  </a:lnTo>
                  <a:lnTo>
                    <a:pt x="352" y="227"/>
                  </a:lnTo>
                  <a:lnTo>
                    <a:pt x="346" y="227"/>
                  </a:lnTo>
                  <a:lnTo>
                    <a:pt x="340" y="227"/>
                  </a:lnTo>
                  <a:lnTo>
                    <a:pt x="334" y="227"/>
                  </a:lnTo>
                  <a:lnTo>
                    <a:pt x="328" y="227"/>
                  </a:lnTo>
                  <a:lnTo>
                    <a:pt x="322" y="227"/>
                  </a:lnTo>
                  <a:lnTo>
                    <a:pt x="328" y="227"/>
                  </a:lnTo>
                  <a:lnTo>
                    <a:pt x="334" y="221"/>
                  </a:lnTo>
                  <a:lnTo>
                    <a:pt x="334" y="215"/>
                  </a:lnTo>
                  <a:lnTo>
                    <a:pt x="334" y="209"/>
                  </a:lnTo>
                  <a:lnTo>
                    <a:pt x="334" y="203"/>
                  </a:lnTo>
                  <a:lnTo>
                    <a:pt x="328" y="203"/>
                  </a:lnTo>
                  <a:lnTo>
                    <a:pt x="322" y="203"/>
                  </a:lnTo>
                  <a:lnTo>
                    <a:pt x="316" y="203"/>
                  </a:lnTo>
                  <a:lnTo>
                    <a:pt x="316" y="209"/>
                  </a:lnTo>
                  <a:lnTo>
                    <a:pt x="310" y="215"/>
                  </a:lnTo>
                  <a:lnTo>
                    <a:pt x="310" y="221"/>
                  </a:lnTo>
                  <a:lnTo>
                    <a:pt x="316" y="221"/>
                  </a:lnTo>
                  <a:lnTo>
                    <a:pt x="316" y="227"/>
                  </a:lnTo>
                  <a:lnTo>
                    <a:pt x="310" y="227"/>
                  </a:lnTo>
                  <a:lnTo>
                    <a:pt x="310" y="221"/>
                  </a:lnTo>
                  <a:lnTo>
                    <a:pt x="310" y="215"/>
                  </a:lnTo>
                  <a:lnTo>
                    <a:pt x="304" y="215"/>
                  </a:lnTo>
                  <a:lnTo>
                    <a:pt x="292" y="215"/>
                  </a:lnTo>
                  <a:lnTo>
                    <a:pt x="286" y="209"/>
                  </a:lnTo>
                  <a:lnTo>
                    <a:pt x="280" y="209"/>
                  </a:lnTo>
                  <a:lnTo>
                    <a:pt x="274" y="209"/>
                  </a:lnTo>
                  <a:lnTo>
                    <a:pt x="268" y="215"/>
                  </a:lnTo>
                  <a:lnTo>
                    <a:pt x="268" y="221"/>
                  </a:lnTo>
                  <a:lnTo>
                    <a:pt x="263" y="221"/>
                  </a:lnTo>
                  <a:lnTo>
                    <a:pt x="257" y="221"/>
                  </a:lnTo>
                  <a:lnTo>
                    <a:pt x="251" y="221"/>
                  </a:lnTo>
                  <a:lnTo>
                    <a:pt x="245" y="221"/>
                  </a:lnTo>
                  <a:lnTo>
                    <a:pt x="239" y="221"/>
                  </a:lnTo>
                  <a:lnTo>
                    <a:pt x="233" y="227"/>
                  </a:lnTo>
                  <a:lnTo>
                    <a:pt x="227" y="227"/>
                  </a:lnTo>
                  <a:lnTo>
                    <a:pt x="227" y="233"/>
                  </a:lnTo>
                  <a:lnTo>
                    <a:pt x="221" y="239"/>
                  </a:lnTo>
                  <a:lnTo>
                    <a:pt x="221" y="245"/>
                  </a:lnTo>
                  <a:lnTo>
                    <a:pt x="215" y="257"/>
                  </a:lnTo>
                  <a:lnTo>
                    <a:pt x="209" y="263"/>
                  </a:lnTo>
                  <a:lnTo>
                    <a:pt x="203" y="275"/>
                  </a:lnTo>
                  <a:lnTo>
                    <a:pt x="197" y="281"/>
                  </a:lnTo>
                  <a:lnTo>
                    <a:pt x="191" y="287"/>
                  </a:lnTo>
                  <a:lnTo>
                    <a:pt x="185" y="293"/>
                  </a:lnTo>
                  <a:lnTo>
                    <a:pt x="179" y="299"/>
                  </a:lnTo>
                  <a:lnTo>
                    <a:pt x="173" y="299"/>
                  </a:lnTo>
                  <a:lnTo>
                    <a:pt x="161" y="305"/>
                  </a:lnTo>
                  <a:lnTo>
                    <a:pt x="155" y="305"/>
                  </a:lnTo>
                  <a:lnTo>
                    <a:pt x="149" y="305"/>
                  </a:lnTo>
                  <a:lnTo>
                    <a:pt x="143" y="305"/>
                  </a:lnTo>
                  <a:lnTo>
                    <a:pt x="137" y="305"/>
                  </a:lnTo>
                  <a:lnTo>
                    <a:pt x="131" y="305"/>
                  </a:lnTo>
                  <a:lnTo>
                    <a:pt x="125" y="305"/>
                  </a:lnTo>
                  <a:lnTo>
                    <a:pt x="119" y="305"/>
                  </a:lnTo>
                  <a:lnTo>
                    <a:pt x="113" y="305"/>
                  </a:lnTo>
                  <a:lnTo>
                    <a:pt x="107" y="305"/>
                  </a:lnTo>
                  <a:lnTo>
                    <a:pt x="101" y="305"/>
                  </a:lnTo>
                  <a:lnTo>
                    <a:pt x="95" y="299"/>
                  </a:lnTo>
                  <a:lnTo>
                    <a:pt x="83" y="299"/>
                  </a:lnTo>
                  <a:lnTo>
                    <a:pt x="77" y="293"/>
                  </a:lnTo>
                  <a:lnTo>
                    <a:pt x="71" y="293"/>
                  </a:lnTo>
                  <a:lnTo>
                    <a:pt x="65" y="287"/>
                  </a:lnTo>
                  <a:lnTo>
                    <a:pt x="59" y="281"/>
                  </a:lnTo>
                  <a:lnTo>
                    <a:pt x="54" y="281"/>
                  </a:lnTo>
                  <a:lnTo>
                    <a:pt x="42" y="275"/>
                  </a:lnTo>
                  <a:lnTo>
                    <a:pt x="36" y="275"/>
                  </a:lnTo>
                  <a:lnTo>
                    <a:pt x="30" y="275"/>
                  </a:lnTo>
                  <a:lnTo>
                    <a:pt x="18" y="269"/>
                  </a:lnTo>
                  <a:lnTo>
                    <a:pt x="12" y="269"/>
                  </a:lnTo>
                  <a:lnTo>
                    <a:pt x="6" y="269"/>
                  </a:lnTo>
                  <a:lnTo>
                    <a:pt x="0" y="269"/>
                  </a:lnTo>
                  <a:lnTo>
                    <a:pt x="6" y="263"/>
                  </a:lnTo>
                  <a:lnTo>
                    <a:pt x="12" y="251"/>
                  </a:lnTo>
                  <a:lnTo>
                    <a:pt x="24" y="245"/>
                  </a:lnTo>
                  <a:lnTo>
                    <a:pt x="36" y="233"/>
                  </a:lnTo>
                  <a:lnTo>
                    <a:pt x="48" y="221"/>
                  </a:lnTo>
                  <a:lnTo>
                    <a:pt x="59" y="209"/>
                  </a:lnTo>
                  <a:lnTo>
                    <a:pt x="71" y="197"/>
                  </a:lnTo>
                  <a:lnTo>
                    <a:pt x="83" y="191"/>
                  </a:lnTo>
                  <a:lnTo>
                    <a:pt x="95" y="185"/>
                  </a:lnTo>
                  <a:lnTo>
                    <a:pt x="101" y="185"/>
                  </a:lnTo>
                  <a:lnTo>
                    <a:pt x="107" y="185"/>
                  </a:lnTo>
                  <a:lnTo>
                    <a:pt x="119" y="185"/>
                  </a:lnTo>
                  <a:lnTo>
                    <a:pt x="125" y="179"/>
                  </a:lnTo>
                  <a:lnTo>
                    <a:pt x="137" y="179"/>
                  </a:lnTo>
                  <a:lnTo>
                    <a:pt x="149" y="179"/>
                  </a:lnTo>
                  <a:lnTo>
                    <a:pt x="155" y="179"/>
                  </a:lnTo>
                  <a:lnTo>
                    <a:pt x="167" y="179"/>
                  </a:lnTo>
                  <a:lnTo>
                    <a:pt x="173" y="179"/>
                  </a:lnTo>
                  <a:lnTo>
                    <a:pt x="185" y="179"/>
                  </a:lnTo>
                  <a:lnTo>
                    <a:pt x="191" y="185"/>
                  </a:lnTo>
                  <a:lnTo>
                    <a:pt x="203" y="191"/>
                  </a:lnTo>
                  <a:lnTo>
                    <a:pt x="209" y="191"/>
                  </a:lnTo>
                  <a:lnTo>
                    <a:pt x="215" y="197"/>
                  </a:lnTo>
                  <a:lnTo>
                    <a:pt x="221" y="197"/>
                  </a:lnTo>
                  <a:lnTo>
                    <a:pt x="227" y="203"/>
                  </a:lnTo>
                  <a:lnTo>
                    <a:pt x="233" y="209"/>
                  </a:lnTo>
                  <a:lnTo>
                    <a:pt x="239" y="215"/>
                  </a:lnTo>
                  <a:lnTo>
                    <a:pt x="245" y="215"/>
                  </a:lnTo>
                  <a:lnTo>
                    <a:pt x="251" y="215"/>
                  </a:lnTo>
                  <a:lnTo>
                    <a:pt x="257" y="215"/>
                  </a:lnTo>
                  <a:lnTo>
                    <a:pt x="263" y="215"/>
                  </a:lnTo>
                  <a:lnTo>
                    <a:pt x="263" y="209"/>
                  </a:lnTo>
                  <a:lnTo>
                    <a:pt x="268" y="209"/>
                  </a:lnTo>
                  <a:lnTo>
                    <a:pt x="268" y="203"/>
                  </a:lnTo>
                  <a:lnTo>
                    <a:pt x="263" y="203"/>
                  </a:lnTo>
                  <a:lnTo>
                    <a:pt x="257" y="203"/>
                  </a:lnTo>
                  <a:lnTo>
                    <a:pt x="251" y="203"/>
                  </a:lnTo>
                  <a:lnTo>
                    <a:pt x="245" y="203"/>
                  </a:lnTo>
                  <a:lnTo>
                    <a:pt x="239" y="203"/>
                  </a:lnTo>
                  <a:lnTo>
                    <a:pt x="233" y="203"/>
                  </a:lnTo>
                  <a:lnTo>
                    <a:pt x="227" y="203"/>
                  </a:lnTo>
                  <a:lnTo>
                    <a:pt x="221" y="203"/>
                  </a:lnTo>
                  <a:lnTo>
                    <a:pt x="215" y="197"/>
                  </a:lnTo>
                  <a:lnTo>
                    <a:pt x="209" y="197"/>
                  </a:lnTo>
                  <a:lnTo>
                    <a:pt x="197" y="191"/>
                  </a:lnTo>
                  <a:lnTo>
                    <a:pt x="191" y="185"/>
                  </a:lnTo>
                  <a:lnTo>
                    <a:pt x="179" y="179"/>
                  </a:lnTo>
                  <a:lnTo>
                    <a:pt x="167" y="173"/>
                  </a:lnTo>
                  <a:lnTo>
                    <a:pt x="161" y="161"/>
                  </a:lnTo>
                  <a:lnTo>
                    <a:pt x="155" y="155"/>
                  </a:lnTo>
                  <a:lnTo>
                    <a:pt x="149" y="143"/>
                  </a:lnTo>
                  <a:lnTo>
                    <a:pt x="143" y="125"/>
                  </a:lnTo>
                  <a:lnTo>
                    <a:pt x="137" y="113"/>
                  </a:lnTo>
                  <a:lnTo>
                    <a:pt x="137" y="101"/>
                  </a:lnTo>
                  <a:lnTo>
                    <a:pt x="137" y="89"/>
                  </a:lnTo>
                  <a:lnTo>
                    <a:pt x="137" y="77"/>
                  </a:lnTo>
                  <a:lnTo>
                    <a:pt x="137" y="71"/>
                  </a:lnTo>
                  <a:lnTo>
                    <a:pt x="137" y="59"/>
                  </a:lnTo>
                  <a:lnTo>
                    <a:pt x="143" y="53"/>
                  </a:lnTo>
                  <a:lnTo>
                    <a:pt x="143" y="59"/>
                  </a:lnTo>
                  <a:lnTo>
                    <a:pt x="155" y="65"/>
                  </a:lnTo>
                  <a:lnTo>
                    <a:pt x="161" y="71"/>
                  </a:lnTo>
                  <a:lnTo>
                    <a:pt x="173" y="77"/>
                  </a:lnTo>
                  <a:lnTo>
                    <a:pt x="185" y="83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5" y="95"/>
                  </a:lnTo>
                  <a:lnTo>
                    <a:pt x="221" y="95"/>
                  </a:lnTo>
                  <a:lnTo>
                    <a:pt x="227" y="95"/>
                  </a:lnTo>
                  <a:lnTo>
                    <a:pt x="233" y="101"/>
                  </a:lnTo>
                  <a:lnTo>
                    <a:pt x="239" y="101"/>
                  </a:lnTo>
                  <a:lnTo>
                    <a:pt x="245" y="107"/>
                  </a:lnTo>
                  <a:lnTo>
                    <a:pt x="251" y="113"/>
                  </a:lnTo>
                  <a:lnTo>
                    <a:pt x="257" y="119"/>
                  </a:lnTo>
                  <a:lnTo>
                    <a:pt x="257" y="131"/>
                  </a:lnTo>
                  <a:lnTo>
                    <a:pt x="263" y="143"/>
                  </a:lnTo>
                  <a:lnTo>
                    <a:pt x="268" y="149"/>
                  </a:lnTo>
                  <a:lnTo>
                    <a:pt x="268" y="161"/>
                  </a:lnTo>
                  <a:lnTo>
                    <a:pt x="268" y="179"/>
                  </a:lnTo>
                  <a:lnTo>
                    <a:pt x="268" y="185"/>
                  </a:lnTo>
                  <a:lnTo>
                    <a:pt x="274" y="191"/>
                  </a:lnTo>
                  <a:lnTo>
                    <a:pt x="274" y="197"/>
                  </a:lnTo>
                  <a:lnTo>
                    <a:pt x="280" y="197"/>
                  </a:lnTo>
                  <a:lnTo>
                    <a:pt x="280" y="203"/>
                  </a:lnTo>
                  <a:lnTo>
                    <a:pt x="286" y="203"/>
                  </a:lnTo>
                  <a:lnTo>
                    <a:pt x="292" y="209"/>
                  </a:lnTo>
                  <a:lnTo>
                    <a:pt x="298" y="209"/>
                  </a:lnTo>
                  <a:lnTo>
                    <a:pt x="298" y="203"/>
                  </a:lnTo>
                  <a:lnTo>
                    <a:pt x="298" y="197"/>
                  </a:lnTo>
                  <a:lnTo>
                    <a:pt x="298" y="191"/>
                  </a:lnTo>
                  <a:lnTo>
                    <a:pt x="292" y="185"/>
                  </a:lnTo>
                  <a:lnTo>
                    <a:pt x="286" y="179"/>
                  </a:lnTo>
                  <a:lnTo>
                    <a:pt x="280" y="173"/>
                  </a:lnTo>
                  <a:lnTo>
                    <a:pt x="274" y="161"/>
                  </a:lnTo>
                  <a:lnTo>
                    <a:pt x="268" y="149"/>
                  </a:lnTo>
                  <a:lnTo>
                    <a:pt x="263" y="137"/>
                  </a:lnTo>
                  <a:lnTo>
                    <a:pt x="257" y="125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1" name="Freeform 493"/>
            <p:cNvSpPr>
              <a:spLocks/>
            </p:cNvSpPr>
            <p:nvPr/>
          </p:nvSpPr>
          <p:spPr bwMode="auto">
            <a:xfrm>
              <a:off x="5179" y="2067"/>
              <a:ext cx="120" cy="149"/>
            </a:xfrm>
            <a:custGeom>
              <a:avLst/>
              <a:gdLst>
                <a:gd name="T0" fmla="*/ 30 w 120"/>
                <a:gd name="T1" fmla="*/ 6 h 149"/>
                <a:gd name="T2" fmla="*/ 24 w 120"/>
                <a:gd name="T3" fmla="*/ 12 h 149"/>
                <a:gd name="T4" fmla="*/ 18 w 120"/>
                <a:gd name="T5" fmla="*/ 12 h 149"/>
                <a:gd name="T6" fmla="*/ 12 w 120"/>
                <a:gd name="T7" fmla="*/ 12 h 149"/>
                <a:gd name="T8" fmla="*/ 12 w 120"/>
                <a:gd name="T9" fmla="*/ 6 h 149"/>
                <a:gd name="T10" fmla="*/ 6 w 120"/>
                <a:gd name="T11" fmla="*/ 6 h 149"/>
                <a:gd name="T12" fmla="*/ 0 w 120"/>
                <a:gd name="T13" fmla="*/ 0 h 149"/>
                <a:gd name="T14" fmla="*/ 0 w 120"/>
                <a:gd name="T15" fmla="*/ 0 h 149"/>
                <a:gd name="T16" fmla="*/ 0 w 120"/>
                <a:gd name="T17" fmla="*/ 6 h 149"/>
                <a:gd name="T18" fmla="*/ 6 w 120"/>
                <a:gd name="T19" fmla="*/ 12 h 149"/>
                <a:gd name="T20" fmla="*/ 12 w 120"/>
                <a:gd name="T21" fmla="*/ 12 h 149"/>
                <a:gd name="T22" fmla="*/ 18 w 120"/>
                <a:gd name="T23" fmla="*/ 12 h 149"/>
                <a:gd name="T24" fmla="*/ 18 w 120"/>
                <a:gd name="T25" fmla="*/ 18 h 149"/>
                <a:gd name="T26" fmla="*/ 24 w 120"/>
                <a:gd name="T27" fmla="*/ 24 h 149"/>
                <a:gd name="T28" fmla="*/ 18 w 120"/>
                <a:gd name="T29" fmla="*/ 30 h 149"/>
                <a:gd name="T30" fmla="*/ 18 w 120"/>
                <a:gd name="T31" fmla="*/ 36 h 149"/>
                <a:gd name="T32" fmla="*/ 12 w 120"/>
                <a:gd name="T33" fmla="*/ 36 h 149"/>
                <a:gd name="T34" fmla="*/ 6 w 120"/>
                <a:gd name="T35" fmla="*/ 36 h 149"/>
                <a:gd name="T36" fmla="*/ 0 w 120"/>
                <a:gd name="T37" fmla="*/ 54 h 149"/>
                <a:gd name="T38" fmla="*/ 0 w 120"/>
                <a:gd name="T39" fmla="*/ 78 h 149"/>
                <a:gd name="T40" fmla="*/ 18 w 120"/>
                <a:gd name="T41" fmla="*/ 101 h 149"/>
                <a:gd name="T42" fmla="*/ 48 w 120"/>
                <a:gd name="T43" fmla="*/ 119 h 149"/>
                <a:gd name="T44" fmla="*/ 78 w 120"/>
                <a:gd name="T45" fmla="*/ 131 h 149"/>
                <a:gd name="T46" fmla="*/ 90 w 120"/>
                <a:gd name="T47" fmla="*/ 137 h 149"/>
                <a:gd name="T48" fmla="*/ 108 w 120"/>
                <a:gd name="T49" fmla="*/ 143 h 149"/>
                <a:gd name="T50" fmla="*/ 120 w 120"/>
                <a:gd name="T51" fmla="*/ 149 h 149"/>
                <a:gd name="T52" fmla="*/ 120 w 120"/>
                <a:gd name="T53" fmla="*/ 143 h 149"/>
                <a:gd name="T54" fmla="*/ 114 w 120"/>
                <a:gd name="T55" fmla="*/ 125 h 149"/>
                <a:gd name="T56" fmla="*/ 108 w 120"/>
                <a:gd name="T57" fmla="*/ 107 h 149"/>
                <a:gd name="T58" fmla="*/ 102 w 120"/>
                <a:gd name="T59" fmla="*/ 84 h 149"/>
                <a:gd name="T60" fmla="*/ 102 w 120"/>
                <a:gd name="T61" fmla="*/ 72 h 149"/>
                <a:gd name="T62" fmla="*/ 96 w 120"/>
                <a:gd name="T63" fmla="*/ 48 h 149"/>
                <a:gd name="T64" fmla="*/ 78 w 120"/>
                <a:gd name="T65" fmla="*/ 24 h 149"/>
                <a:gd name="T66" fmla="*/ 54 w 120"/>
                <a:gd name="T67" fmla="*/ 6 h 14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0"/>
                <a:gd name="T103" fmla="*/ 0 h 149"/>
                <a:gd name="T104" fmla="*/ 120 w 120"/>
                <a:gd name="T105" fmla="*/ 149 h 14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0" h="149">
                  <a:moveTo>
                    <a:pt x="30" y="0"/>
                  </a:moveTo>
                  <a:lnTo>
                    <a:pt x="30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1"/>
                  </a:lnTo>
                  <a:lnTo>
                    <a:pt x="30" y="113"/>
                  </a:lnTo>
                  <a:lnTo>
                    <a:pt x="48" y="119"/>
                  </a:lnTo>
                  <a:lnTo>
                    <a:pt x="66" y="131"/>
                  </a:lnTo>
                  <a:lnTo>
                    <a:pt x="78" y="131"/>
                  </a:lnTo>
                  <a:lnTo>
                    <a:pt x="84" y="137"/>
                  </a:lnTo>
                  <a:lnTo>
                    <a:pt x="90" y="137"/>
                  </a:lnTo>
                  <a:lnTo>
                    <a:pt x="102" y="137"/>
                  </a:lnTo>
                  <a:lnTo>
                    <a:pt x="108" y="143"/>
                  </a:lnTo>
                  <a:lnTo>
                    <a:pt x="114" y="149"/>
                  </a:lnTo>
                  <a:lnTo>
                    <a:pt x="120" y="149"/>
                  </a:lnTo>
                  <a:lnTo>
                    <a:pt x="120" y="143"/>
                  </a:lnTo>
                  <a:lnTo>
                    <a:pt x="114" y="137"/>
                  </a:lnTo>
                  <a:lnTo>
                    <a:pt x="114" y="125"/>
                  </a:lnTo>
                  <a:lnTo>
                    <a:pt x="108" y="113"/>
                  </a:lnTo>
                  <a:lnTo>
                    <a:pt x="108" y="107"/>
                  </a:lnTo>
                  <a:lnTo>
                    <a:pt x="108" y="95"/>
                  </a:lnTo>
                  <a:lnTo>
                    <a:pt x="102" y="84"/>
                  </a:lnTo>
                  <a:lnTo>
                    <a:pt x="102" y="78"/>
                  </a:lnTo>
                  <a:lnTo>
                    <a:pt x="102" y="72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90" y="36"/>
                  </a:lnTo>
                  <a:lnTo>
                    <a:pt x="78" y="24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2" name="Freeform 494"/>
            <p:cNvSpPr>
              <a:spLocks/>
            </p:cNvSpPr>
            <p:nvPr/>
          </p:nvSpPr>
          <p:spPr bwMode="auto">
            <a:xfrm>
              <a:off x="5149" y="2103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12 h 12"/>
                <a:gd name="T4" fmla="*/ 12 w 12"/>
                <a:gd name="T5" fmla="*/ 12 h 12"/>
                <a:gd name="T6" fmla="*/ 6 w 12"/>
                <a:gd name="T7" fmla="*/ 12 h 12"/>
                <a:gd name="T8" fmla="*/ 6 w 12"/>
                <a:gd name="T9" fmla="*/ 12 h 12"/>
                <a:gd name="T10" fmla="*/ 0 w 12"/>
                <a:gd name="T11" fmla="*/ 12 h 12"/>
                <a:gd name="T12" fmla="*/ 0 w 12"/>
                <a:gd name="T13" fmla="*/ 12 h 12"/>
                <a:gd name="T14" fmla="*/ 0 w 12"/>
                <a:gd name="T15" fmla="*/ 6 h 12"/>
                <a:gd name="T16" fmla="*/ 0 w 12"/>
                <a:gd name="T17" fmla="*/ 6 h 12"/>
                <a:gd name="T18" fmla="*/ 0 w 12"/>
                <a:gd name="T19" fmla="*/ 6 h 12"/>
                <a:gd name="T20" fmla="*/ 0 w 12"/>
                <a:gd name="T21" fmla="*/ 0 h 12"/>
                <a:gd name="T22" fmla="*/ 6 w 12"/>
                <a:gd name="T23" fmla="*/ 0 h 12"/>
                <a:gd name="T24" fmla="*/ 6 w 12"/>
                <a:gd name="T25" fmla="*/ 0 h 12"/>
                <a:gd name="T26" fmla="*/ 6 w 12"/>
                <a:gd name="T27" fmla="*/ 0 h 12"/>
                <a:gd name="T28" fmla="*/ 12 w 12"/>
                <a:gd name="T29" fmla="*/ 0 h 12"/>
                <a:gd name="T30" fmla="*/ 12 w 12"/>
                <a:gd name="T31" fmla="*/ 6 h 12"/>
                <a:gd name="T32" fmla="*/ 12 w 12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12" y="6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3" name="Freeform 495"/>
            <p:cNvSpPr>
              <a:spLocks/>
            </p:cNvSpPr>
            <p:nvPr/>
          </p:nvSpPr>
          <p:spPr bwMode="auto">
            <a:xfrm>
              <a:off x="5120" y="2079"/>
              <a:ext cx="17" cy="12"/>
            </a:xfrm>
            <a:custGeom>
              <a:avLst/>
              <a:gdLst>
                <a:gd name="T0" fmla="*/ 11 w 17"/>
                <a:gd name="T1" fmla="*/ 12 h 12"/>
                <a:gd name="T2" fmla="*/ 11 w 17"/>
                <a:gd name="T3" fmla="*/ 12 h 12"/>
                <a:gd name="T4" fmla="*/ 5 w 17"/>
                <a:gd name="T5" fmla="*/ 12 h 12"/>
                <a:gd name="T6" fmla="*/ 5 w 17"/>
                <a:gd name="T7" fmla="*/ 12 h 12"/>
                <a:gd name="T8" fmla="*/ 0 w 17"/>
                <a:gd name="T9" fmla="*/ 12 h 12"/>
                <a:gd name="T10" fmla="*/ 0 w 17"/>
                <a:gd name="T11" fmla="*/ 6 h 12"/>
                <a:gd name="T12" fmla="*/ 0 w 17"/>
                <a:gd name="T13" fmla="*/ 6 h 12"/>
                <a:gd name="T14" fmla="*/ 0 w 17"/>
                <a:gd name="T15" fmla="*/ 0 h 12"/>
                <a:gd name="T16" fmla="*/ 0 w 17"/>
                <a:gd name="T17" fmla="*/ 0 h 12"/>
                <a:gd name="T18" fmla="*/ 5 w 17"/>
                <a:gd name="T19" fmla="*/ 0 h 12"/>
                <a:gd name="T20" fmla="*/ 5 w 17"/>
                <a:gd name="T21" fmla="*/ 0 h 12"/>
                <a:gd name="T22" fmla="*/ 11 w 17"/>
                <a:gd name="T23" fmla="*/ 0 h 12"/>
                <a:gd name="T24" fmla="*/ 11 w 17"/>
                <a:gd name="T25" fmla="*/ 0 h 12"/>
                <a:gd name="T26" fmla="*/ 11 w 17"/>
                <a:gd name="T27" fmla="*/ 6 h 12"/>
                <a:gd name="T28" fmla="*/ 17 w 17"/>
                <a:gd name="T29" fmla="*/ 6 h 12"/>
                <a:gd name="T30" fmla="*/ 17 w 17"/>
                <a:gd name="T31" fmla="*/ 12 h 12"/>
                <a:gd name="T32" fmla="*/ 11 w 17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2"/>
                <a:gd name="T53" fmla="*/ 17 w 17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2">
                  <a:moveTo>
                    <a:pt x="11" y="12"/>
                  </a:moveTo>
                  <a:lnTo>
                    <a:pt x="11" y="12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7" y="12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4" name="Freeform 496"/>
            <p:cNvSpPr>
              <a:spLocks/>
            </p:cNvSpPr>
            <p:nvPr/>
          </p:nvSpPr>
          <p:spPr bwMode="auto">
            <a:xfrm>
              <a:off x="5155" y="2061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2 w 18"/>
                <a:gd name="T3" fmla="*/ 18 h 18"/>
                <a:gd name="T4" fmla="*/ 12 w 18"/>
                <a:gd name="T5" fmla="*/ 18 h 18"/>
                <a:gd name="T6" fmla="*/ 6 w 18"/>
                <a:gd name="T7" fmla="*/ 18 h 18"/>
                <a:gd name="T8" fmla="*/ 0 w 18"/>
                <a:gd name="T9" fmla="*/ 18 h 18"/>
                <a:gd name="T10" fmla="*/ 0 w 18"/>
                <a:gd name="T11" fmla="*/ 12 h 18"/>
                <a:gd name="T12" fmla="*/ 0 w 18"/>
                <a:gd name="T13" fmla="*/ 6 h 18"/>
                <a:gd name="T14" fmla="*/ 0 w 18"/>
                <a:gd name="T15" fmla="*/ 6 h 18"/>
                <a:gd name="T16" fmla="*/ 6 w 18"/>
                <a:gd name="T17" fmla="*/ 6 h 18"/>
                <a:gd name="T18" fmla="*/ 6 w 18"/>
                <a:gd name="T19" fmla="*/ 0 h 18"/>
                <a:gd name="T20" fmla="*/ 12 w 18"/>
                <a:gd name="T21" fmla="*/ 0 h 18"/>
                <a:gd name="T22" fmla="*/ 12 w 18"/>
                <a:gd name="T23" fmla="*/ 0 h 18"/>
                <a:gd name="T24" fmla="*/ 18 w 18"/>
                <a:gd name="T25" fmla="*/ 6 h 18"/>
                <a:gd name="T26" fmla="*/ 18 w 18"/>
                <a:gd name="T27" fmla="*/ 6 h 18"/>
                <a:gd name="T28" fmla="*/ 18 w 18"/>
                <a:gd name="T29" fmla="*/ 12 h 18"/>
                <a:gd name="T30" fmla="*/ 18 w 18"/>
                <a:gd name="T31" fmla="*/ 12 h 18"/>
                <a:gd name="T32" fmla="*/ 18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8" y="18"/>
                  </a:move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5" name="Freeform 497"/>
            <p:cNvSpPr>
              <a:spLocks/>
            </p:cNvSpPr>
            <p:nvPr/>
          </p:nvSpPr>
          <p:spPr bwMode="auto">
            <a:xfrm>
              <a:off x="5179" y="2085"/>
              <a:ext cx="18" cy="18"/>
            </a:xfrm>
            <a:custGeom>
              <a:avLst/>
              <a:gdLst>
                <a:gd name="T0" fmla="*/ 12 w 18"/>
                <a:gd name="T1" fmla="*/ 18 h 18"/>
                <a:gd name="T2" fmla="*/ 12 w 18"/>
                <a:gd name="T3" fmla="*/ 12 h 18"/>
                <a:gd name="T4" fmla="*/ 18 w 18"/>
                <a:gd name="T5" fmla="*/ 12 h 18"/>
                <a:gd name="T6" fmla="*/ 18 w 18"/>
                <a:gd name="T7" fmla="*/ 6 h 18"/>
                <a:gd name="T8" fmla="*/ 18 w 18"/>
                <a:gd name="T9" fmla="*/ 6 h 18"/>
                <a:gd name="T10" fmla="*/ 12 w 18"/>
                <a:gd name="T11" fmla="*/ 0 h 18"/>
                <a:gd name="T12" fmla="*/ 12 w 18"/>
                <a:gd name="T13" fmla="*/ 0 h 18"/>
                <a:gd name="T14" fmla="*/ 6 w 18"/>
                <a:gd name="T15" fmla="*/ 0 h 18"/>
                <a:gd name="T16" fmla="*/ 0 w 18"/>
                <a:gd name="T17" fmla="*/ 0 h 18"/>
                <a:gd name="T18" fmla="*/ 0 w 18"/>
                <a:gd name="T19" fmla="*/ 6 h 18"/>
                <a:gd name="T20" fmla="*/ 0 w 18"/>
                <a:gd name="T21" fmla="*/ 6 h 18"/>
                <a:gd name="T22" fmla="*/ 0 w 18"/>
                <a:gd name="T23" fmla="*/ 6 h 18"/>
                <a:gd name="T24" fmla="*/ 0 w 18"/>
                <a:gd name="T25" fmla="*/ 12 h 18"/>
                <a:gd name="T26" fmla="*/ 0 w 18"/>
                <a:gd name="T27" fmla="*/ 12 h 18"/>
                <a:gd name="T28" fmla="*/ 6 w 18"/>
                <a:gd name="T29" fmla="*/ 12 h 18"/>
                <a:gd name="T30" fmla="*/ 12 w 18"/>
                <a:gd name="T31" fmla="*/ 18 h 18"/>
                <a:gd name="T32" fmla="*/ 12 w 18"/>
                <a:gd name="T33" fmla="*/ 18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12" y="18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6" name="Freeform 498"/>
            <p:cNvSpPr>
              <a:spLocks/>
            </p:cNvSpPr>
            <p:nvPr/>
          </p:nvSpPr>
          <p:spPr bwMode="auto">
            <a:xfrm>
              <a:off x="5191" y="2061"/>
              <a:ext cx="18" cy="12"/>
            </a:xfrm>
            <a:custGeom>
              <a:avLst/>
              <a:gdLst>
                <a:gd name="T0" fmla="*/ 18 w 18"/>
                <a:gd name="T1" fmla="*/ 6 h 12"/>
                <a:gd name="T2" fmla="*/ 18 w 18"/>
                <a:gd name="T3" fmla="*/ 6 h 12"/>
                <a:gd name="T4" fmla="*/ 18 w 18"/>
                <a:gd name="T5" fmla="*/ 6 h 12"/>
                <a:gd name="T6" fmla="*/ 12 w 18"/>
                <a:gd name="T7" fmla="*/ 12 h 12"/>
                <a:gd name="T8" fmla="*/ 12 w 18"/>
                <a:gd name="T9" fmla="*/ 12 h 12"/>
                <a:gd name="T10" fmla="*/ 6 w 18"/>
                <a:gd name="T11" fmla="*/ 12 h 12"/>
                <a:gd name="T12" fmla="*/ 6 w 18"/>
                <a:gd name="T13" fmla="*/ 12 h 12"/>
                <a:gd name="T14" fmla="*/ 6 w 18"/>
                <a:gd name="T15" fmla="*/ 6 h 12"/>
                <a:gd name="T16" fmla="*/ 0 w 18"/>
                <a:gd name="T17" fmla="*/ 6 h 12"/>
                <a:gd name="T18" fmla="*/ 6 w 18"/>
                <a:gd name="T19" fmla="*/ 6 h 12"/>
                <a:gd name="T20" fmla="*/ 6 w 18"/>
                <a:gd name="T21" fmla="*/ 0 h 12"/>
                <a:gd name="T22" fmla="*/ 6 w 18"/>
                <a:gd name="T23" fmla="*/ 0 h 12"/>
                <a:gd name="T24" fmla="*/ 6 w 18"/>
                <a:gd name="T25" fmla="*/ 0 h 12"/>
                <a:gd name="T26" fmla="*/ 12 w 18"/>
                <a:gd name="T27" fmla="*/ 0 h 12"/>
                <a:gd name="T28" fmla="*/ 12 w 18"/>
                <a:gd name="T29" fmla="*/ 0 h 12"/>
                <a:gd name="T30" fmla="*/ 18 w 18"/>
                <a:gd name="T31" fmla="*/ 0 h 12"/>
                <a:gd name="T32" fmla="*/ 18 w 18"/>
                <a:gd name="T33" fmla="*/ 6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"/>
                <a:gd name="T53" fmla="*/ 18 w 1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">
                  <a:moveTo>
                    <a:pt x="18" y="6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7" name="Freeform 499"/>
            <p:cNvSpPr>
              <a:spLocks/>
            </p:cNvSpPr>
            <p:nvPr/>
          </p:nvSpPr>
          <p:spPr bwMode="auto">
            <a:xfrm>
              <a:off x="5173" y="2031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12 w 12"/>
                <a:gd name="T3" fmla="*/ 6 h 18"/>
                <a:gd name="T4" fmla="*/ 12 w 12"/>
                <a:gd name="T5" fmla="*/ 6 h 18"/>
                <a:gd name="T6" fmla="*/ 12 w 12"/>
                <a:gd name="T7" fmla="*/ 6 h 18"/>
                <a:gd name="T8" fmla="*/ 12 w 12"/>
                <a:gd name="T9" fmla="*/ 12 h 18"/>
                <a:gd name="T10" fmla="*/ 12 w 12"/>
                <a:gd name="T11" fmla="*/ 12 h 18"/>
                <a:gd name="T12" fmla="*/ 6 w 12"/>
                <a:gd name="T13" fmla="*/ 18 h 18"/>
                <a:gd name="T14" fmla="*/ 6 w 12"/>
                <a:gd name="T15" fmla="*/ 18 h 18"/>
                <a:gd name="T16" fmla="*/ 6 w 12"/>
                <a:gd name="T17" fmla="*/ 18 h 18"/>
                <a:gd name="T18" fmla="*/ 0 w 12"/>
                <a:gd name="T19" fmla="*/ 18 h 18"/>
                <a:gd name="T20" fmla="*/ 0 w 12"/>
                <a:gd name="T21" fmla="*/ 12 h 18"/>
                <a:gd name="T22" fmla="*/ 0 w 12"/>
                <a:gd name="T23" fmla="*/ 12 h 18"/>
                <a:gd name="T24" fmla="*/ 0 w 12"/>
                <a:gd name="T25" fmla="*/ 6 h 18"/>
                <a:gd name="T26" fmla="*/ 0 w 12"/>
                <a:gd name="T27" fmla="*/ 6 h 18"/>
                <a:gd name="T28" fmla="*/ 6 w 12"/>
                <a:gd name="T29" fmla="*/ 6 h 18"/>
                <a:gd name="T30" fmla="*/ 6 w 12"/>
                <a:gd name="T31" fmla="*/ 0 h 18"/>
                <a:gd name="T32" fmla="*/ 12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8" name="Freeform 500"/>
            <p:cNvSpPr>
              <a:spLocks/>
            </p:cNvSpPr>
            <p:nvPr/>
          </p:nvSpPr>
          <p:spPr bwMode="auto">
            <a:xfrm>
              <a:off x="5149" y="204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12 h 18"/>
                <a:gd name="T4" fmla="*/ 12 w 12"/>
                <a:gd name="T5" fmla="*/ 18 h 18"/>
                <a:gd name="T6" fmla="*/ 6 w 12"/>
                <a:gd name="T7" fmla="*/ 18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0 w 12"/>
                <a:gd name="T15" fmla="*/ 12 h 18"/>
                <a:gd name="T16" fmla="*/ 0 w 12"/>
                <a:gd name="T17" fmla="*/ 6 h 18"/>
                <a:gd name="T18" fmla="*/ 0 w 12"/>
                <a:gd name="T19" fmla="*/ 6 h 18"/>
                <a:gd name="T20" fmla="*/ 6 w 12"/>
                <a:gd name="T21" fmla="*/ 0 h 18"/>
                <a:gd name="T22" fmla="*/ 6 w 12"/>
                <a:gd name="T23" fmla="*/ 0 h 18"/>
                <a:gd name="T24" fmla="*/ 12 w 12"/>
                <a:gd name="T25" fmla="*/ 0 h 18"/>
                <a:gd name="T26" fmla="*/ 12 w 12"/>
                <a:gd name="T27" fmla="*/ 0 h 18"/>
                <a:gd name="T28" fmla="*/ 12 w 12"/>
                <a:gd name="T29" fmla="*/ 6 h 18"/>
                <a:gd name="T30" fmla="*/ 12 w 12"/>
                <a:gd name="T31" fmla="*/ 6 h 18"/>
                <a:gd name="T32" fmla="*/ 12 w 12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12" y="12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09" name="Freeform 501"/>
            <p:cNvSpPr>
              <a:spLocks/>
            </p:cNvSpPr>
            <p:nvPr/>
          </p:nvSpPr>
          <p:spPr bwMode="auto">
            <a:xfrm>
              <a:off x="5131" y="204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0 w 12"/>
                <a:gd name="T11" fmla="*/ 0 h 12"/>
                <a:gd name="T12" fmla="*/ 6 w 12"/>
                <a:gd name="T13" fmla="*/ 0 h 12"/>
                <a:gd name="T14" fmla="*/ 6 w 12"/>
                <a:gd name="T15" fmla="*/ 0 h 12"/>
                <a:gd name="T16" fmla="*/ 12 w 12"/>
                <a:gd name="T17" fmla="*/ 0 h 12"/>
                <a:gd name="T18" fmla="*/ 12 w 12"/>
                <a:gd name="T19" fmla="*/ 0 h 12"/>
                <a:gd name="T20" fmla="*/ 12 w 12"/>
                <a:gd name="T21" fmla="*/ 0 h 12"/>
                <a:gd name="T22" fmla="*/ 12 w 12"/>
                <a:gd name="T23" fmla="*/ 6 h 12"/>
                <a:gd name="T24" fmla="*/ 12 w 12"/>
                <a:gd name="T25" fmla="*/ 6 h 12"/>
                <a:gd name="T26" fmla="*/ 12 w 12"/>
                <a:gd name="T27" fmla="*/ 12 h 12"/>
                <a:gd name="T28" fmla="*/ 6 w 12"/>
                <a:gd name="T29" fmla="*/ 12 h 12"/>
                <a:gd name="T30" fmla="*/ 6 w 12"/>
                <a:gd name="T31" fmla="*/ 12 h 12"/>
                <a:gd name="T32" fmla="*/ 0 w 12"/>
                <a:gd name="T33" fmla="*/ 12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2"/>
                <a:gd name="T53" fmla="*/ 12 w 12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0" name="Freeform 502"/>
            <p:cNvSpPr>
              <a:spLocks/>
            </p:cNvSpPr>
            <p:nvPr/>
          </p:nvSpPr>
          <p:spPr bwMode="auto">
            <a:xfrm>
              <a:off x="5191" y="1965"/>
              <a:ext cx="120" cy="84"/>
            </a:xfrm>
            <a:custGeom>
              <a:avLst/>
              <a:gdLst>
                <a:gd name="T0" fmla="*/ 0 w 120"/>
                <a:gd name="T1" fmla="*/ 66 h 84"/>
                <a:gd name="T2" fmla="*/ 0 w 120"/>
                <a:gd name="T3" fmla="*/ 72 h 84"/>
                <a:gd name="T4" fmla="*/ 0 w 120"/>
                <a:gd name="T5" fmla="*/ 72 h 84"/>
                <a:gd name="T6" fmla="*/ 6 w 120"/>
                <a:gd name="T7" fmla="*/ 66 h 84"/>
                <a:gd name="T8" fmla="*/ 18 w 120"/>
                <a:gd name="T9" fmla="*/ 72 h 84"/>
                <a:gd name="T10" fmla="*/ 42 w 120"/>
                <a:gd name="T11" fmla="*/ 78 h 84"/>
                <a:gd name="T12" fmla="*/ 66 w 120"/>
                <a:gd name="T13" fmla="*/ 84 h 84"/>
                <a:gd name="T14" fmla="*/ 66 w 120"/>
                <a:gd name="T15" fmla="*/ 78 h 84"/>
                <a:gd name="T16" fmla="*/ 48 w 120"/>
                <a:gd name="T17" fmla="*/ 78 h 84"/>
                <a:gd name="T18" fmla="*/ 30 w 120"/>
                <a:gd name="T19" fmla="*/ 72 h 84"/>
                <a:gd name="T20" fmla="*/ 18 w 120"/>
                <a:gd name="T21" fmla="*/ 60 h 84"/>
                <a:gd name="T22" fmla="*/ 18 w 120"/>
                <a:gd name="T23" fmla="*/ 60 h 84"/>
                <a:gd name="T24" fmla="*/ 30 w 120"/>
                <a:gd name="T25" fmla="*/ 54 h 84"/>
                <a:gd name="T26" fmla="*/ 36 w 120"/>
                <a:gd name="T27" fmla="*/ 54 h 84"/>
                <a:gd name="T28" fmla="*/ 54 w 120"/>
                <a:gd name="T29" fmla="*/ 60 h 84"/>
                <a:gd name="T30" fmla="*/ 78 w 120"/>
                <a:gd name="T31" fmla="*/ 66 h 84"/>
                <a:gd name="T32" fmla="*/ 84 w 120"/>
                <a:gd name="T33" fmla="*/ 60 h 84"/>
                <a:gd name="T34" fmla="*/ 78 w 120"/>
                <a:gd name="T35" fmla="*/ 60 h 84"/>
                <a:gd name="T36" fmla="*/ 72 w 120"/>
                <a:gd name="T37" fmla="*/ 60 h 84"/>
                <a:gd name="T38" fmla="*/ 60 w 120"/>
                <a:gd name="T39" fmla="*/ 60 h 84"/>
                <a:gd name="T40" fmla="*/ 48 w 120"/>
                <a:gd name="T41" fmla="*/ 54 h 84"/>
                <a:gd name="T42" fmla="*/ 42 w 120"/>
                <a:gd name="T43" fmla="*/ 48 h 84"/>
                <a:gd name="T44" fmla="*/ 54 w 120"/>
                <a:gd name="T45" fmla="*/ 48 h 84"/>
                <a:gd name="T46" fmla="*/ 60 w 120"/>
                <a:gd name="T47" fmla="*/ 42 h 84"/>
                <a:gd name="T48" fmla="*/ 66 w 120"/>
                <a:gd name="T49" fmla="*/ 42 h 84"/>
                <a:gd name="T50" fmla="*/ 78 w 120"/>
                <a:gd name="T51" fmla="*/ 48 h 84"/>
                <a:gd name="T52" fmla="*/ 84 w 120"/>
                <a:gd name="T53" fmla="*/ 48 h 84"/>
                <a:gd name="T54" fmla="*/ 96 w 120"/>
                <a:gd name="T55" fmla="*/ 54 h 84"/>
                <a:gd name="T56" fmla="*/ 90 w 120"/>
                <a:gd name="T57" fmla="*/ 48 h 84"/>
                <a:gd name="T58" fmla="*/ 78 w 120"/>
                <a:gd name="T59" fmla="*/ 42 h 84"/>
                <a:gd name="T60" fmla="*/ 72 w 120"/>
                <a:gd name="T61" fmla="*/ 42 h 84"/>
                <a:gd name="T62" fmla="*/ 90 w 120"/>
                <a:gd name="T63" fmla="*/ 36 h 84"/>
                <a:gd name="T64" fmla="*/ 108 w 120"/>
                <a:gd name="T65" fmla="*/ 36 h 84"/>
                <a:gd name="T66" fmla="*/ 120 w 120"/>
                <a:gd name="T67" fmla="*/ 30 h 84"/>
                <a:gd name="T68" fmla="*/ 114 w 120"/>
                <a:gd name="T69" fmla="*/ 30 h 84"/>
                <a:gd name="T70" fmla="*/ 96 w 120"/>
                <a:gd name="T71" fmla="*/ 30 h 84"/>
                <a:gd name="T72" fmla="*/ 78 w 120"/>
                <a:gd name="T73" fmla="*/ 30 h 84"/>
                <a:gd name="T74" fmla="*/ 72 w 120"/>
                <a:gd name="T75" fmla="*/ 30 h 84"/>
                <a:gd name="T76" fmla="*/ 84 w 120"/>
                <a:gd name="T77" fmla="*/ 6 h 84"/>
                <a:gd name="T78" fmla="*/ 84 w 120"/>
                <a:gd name="T79" fmla="*/ 0 h 84"/>
                <a:gd name="T80" fmla="*/ 78 w 120"/>
                <a:gd name="T81" fmla="*/ 12 h 84"/>
                <a:gd name="T82" fmla="*/ 66 w 120"/>
                <a:gd name="T83" fmla="*/ 24 h 84"/>
                <a:gd name="T84" fmla="*/ 60 w 120"/>
                <a:gd name="T85" fmla="*/ 36 h 84"/>
                <a:gd name="T86" fmla="*/ 54 w 120"/>
                <a:gd name="T87" fmla="*/ 36 h 84"/>
                <a:gd name="T88" fmla="*/ 36 w 120"/>
                <a:gd name="T89" fmla="*/ 42 h 84"/>
                <a:gd name="T90" fmla="*/ 36 w 120"/>
                <a:gd name="T91" fmla="*/ 36 h 84"/>
                <a:gd name="T92" fmla="*/ 42 w 120"/>
                <a:gd name="T93" fmla="*/ 12 h 84"/>
                <a:gd name="T94" fmla="*/ 42 w 120"/>
                <a:gd name="T95" fmla="*/ 6 h 84"/>
                <a:gd name="T96" fmla="*/ 30 w 120"/>
                <a:gd name="T97" fmla="*/ 24 h 84"/>
                <a:gd name="T98" fmla="*/ 24 w 120"/>
                <a:gd name="T99" fmla="*/ 48 h 84"/>
                <a:gd name="T100" fmla="*/ 12 w 120"/>
                <a:gd name="T101" fmla="*/ 60 h 84"/>
                <a:gd name="T102" fmla="*/ 6 w 120"/>
                <a:gd name="T103" fmla="*/ 60 h 84"/>
                <a:gd name="T104" fmla="*/ 12 w 120"/>
                <a:gd name="T105" fmla="*/ 36 h 84"/>
                <a:gd name="T106" fmla="*/ 6 w 120"/>
                <a:gd name="T107" fmla="*/ 30 h 84"/>
                <a:gd name="T108" fmla="*/ 0 w 120"/>
                <a:gd name="T109" fmla="*/ 66 h 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"/>
                <a:gd name="T166" fmla="*/ 0 h 84"/>
                <a:gd name="T167" fmla="*/ 120 w 120"/>
                <a:gd name="T168" fmla="*/ 84 h 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" h="84">
                  <a:moveTo>
                    <a:pt x="0" y="66"/>
                  </a:moveTo>
                  <a:lnTo>
                    <a:pt x="0" y="66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30" y="72"/>
                  </a:lnTo>
                  <a:lnTo>
                    <a:pt x="36" y="78"/>
                  </a:lnTo>
                  <a:lnTo>
                    <a:pt x="42" y="78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48" y="78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0" y="72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0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2" y="60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66" y="66"/>
                  </a:lnTo>
                  <a:lnTo>
                    <a:pt x="72" y="66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84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84" y="48"/>
                  </a:lnTo>
                  <a:lnTo>
                    <a:pt x="90" y="54"/>
                  </a:lnTo>
                  <a:lnTo>
                    <a:pt x="96" y="54"/>
                  </a:lnTo>
                  <a:lnTo>
                    <a:pt x="90" y="48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42"/>
                  </a:lnTo>
                  <a:lnTo>
                    <a:pt x="72" y="42"/>
                  </a:lnTo>
                  <a:lnTo>
                    <a:pt x="78" y="42"/>
                  </a:lnTo>
                  <a:lnTo>
                    <a:pt x="84" y="36"/>
                  </a:lnTo>
                  <a:lnTo>
                    <a:pt x="90" y="36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08" y="36"/>
                  </a:lnTo>
                  <a:lnTo>
                    <a:pt x="114" y="30"/>
                  </a:lnTo>
                  <a:lnTo>
                    <a:pt x="120" y="30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96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66" y="30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36" y="18"/>
                  </a:lnTo>
                  <a:lnTo>
                    <a:pt x="30" y="24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6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5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1" name="Freeform 503"/>
            <p:cNvSpPr>
              <a:spLocks/>
            </p:cNvSpPr>
            <p:nvPr/>
          </p:nvSpPr>
          <p:spPr bwMode="auto">
            <a:xfrm>
              <a:off x="5197" y="2097"/>
              <a:ext cx="84" cy="101"/>
            </a:xfrm>
            <a:custGeom>
              <a:avLst/>
              <a:gdLst>
                <a:gd name="T0" fmla="*/ 0 w 84"/>
                <a:gd name="T1" fmla="*/ 0 h 101"/>
                <a:gd name="T2" fmla="*/ 0 w 84"/>
                <a:gd name="T3" fmla="*/ 6 h 101"/>
                <a:gd name="T4" fmla="*/ 0 w 84"/>
                <a:gd name="T5" fmla="*/ 6 h 101"/>
                <a:gd name="T6" fmla="*/ 6 w 84"/>
                <a:gd name="T7" fmla="*/ 18 h 101"/>
                <a:gd name="T8" fmla="*/ 6 w 84"/>
                <a:gd name="T9" fmla="*/ 24 h 101"/>
                <a:gd name="T10" fmla="*/ 6 w 84"/>
                <a:gd name="T11" fmla="*/ 48 h 101"/>
                <a:gd name="T12" fmla="*/ 12 w 84"/>
                <a:gd name="T13" fmla="*/ 60 h 101"/>
                <a:gd name="T14" fmla="*/ 12 w 84"/>
                <a:gd name="T15" fmla="*/ 60 h 101"/>
                <a:gd name="T16" fmla="*/ 12 w 84"/>
                <a:gd name="T17" fmla="*/ 48 h 101"/>
                <a:gd name="T18" fmla="*/ 12 w 84"/>
                <a:gd name="T19" fmla="*/ 30 h 101"/>
                <a:gd name="T20" fmla="*/ 18 w 84"/>
                <a:gd name="T21" fmla="*/ 30 h 101"/>
                <a:gd name="T22" fmla="*/ 24 w 84"/>
                <a:gd name="T23" fmla="*/ 30 h 101"/>
                <a:gd name="T24" fmla="*/ 30 w 84"/>
                <a:gd name="T25" fmla="*/ 36 h 101"/>
                <a:gd name="T26" fmla="*/ 30 w 84"/>
                <a:gd name="T27" fmla="*/ 42 h 101"/>
                <a:gd name="T28" fmla="*/ 36 w 84"/>
                <a:gd name="T29" fmla="*/ 48 h 101"/>
                <a:gd name="T30" fmla="*/ 36 w 84"/>
                <a:gd name="T31" fmla="*/ 65 h 101"/>
                <a:gd name="T32" fmla="*/ 36 w 84"/>
                <a:gd name="T33" fmla="*/ 77 h 101"/>
                <a:gd name="T34" fmla="*/ 36 w 84"/>
                <a:gd name="T35" fmla="*/ 89 h 101"/>
                <a:gd name="T36" fmla="*/ 36 w 84"/>
                <a:gd name="T37" fmla="*/ 89 h 101"/>
                <a:gd name="T38" fmla="*/ 42 w 84"/>
                <a:gd name="T39" fmla="*/ 89 h 101"/>
                <a:gd name="T40" fmla="*/ 36 w 84"/>
                <a:gd name="T41" fmla="*/ 77 h 101"/>
                <a:gd name="T42" fmla="*/ 42 w 84"/>
                <a:gd name="T43" fmla="*/ 71 h 101"/>
                <a:gd name="T44" fmla="*/ 42 w 84"/>
                <a:gd name="T45" fmla="*/ 65 h 101"/>
                <a:gd name="T46" fmla="*/ 42 w 84"/>
                <a:gd name="T47" fmla="*/ 54 h 101"/>
                <a:gd name="T48" fmla="*/ 48 w 84"/>
                <a:gd name="T49" fmla="*/ 54 h 101"/>
                <a:gd name="T50" fmla="*/ 60 w 84"/>
                <a:gd name="T51" fmla="*/ 71 h 101"/>
                <a:gd name="T52" fmla="*/ 72 w 84"/>
                <a:gd name="T53" fmla="*/ 83 h 101"/>
                <a:gd name="T54" fmla="*/ 78 w 84"/>
                <a:gd name="T55" fmla="*/ 95 h 101"/>
                <a:gd name="T56" fmla="*/ 84 w 84"/>
                <a:gd name="T57" fmla="*/ 95 h 101"/>
                <a:gd name="T58" fmla="*/ 78 w 84"/>
                <a:gd name="T59" fmla="*/ 83 h 101"/>
                <a:gd name="T60" fmla="*/ 72 w 84"/>
                <a:gd name="T61" fmla="*/ 77 h 101"/>
                <a:gd name="T62" fmla="*/ 66 w 84"/>
                <a:gd name="T63" fmla="*/ 65 h 101"/>
                <a:gd name="T64" fmla="*/ 66 w 84"/>
                <a:gd name="T65" fmla="*/ 65 h 101"/>
                <a:gd name="T66" fmla="*/ 60 w 84"/>
                <a:gd name="T67" fmla="*/ 60 h 101"/>
                <a:gd name="T68" fmla="*/ 54 w 84"/>
                <a:gd name="T69" fmla="*/ 54 h 101"/>
                <a:gd name="T70" fmla="*/ 48 w 84"/>
                <a:gd name="T71" fmla="*/ 48 h 101"/>
                <a:gd name="T72" fmla="*/ 48 w 84"/>
                <a:gd name="T73" fmla="*/ 42 h 101"/>
                <a:gd name="T74" fmla="*/ 54 w 84"/>
                <a:gd name="T75" fmla="*/ 48 h 101"/>
                <a:gd name="T76" fmla="*/ 60 w 84"/>
                <a:gd name="T77" fmla="*/ 48 h 101"/>
                <a:gd name="T78" fmla="*/ 66 w 84"/>
                <a:gd name="T79" fmla="*/ 48 h 101"/>
                <a:gd name="T80" fmla="*/ 72 w 84"/>
                <a:gd name="T81" fmla="*/ 54 h 101"/>
                <a:gd name="T82" fmla="*/ 72 w 84"/>
                <a:gd name="T83" fmla="*/ 54 h 101"/>
                <a:gd name="T84" fmla="*/ 72 w 84"/>
                <a:gd name="T85" fmla="*/ 48 h 101"/>
                <a:gd name="T86" fmla="*/ 60 w 84"/>
                <a:gd name="T87" fmla="*/ 42 h 101"/>
                <a:gd name="T88" fmla="*/ 54 w 84"/>
                <a:gd name="T89" fmla="*/ 36 h 101"/>
                <a:gd name="T90" fmla="*/ 42 w 84"/>
                <a:gd name="T91" fmla="*/ 36 h 101"/>
                <a:gd name="T92" fmla="*/ 36 w 84"/>
                <a:gd name="T93" fmla="*/ 30 h 101"/>
                <a:gd name="T94" fmla="*/ 30 w 84"/>
                <a:gd name="T95" fmla="*/ 30 h 101"/>
                <a:gd name="T96" fmla="*/ 24 w 84"/>
                <a:gd name="T97" fmla="*/ 24 h 101"/>
                <a:gd name="T98" fmla="*/ 18 w 84"/>
                <a:gd name="T99" fmla="*/ 18 h 101"/>
                <a:gd name="T100" fmla="*/ 24 w 84"/>
                <a:gd name="T101" fmla="*/ 18 h 101"/>
                <a:gd name="T102" fmla="*/ 30 w 84"/>
                <a:gd name="T103" fmla="*/ 18 h 101"/>
                <a:gd name="T104" fmla="*/ 36 w 84"/>
                <a:gd name="T105" fmla="*/ 18 h 101"/>
                <a:gd name="T106" fmla="*/ 48 w 84"/>
                <a:gd name="T107" fmla="*/ 18 h 101"/>
                <a:gd name="T108" fmla="*/ 54 w 84"/>
                <a:gd name="T109" fmla="*/ 18 h 101"/>
                <a:gd name="T110" fmla="*/ 54 w 84"/>
                <a:gd name="T111" fmla="*/ 18 h 101"/>
                <a:gd name="T112" fmla="*/ 42 w 84"/>
                <a:gd name="T113" fmla="*/ 12 h 101"/>
                <a:gd name="T114" fmla="*/ 36 w 84"/>
                <a:gd name="T115" fmla="*/ 12 h 101"/>
                <a:gd name="T116" fmla="*/ 24 w 84"/>
                <a:gd name="T117" fmla="*/ 12 h 101"/>
                <a:gd name="T118" fmla="*/ 18 w 84"/>
                <a:gd name="T119" fmla="*/ 12 h 101"/>
                <a:gd name="T120" fmla="*/ 6 w 84"/>
                <a:gd name="T121" fmla="*/ 6 h 101"/>
                <a:gd name="T122" fmla="*/ 6 w 84"/>
                <a:gd name="T123" fmla="*/ 0 h 1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01"/>
                <a:gd name="T188" fmla="*/ 84 w 84"/>
                <a:gd name="T189" fmla="*/ 101 h 1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01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54"/>
                  </a:lnTo>
                  <a:lnTo>
                    <a:pt x="36" y="65"/>
                  </a:lnTo>
                  <a:lnTo>
                    <a:pt x="36" y="71"/>
                  </a:lnTo>
                  <a:lnTo>
                    <a:pt x="36" y="77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42" y="89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42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2" y="60"/>
                  </a:lnTo>
                  <a:lnTo>
                    <a:pt x="42" y="54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4" y="60"/>
                  </a:lnTo>
                  <a:lnTo>
                    <a:pt x="60" y="71"/>
                  </a:lnTo>
                  <a:lnTo>
                    <a:pt x="66" y="77"/>
                  </a:lnTo>
                  <a:lnTo>
                    <a:pt x="72" y="83"/>
                  </a:lnTo>
                  <a:lnTo>
                    <a:pt x="78" y="89"/>
                  </a:lnTo>
                  <a:lnTo>
                    <a:pt x="78" y="95"/>
                  </a:lnTo>
                  <a:lnTo>
                    <a:pt x="84" y="101"/>
                  </a:lnTo>
                  <a:lnTo>
                    <a:pt x="84" y="95"/>
                  </a:lnTo>
                  <a:lnTo>
                    <a:pt x="78" y="89"/>
                  </a:lnTo>
                  <a:lnTo>
                    <a:pt x="78" y="83"/>
                  </a:lnTo>
                  <a:lnTo>
                    <a:pt x="72" y="77"/>
                  </a:lnTo>
                  <a:lnTo>
                    <a:pt x="66" y="71"/>
                  </a:lnTo>
                  <a:lnTo>
                    <a:pt x="66" y="65"/>
                  </a:lnTo>
                  <a:lnTo>
                    <a:pt x="60" y="60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30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2" name="Freeform 504"/>
            <p:cNvSpPr>
              <a:spLocks/>
            </p:cNvSpPr>
            <p:nvPr/>
          </p:nvSpPr>
          <p:spPr bwMode="auto">
            <a:xfrm>
              <a:off x="5090" y="2079"/>
              <a:ext cx="59" cy="131"/>
            </a:xfrm>
            <a:custGeom>
              <a:avLst/>
              <a:gdLst>
                <a:gd name="T0" fmla="*/ 53 w 59"/>
                <a:gd name="T1" fmla="*/ 24 h 131"/>
                <a:gd name="T2" fmla="*/ 47 w 59"/>
                <a:gd name="T3" fmla="*/ 30 h 131"/>
                <a:gd name="T4" fmla="*/ 47 w 59"/>
                <a:gd name="T5" fmla="*/ 24 h 131"/>
                <a:gd name="T6" fmla="*/ 41 w 59"/>
                <a:gd name="T7" fmla="*/ 36 h 131"/>
                <a:gd name="T8" fmla="*/ 47 w 59"/>
                <a:gd name="T9" fmla="*/ 60 h 131"/>
                <a:gd name="T10" fmla="*/ 53 w 59"/>
                <a:gd name="T11" fmla="*/ 78 h 131"/>
                <a:gd name="T12" fmla="*/ 53 w 59"/>
                <a:gd name="T13" fmla="*/ 78 h 131"/>
                <a:gd name="T14" fmla="*/ 41 w 59"/>
                <a:gd name="T15" fmla="*/ 54 h 131"/>
                <a:gd name="T16" fmla="*/ 30 w 59"/>
                <a:gd name="T17" fmla="*/ 72 h 131"/>
                <a:gd name="T18" fmla="*/ 30 w 59"/>
                <a:gd name="T19" fmla="*/ 95 h 131"/>
                <a:gd name="T20" fmla="*/ 30 w 59"/>
                <a:gd name="T21" fmla="*/ 119 h 131"/>
                <a:gd name="T22" fmla="*/ 24 w 59"/>
                <a:gd name="T23" fmla="*/ 119 h 131"/>
                <a:gd name="T24" fmla="*/ 24 w 59"/>
                <a:gd name="T25" fmla="*/ 101 h 131"/>
                <a:gd name="T26" fmla="*/ 24 w 59"/>
                <a:gd name="T27" fmla="*/ 95 h 131"/>
                <a:gd name="T28" fmla="*/ 18 w 59"/>
                <a:gd name="T29" fmla="*/ 113 h 131"/>
                <a:gd name="T30" fmla="*/ 6 w 59"/>
                <a:gd name="T31" fmla="*/ 125 h 131"/>
                <a:gd name="T32" fmla="*/ 0 w 59"/>
                <a:gd name="T33" fmla="*/ 131 h 131"/>
                <a:gd name="T34" fmla="*/ 6 w 59"/>
                <a:gd name="T35" fmla="*/ 119 h 131"/>
                <a:gd name="T36" fmla="*/ 18 w 59"/>
                <a:gd name="T37" fmla="*/ 95 h 131"/>
                <a:gd name="T38" fmla="*/ 12 w 59"/>
                <a:gd name="T39" fmla="*/ 95 h 131"/>
                <a:gd name="T40" fmla="*/ 6 w 59"/>
                <a:gd name="T41" fmla="*/ 95 h 131"/>
                <a:gd name="T42" fmla="*/ 0 w 59"/>
                <a:gd name="T43" fmla="*/ 101 h 131"/>
                <a:gd name="T44" fmla="*/ 0 w 59"/>
                <a:gd name="T45" fmla="*/ 95 h 131"/>
                <a:gd name="T46" fmla="*/ 6 w 59"/>
                <a:gd name="T47" fmla="*/ 89 h 131"/>
                <a:gd name="T48" fmla="*/ 18 w 59"/>
                <a:gd name="T49" fmla="*/ 89 h 131"/>
                <a:gd name="T50" fmla="*/ 24 w 59"/>
                <a:gd name="T51" fmla="*/ 78 h 131"/>
                <a:gd name="T52" fmla="*/ 35 w 59"/>
                <a:gd name="T53" fmla="*/ 48 h 131"/>
                <a:gd name="T54" fmla="*/ 18 w 59"/>
                <a:gd name="T55" fmla="*/ 48 h 131"/>
                <a:gd name="T56" fmla="*/ 6 w 59"/>
                <a:gd name="T57" fmla="*/ 48 h 131"/>
                <a:gd name="T58" fmla="*/ 0 w 59"/>
                <a:gd name="T59" fmla="*/ 54 h 131"/>
                <a:gd name="T60" fmla="*/ 0 w 59"/>
                <a:gd name="T61" fmla="*/ 48 h 131"/>
                <a:gd name="T62" fmla="*/ 12 w 59"/>
                <a:gd name="T63" fmla="*/ 48 h 131"/>
                <a:gd name="T64" fmla="*/ 24 w 59"/>
                <a:gd name="T65" fmla="*/ 42 h 131"/>
                <a:gd name="T66" fmla="*/ 35 w 59"/>
                <a:gd name="T67" fmla="*/ 36 h 131"/>
                <a:gd name="T68" fmla="*/ 41 w 59"/>
                <a:gd name="T69" fmla="*/ 24 h 131"/>
                <a:gd name="T70" fmla="*/ 30 w 59"/>
                <a:gd name="T71" fmla="*/ 18 h 131"/>
                <a:gd name="T72" fmla="*/ 24 w 59"/>
                <a:gd name="T73" fmla="*/ 24 h 131"/>
                <a:gd name="T74" fmla="*/ 12 w 59"/>
                <a:gd name="T75" fmla="*/ 30 h 131"/>
                <a:gd name="T76" fmla="*/ 6 w 59"/>
                <a:gd name="T77" fmla="*/ 30 h 131"/>
                <a:gd name="T78" fmla="*/ 0 w 59"/>
                <a:gd name="T79" fmla="*/ 30 h 131"/>
                <a:gd name="T80" fmla="*/ 6 w 59"/>
                <a:gd name="T81" fmla="*/ 24 h 131"/>
                <a:gd name="T82" fmla="*/ 18 w 59"/>
                <a:gd name="T83" fmla="*/ 12 h 131"/>
                <a:gd name="T84" fmla="*/ 24 w 59"/>
                <a:gd name="T85" fmla="*/ 6 h 131"/>
                <a:gd name="T86" fmla="*/ 24 w 59"/>
                <a:gd name="T87" fmla="*/ 12 h 131"/>
                <a:gd name="T88" fmla="*/ 30 w 59"/>
                <a:gd name="T89" fmla="*/ 18 h 131"/>
                <a:gd name="T90" fmla="*/ 35 w 59"/>
                <a:gd name="T91" fmla="*/ 18 h 131"/>
                <a:gd name="T92" fmla="*/ 47 w 59"/>
                <a:gd name="T93" fmla="*/ 18 h 131"/>
                <a:gd name="T94" fmla="*/ 47 w 59"/>
                <a:gd name="T95" fmla="*/ 12 h 131"/>
                <a:gd name="T96" fmla="*/ 53 w 59"/>
                <a:gd name="T97" fmla="*/ 0 h 131"/>
                <a:gd name="T98" fmla="*/ 59 w 59"/>
                <a:gd name="T99" fmla="*/ 6 h 131"/>
                <a:gd name="T100" fmla="*/ 53 w 59"/>
                <a:gd name="T101" fmla="*/ 12 h 131"/>
                <a:gd name="T102" fmla="*/ 59 w 59"/>
                <a:gd name="T103" fmla="*/ 18 h 1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131"/>
                <a:gd name="T158" fmla="*/ 59 w 59"/>
                <a:gd name="T159" fmla="*/ 131 h 1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131">
                  <a:moveTo>
                    <a:pt x="59" y="18"/>
                  </a:moveTo>
                  <a:lnTo>
                    <a:pt x="59" y="18"/>
                  </a:lnTo>
                  <a:lnTo>
                    <a:pt x="53" y="24"/>
                  </a:lnTo>
                  <a:lnTo>
                    <a:pt x="47" y="30"/>
                  </a:lnTo>
                  <a:lnTo>
                    <a:pt x="47" y="24"/>
                  </a:lnTo>
                  <a:lnTo>
                    <a:pt x="47" y="30"/>
                  </a:lnTo>
                  <a:lnTo>
                    <a:pt x="41" y="30"/>
                  </a:lnTo>
                  <a:lnTo>
                    <a:pt x="41" y="36"/>
                  </a:lnTo>
                  <a:lnTo>
                    <a:pt x="41" y="42"/>
                  </a:lnTo>
                  <a:lnTo>
                    <a:pt x="47" y="48"/>
                  </a:lnTo>
                  <a:lnTo>
                    <a:pt x="47" y="60"/>
                  </a:lnTo>
                  <a:lnTo>
                    <a:pt x="53" y="72"/>
                  </a:lnTo>
                  <a:lnTo>
                    <a:pt x="53" y="78"/>
                  </a:lnTo>
                  <a:lnTo>
                    <a:pt x="53" y="83"/>
                  </a:lnTo>
                  <a:lnTo>
                    <a:pt x="53" y="78"/>
                  </a:lnTo>
                  <a:lnTo>
                    <a:pt x="47" y="72"/>
                  </a:lnTo>
                  <a:lnTo>
                    <a:pt x="47" y="66"/>
                  </a:lnTo>
                  <a:lnTo>
                    <a:pt x="41" y="54"/>
                  </a:lnTo>
                  <a:lnTo>
                    <a:pt x="35" y="60"/>
                  </a:lnTo>
                  <a:lnTo>
                    <a:pt x="30" y="72"/>
                  </a:lnTo>
                  <a:lnTo>
                    <a:pt x="30" y="78"/>
                  </a:lnTo>
                  <a:lnTo>
                    <a:pt x="30" y="89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0" y="113"/>
                  </a:lnTo>
                  <a:lnTo>
                    <a:pt x="30" y="119"/>
                  </a:lnTo>
                  <a:lnTo>
                    <a:pt x="24" y="119"/>
                  </a:lnTo>
                  <a:lnTo>
                    <a:pt x="24" y="113"/>
                  </a:lnTo>
                  <a:lnTo>
                    <a:pt x="30" y="107"/>
                  </a:lnTo>
                  <a:lnTo>
                    <a:pt x="24" y="101"/>
                  </a:lnTo>
                  <a:lnTo>
                    <a:pt x="24" y="95"/>
                  </a:lnTo>
                  <a:lnTo>
                    <a:pt x="24" y="101"/>
                  </a:lnTo>
                  <a:lnTo>
                    <a:pt x="18" y="107"/>
                  </a:lnTo>
                  <a:lnTo>
                    <a:pt x="18" y="113"/>
                  </a:lnTo>
                  <a:lnTo>
                    <a:pt x="12" y="119"/>
                  </a:lnTo>
                  <a:lnTo>
                    <a:pt x="12" y="125"/>
                  </a:lnTo>
                  <a:lnTo>
                    <a:pt x="6" y="125"/>
                  </a:lnTo>
                  <a:lnTo>
                    <a:pt x="6" y="131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6" y="125"/>
                  </a:lnTo>
                  <a:lnTo>
                    <a:pt x="6" y="119"/>
                  </a:lnTo>
                  <a:lnTo>
                    <a:pt x="12" y="113"/>
                  </a:lnTo>
                  <a:lnTo>
                    <a:pt x="18" y="101"/>
                  </a:lnTo>
                  <a:lnTo>
                    <a:pt x="18" y="95"/>
                  </a:lnTo>
                  <a:lnTo>
                    <a:pt x="12" y="95"/>
                  </a:lnTo>
                  <a:lnTo>
                    <a:pt x="6" y="95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6" y="89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24" y="78"/>
                  </a:lnTo>
                  <a:lnTo>
                    <a:pt x="30" y="66"/>
                  </a:lnTo>
                  <a:lnTo>
                    <a:pt x="30" y="54"/>
                  </a:lnTo>
                  <a:lnTo>
                    <a:pt x="35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5" y="42"/>
                  </a:lnTo>
                  <a:lnTo>
                    <a:pt x="35" y="36"/>
                  </a:lnTo>
                  <a:lnTo>
                    <a:pt x="35" y="30"/>
                  </a:lnTo>
                  <a:lnTo>
                    <a:pt x="41" y="30"/>
                  </a:lnTo>
                  <a:lnTo>
                    <a:pt x="41" y="24"/>
                  </a:lnTo>
                  <a:lnTo>
                    <a:pt x="35" y="24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47" y="12"/>
                  </a:lnTo>
                  <a:lnTo>
                    <a:pt x="47" y="6"/>
                  </a:lnTo>
                  <a:lnTo>
                    <a:pt x="53" y="6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53" y="12"/>
                  </a:lnTo>
                  <a:lnTo>
                    <a:pt x="53" y="18"/>
                  </a:lnTo>
                  <a:lnTo>
                    <a:pt x="59" y="1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3" name="Freeform 505"/>
            <p:cNvSpPr>
              <a:spLocks/>
            </p:cNvSpPr>
            <p:nvPr/>
          </p:nvSpPr>
          <p:spPr bwMode="auto">
            <a:xfrm>
              <a:off x="5149" y="2121"/>
              <a:ext cx="12" cy="18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0 h 18"/>
                <a:gd name="T4" fmla="*/ 6 w 12"/>
                <a:gd name="T5" fmla="*/ 0 h 18"/>
                <a:gd name="T6" fmla="*/ 6 w 12"/>
                <a:gd name="T7" fmla="*/ 0 h 18"/>
                <a:gd name="T8" fmla="*/ 6 w 12"/>
                <a:gd name="T9" fmla="*/ 0 h 18"/>
                <a:gd name="T10" fmla="*/ 12 w 12"/>
                <a:gd name="T11" fmla="*/ 6 h 18"/>
                <a:gd name="T12" fmla="*/ 12 w 12"/>
                <a:gd name="T13" fmla="*/ 12 h 18"/>
                <a:gd name="T14" fmla="*/ 12 w 12"/>
                <a:gd name="T15" fmla="*/ 12 h 18"/>
                <a:gd name="T16" fmla="*/ 6 w 12"/>
                <a:gd name="T17" fmla="*/ 18 h 18"/>
                <a:gd name="T18" fmla="*/ 6 w 12"/>
                <a:gd name="T19" fmla="*/ 18 h 18"/>
                <a:gd name="T20" fmla="*/ 6 w 12"/>
                <a:gd name="T21" fmla="*/ 18 h 18"/>
                <a:gd name="T22" fmla="*/ 6 w 12"/>
                <a:gd name="T23" fmla="*/ 18 h 18"/>
                <a:gd name="T24" fmla="*/ 6 w 12"/>
                <a:gd name="T25" fmla="*/ 18 h 18"/>
                <a:gd name="T26" fmla="*/ 6 w 12"/>
                <a:gd name="T27" fmla="*/ 12 h 18"/>
                <a:gd name="T28" fmla="*/ 6 w 12"/>
                <a:gd name="T29" fmla="*/ 12 h 18"/>
                <a:gd name="T30" fmla="*/ 0 w 12"/>
                <a:gd name="T31" fmla="*/ 6 h 18"/>
                <a:gd name="T32" fmla="*/ 0 w 12"/>
                <a:gd name="T33" fmla="*/ 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18"/>
                <a:gd name="T53" fmla="*/ 12 w 12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18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4" name="Freeform 506"/>
            <p:cNvSpPr>
              <a:spLocks/>
            </p:cNvSpPr>
            <p:nvPr/>
          </p:nvSpPr>
          <p:spPr bwMode="auto">
            <a:xfrm>
              <a:off x="4899" y="2013"/>
              <a:ext cx="191" cy="114"/>
            </a:xfrm>
            <a:custGeom>
              <a:avLst/>
              <a:gdLst>
                <a:gd name="T0" fmla="*/ 173 w 191"/>
                <a:gd name="T1" fmla="*/ 42 h 114"/>
                <a:gd name="T2" fmla="*/ 155 w 191"/>
                <a:gd name="T3" fmla="*/ 48 h 114"/>
                <a:gd name="T4" fmla="*/ 137 w 191"/>
                <a:gd name="T5" fmla="*/ 78 h 114"/>
                <a:gd name="T6" fmla="*/ 125 w 191"/>
                <a:gd name="T7" fmla="*/ 96 h 114"/>
                <a:gd name="T8" fmla="*/ 101 w 191"/>
                <a:gd name="T9" fmla="*/ 114 h 114"/>
                <a:gd name="T10" fmla="*/ 95 w 191"/>
                <a:gd name="T11" fmla="*/ 114 h 114"/>
                <a:gd name="T12" fmla="*/ 107 w 191"/>
                <a:gd name="T13" fmla="*/ 102 h 114"/>
                <a:gd name="T14" fmla="*/ 131 w 191"/>
                <a:gd name="T15" fmla="*/ 84 h 114"/>
                <a:gd name="T16" fmla="*/ 137 w 191"/>
                <a:gd name="T17" fmla="*/ 60 h 114"/>
                <a:gd name="T18" fmla="*/ 137 w 191"/>
                <a:gd name="T19" fmla="*/ 54 h 114"/>
                <a:gd name="T20" fmla="*/ 125 w 191"/>
                <a:gd name="T21" fmla="*/ 66 h 114"/>
                <a:gd name="T22" fmla="*/ 107 w 191"/>
                <a:gd name="T23" fmla="*/ 72 h 114"/>
                <a:gd name="T24" fmla="*/ 89 w 191"/>
                <a:gd name="T25" fmla="*/ 90 h 114"/>
                <a:gd name="T26" fmla="*/ 59 w 191"/>
                <a:gd name="T27" fmla="*/ 108 h 114"/>
                <a:gd name="T28" fmla="*/ 47 w 191"/>
                <a:gd name="T29" fmla="*/ 108 h 114"/>
                <a:gd name="T30" fmla="*/ 71 w 191"/>
                <a:gd name="T31" fmla="*/ 96 h 114"/>
                <a:gd name="T32" fmla="*/ 95 w 191"/>
                <a:gd name="T33" fmla="*/ 72 h 114"/>
                <a:gd name="T34" fmla="*/ 95 w 191"/>
                <a:gd name="T35" fmla="*/ 66 h 114"/>
                <a:gd name="T36" fmla="*/ 83 w 191"/>
                <a:gd name="T37" fmla="*/ 66 h 114"/>
                <a:gd name="T38" fmla="*/ 71 w 191"/>
                <a:gd name="T39" fmla="*/ 72 h 114"/>
                <a:gd name="T40" fmla="*/ 47 w 191"/>
                <a:gd name="T41" fmla="*/ 78 h 114"/>
                <a:gd name="T42" fmla="*/ 23 w 191"/>
                <a:gd name="T43" fmla="*/ 90 h 114"/>
                <a:gd name="T44" fmla="*/ 12 w 191"/>
                <a:gd name="T45" fmla="*/ 90 h 114"/>
                <a:gd name="T46" fmla="*/ 35 w 191"/>
                <a:gd name="T47" fmla="*/ 84 h 114"/>
                <a:gd name="T48" fmla="*/ 53 w 191"/>
                <a:gd name="T49" fmla="*/ 72 h 114"/>
                <a:gd name="T50" fmla="*/ 35 w 191"/>
                <a:gd name="T51" fmla="*/ 66 h 114"/>
                <a:gd name="T52" fmla="*/ 12 w 191"/>
                <a:gd name="T53" fmla="*/ 66 h 114"/>
                <a:gd name="T54" fmla="*/ 0 w 191"/>
                <a:gd name="T55" fmla="*/ 72 h 114"/>
                <a:gd name="T56" fmla="*/ 17 w 191"/>
                <a:gd name="T57" fmla="*/ 60 h 114"/>
                <a:gd name="T58" fmla="*/ 47 w 191"/>
                <a:gd name="T59" fmla="*/ 60 h 114"/>
                <a:gd name="T60" fmla="*/ 47 w 191"/>
                <a:gd name="T61" fmla="*/ 48 h 114"/>
                <a:gd name="T62" fmla="*/ 23 w 191"/>
                <a:gd name="T63" fmla="*/ 36 h 114"/>
                <a:gd name="T64" fmla="*/ 17 w 191"/>
                <a:gd name="T65" fmla="*/ 30 h 114"/>
                <a:gd name="T66" fmla="*/ 41 w 191"/>
                <a:gd name="T67" fmla="*/ 36 h 114"/>
                <a:gd name="T68" fmla="*/ 65 w 191"/>
                <a:gd name="T69" fmla="*/ 54 h 114"/>
                <a:gd name="T70" fmla="*/ 77 w 191"/>
                <a:gd name="T71" fmla="*/ 54 h 114"/>
                <a:gd name="T72" fmla="*/ 95 w 191"/>
                <a:gd name="T73" fmla="*/ 54 h 114"/>
                <a:gd name="T74" fmla="*/ 89 w 191"/>
                <a:gd name="T75" fmla="*/ 48 h 114"/>
                <a:gd name="T76" fmla="*/ 77 w 191"/>
                <a:gd name="T77" fmla="*/ 30 h 114"/>
                <a:gd name="T78" fmla="*/ 65 w 191"/>
                <a:gd name="T79" fmla="*/ 24 h 114"/>
                <a:gd name="T80" fmla="*/ 59 w 191"/>
                <a:gd name="T81" fmla="*/ 18 h 114"/>
                <a:gd name="T82" fmla="*/ 53 w 191"/>
                <a:gd name="T83" fmla="*/ 12 h 114"/>
                <a:gd name="T84" fmla="*/ 77 w 191"/>
                <a:gd name="T85" fmla="*/ 30 h 114"/>
                <a:gd name="T86" fmla="*/ 101 w 191"/>
                <a:gd name="T87" fmla="*/ 48 h 114"/>
                <a:gd name="T88" fmla="*/ 113 w 191"/>
                <a:gd name="T89" fmla="*/ 54 h 114"/>
                <a:gd name="T90" fmla="*/ 125 w 191"/>
                <a:gd name="T91" fmla="*/ 48 h 114"/>
                <a:gd name="T92" fmla="*/ 137 w 191"/>
                <a:gd name="T93" fmla="*/ 48 h 114"/>
                <a:gd name="T94" fmla="*/ 137 w 191"/>
                <a:gd name="T95" fmla="*/ 42 h 114"/>
                <a:gd name="T96" fmla="*/ 125 w 191"/>
                <a:gd name="T97" fmla="*/ 24 h 114"/>
                <a:gd name="T98" fmla="*/ 101 w 191"/>
                <a:gd name="T99" fmla="*/ 6 h 114"/>
                <a:gd name="T100" fmla="*/ 95 w 191"/>
                <a:gd name="T101" fmla="*/ 0 h 114"/>
                <a:gd name="T102" fmla="*/ 119 w 191"/>
                <a:gd name="T103" fmla="*/ 18 h 114"/>
                <a:gd name="T104" fmla="*/ 143 w 191"/>
                <a:gd name="T105" fmla="*/ 36 h 114"/>
                <a:gd name="T106" fmla="*/ 161 w 191"/>
                <a:gd name="T107" fmla="*/ 36 h 114"/>
                <a:gd name="T108" fmla="*/ 185 w 191"/>
                <a:gd name="T109" fmla="*/ 30 h 114"/>
                <a:gd name="T110" fmla="*/ 185 w 191"/>
                <a:gd name="T111" fmla="*/ 30 h 1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1"/>
                <a:gd name="T169" fmla="*/ 0 h 114"/>
                <a:gd name="T170" fmla="*/ 191 w 191"/>
                <a:gd name="T171" fmla="*/ 114 h 1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1" h="114">
                  <a:moveTo>
                    <a:pt x="185" y="36"/>
                  </a:moveTo>
                  <a:lnTo>
                    <a:pt x="179" y="36"/>
                  </a:lnTo>
                  <a:lnTo>
                    <a:pt x="173" y="42"/>
                  </a:lnTo>
                  <a:lnTo>
                    <a:pt x="167" y="42"/>
                  </a:lnTo>
                  <a:lnTo>
                    <a:pt x="161" y="48"/>
                  </a:lnTo>
                  <a:lnTo>
                    <a:pt x="155" y="48"/>
                  </a:lnTo>
                  <a:lnTo>
                    <a:pt x="149" y="54"/>
                  </a:lnTo>
                  <a:lnTo>
                    <a:pt x="149" y="60"/>
                  </a:lnTo>
                  <a:lnTo>
                    <a:pt x="143" y="66"/>
                  </a:lnTo>
                  <a:lnTo>
                    <a:pt x="137" y="78"/>
                  </a:lnTo>
                  <a:lnTo>
                    <a:pt x="131" y="84"/>
                  </a:lnTo>
                  <a:lnTo>
                    <a:pt x="131" y="90"/>
                  </a:lnTo>
                  <a:lnTo>
                    <a:pt x="125" y="90"/>
                  </a:lnTo>
                  <a:lnTo>
                    <a:pt x="125" y="96"/>
                  </a:lnTo>
                  <a:lnTo>
                    <a:pt x="119" y="102"/>
                  </a:lnTo>
                  <a:lnTo>
                    <a:pt x="113" y="108"/>
                  </a:lnTo>
                  <a:lnTo>
                    <a:pt x="107" y="108"/>
                  </a:lnTo>
                  <a:lnTo>
                    <a:pt x="101" y="114"/>
                  </a:lnTo>
                  <a:lnTo>
                    <a:pt x="95" y="114"/>
                  </a:lnTo>
                  <a:lnTo>
                    <a:pt x="101" y="108"/>
                  </a:lnTo>
                  <a:lnTo>
                    <a:pt x="107" y="102"/>
                  </a:lnTo>
                  <a:lnTo>
                    <a:pt x="113" y="96"/>
                  </a:lnTo>
                  <a:lnTo>
                    <a:pt x="119" y="90"/>
                  </a:lnTo>
                  <a:lnTo>
                    <a:pt x="125" y="84"/>
                  </a:lnTo>
                  <a:lnTo>
                    <a:pt x="131" y="84"/>
                  </a:lnTo>
                  <a:lnTo>
                    <a:pt x="131" y="78"/>
                  </a:lnTo>
                  <a:lnTo>
                    <a:pt x="131" y="72"/>
                  </a:lnTo>
                  <a:lnTo>
                    <a:pt x="137" y="66"/>
                  </a:lnTo>
                  <a:lnTo>
                    <a:pt x="137" y="60"/>
                  </a:lnTo>
                  <a:lnTo>
                    <a:pt x="137" y="54"/>
                  </a:lnTo>
                  <a:lnTo>
                    <a:pt x="131" y="60"/>
                  </a:lnTo>
                  <a:lnTo>
                    <a:pt x="125" y="60"/>
                  </a:lnTo>
                  <a:lnTo>
                    <a:pt x="125" y="66"/>
                  </a:lnTo>
                  <a:lnTo>
                    <a:pt x="119" y="66"/>
                  </a:lnTo>
                  <a:lnTo>
                    <a:pt x="113" y="72"/>
                  </a:lnTo>
                  <a:lnTo>
                    <a:pt x="107" y="72"/>
                  </a:lnTo>
                  <a:lnTo>
                    <a:pt x="101" y="78"/>
                  </a:lnTo>
                  <a:lnTo>
                    <a:pt x="95" y="84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2"/>
                  </a:lnTo>
                  <a:lnTo>
                    <a:pt x="65" y="96"/>
                  </a:lnTo>
                  <a:lnTo>
                    <a:pt x="71" y="96"/>
                  </a:lnTo>
                  <a:lnTo>
                    <a:pt x="83" y="90"/>
                  </a:lnTo>
                  <a:lnTo>
                    <a:pt x="89" y="84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101" y="72"/>
                  </a:lnTo>
                  <a:lnTo>
                    <a:pt x="101" y="66"/>
                  </a:lnTo>
                  <a:lnTo>
                    <a:pt x="95" y="66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77" y="66"/>
                  </a:lnTo>
                  <a:lnTo>
                    <a:pt x="77" y="72"/>
                  </a:lnTo>
                  <a:lnTo>
                    <a:pt x="71" y="72"/>
                  </a:lnTo>
                  <a:lnTo>
                    <a:pt x="65" y="72"/>
                  </a:lnTo>
                  <a:lnTo>
                    <a:pt x="59" y="78"/>
                  </a:lnTo>
                  <a:lnTo>
                    <a:pt x="47" y="78"/>
                  </a:lnTo>
                  <a:lnTo>
                    <a:pt x="41" y="84"/>
                  </a:lnTo>
                  <a:lnTo>
                    <a:pt x="35" y="84"/>
                  </a:lnTo>
                  <a:lnTo>
                    <a:pt x="29" y="90"/>
                  </a:lnTo>
                  <a:lnTo>
                    <a:pt x="23" y="90"/>
                  </a:lnTo>
                  <a:lnTo>
                    <a:pt x="17" y="90"/>
                  </a:lnTo>
                  <a:lnTo>
                    <a:pt x="12" y="90"/>
                  </a:lnTo>
                  <a:lnTo>
                    <a:pt x="17" y="90"/>
                  </a:lnTo>
                  <a:lnTo>
                    <a:pt x="23" y="84"/>
                  </a:lnTo>
                  <a:lnTo>
                    <a:pt x="29" y="84"/>
                  </a:lnTo>
                  <a:lnTo>
                    <a:pt x="35" y="84"/>
                  </a:lnTo>
                  <a:lnTo>
                    <a:pt x="41" y="78"/>
                  </a:lnTo>
                  <a:lnTo>
                    <a:pt x="47" y="78"/>
                  </a:lnTo>
                  <a:lnTo>
                    <a:pt x="53" y="72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5" y="66"/>
                  </a:lnTo>
                  <a:lnTo>
                    <a:pt x="29" y="66"/>
                  </a:lnTo>
                  <a:lnTo>
                    <a:pt x="23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7" y="60"/>
                  </a:lnTo>
                  <a:lnTo>
                    <a:pt x="23" y="60"/>
                  </a:lnTo>
                  <a:lnTo>
                    <a:pt x="29" y="60"/>
                  </a:lnTo>
                  <a:lnTo>
                    <a:pt x="41" y="60"/>
                  </a:lnTo>
                  <a:lnTo>
                    <a:pt x="47" y="60"/>
                  </a:lnTo>
                  <a:lnTo>
                    <a:pt x="53" y="60"/>
                  </a:lnTo>
                  <a:lnTo>
                    <a:pt x="53" y="54"/>
                  </a:lnTo>
                  <a:lnTo>
                    <a:pt x="47" y="54"/>
                  </a:lnTo>
                  <a:lnTo>
                    <a:pt x="47" y="48"/>
                  </a:lnTo>
                  <a:lnTo>
                    <a:pt x="41" y="42"/>
                  </a:lnTo>
                  <a:lnTo>
                    <a:pt x="35" y="42"/>
                  </a:lnTo>
                  <a:lnTo>
                    <a:pt x="29" y="36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23" y="30"/>
                  </a:lnTo>
                  <a:lnTo>
                    <a:pt x="29" y="30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48"/>
                  </a:lnTo>
                  <a:lnTo>
                    <a:pt x="59" y="48"/>
                  </a:lnTo>
                  <a:lnTo>
                    <a:pt x="65" y="54"/>
                  </a:lnTo>
                  <a:lnTo>
                    <a:pt x="71" y="54"/>
                  </a:lnTo>
                  <a:lnTo>
                    <a:pt x="77" y="54"/>
                  </a:lnTo>
                  <a:lnTo>
                    <a:pt x="83" y="54"/>
                  </a:lnTo>
                  <a:lnTo>
                    <a:pt x="89" y="54"/>
                  </a:lnTo>
                  <a:lnTo>
                    <a:pt x="95" y="54"/>
                  </a:lnTo>
                  <a:lnTo>
                    <a:pt x="89" y="48"/>
                  </a:lnTo>
                  <a:lnTo>
                    <a:pt x="83" y="42"/>
                  </a:lnTo>
                  <a:lnTo>
                    <a:pt x="83" y="36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1" y="30"/>
                  </a:lnTo>
                  <a:lnTo>
                    <a:pt x="71" y="24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53" y="18"/>
                  </a:lnTo>
                  <a:lnTo>
                    <a:pt x="53" y="12"/>
                  </a:lnTo>
                  <a:lnTo>
                    <a:pt x="59" y="18"/>
                  </a:lnTo>
                  <a:lnTo>
                    <a:pt x="65" y="18"/>
                  </a:lnTo>
                  <a:lnTo>
                    <a:pt x="71" y="24"/>
                  </a:lnTo>
                  <a:lnTo>
                    <a:pt x="77" y="30"/>
                  </a:lnTo>
                  <a:lnTo>
                    <a:pt x="83" y="36"/>
                  </a:lnTo>
                  <a:lnTo>
                    <a:pt x="89" y="36"/>
                  </a:lnTo>
                  <a:lnTo>
                    <a:pt x="95" y="42"/>
                  </a:lnTo>
                  <a:lnTo>
                    <a:pt x="101" y="48"/>
                  </a:lnTo>
                  <a:lnTo>
                    <a:pt x="107" y="54"/>
                  </a:lnTo>
                  <a:lnTo>
                    <a:pt x="113" y="54"/>
                  </a:lnTo>
                  <a:lnTo>
                    <a:pt x="119" y="54"/>
                  </a:lnTo>
                  <a:lnTo>
                    <a:pt x="125" y="48"/>
                  </a:lnTo>
                  <a:lnTo>
                    <a:pt x="131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6"/>
                  </a:lnTo>
                  <a:lnTo>
                    <a:pt x="131" y="36"/>
                  </a:lnTo>
                  <a:lnTo>
                    <a:pt x="125" y="30"/>
                  </a:lnTo>
                  <a:lnTo>
                    <a:pt x="125" y="24"/>
                  </a:lnTo>
                  <a:lnTo>
                    <a:pt x="119" y="18"/>
                  </a:lnTo>
                  <a:lnTo>
                    <a:pt x="113" y="12"/>
                  </a:lnTo>
                  <a:lnTo>
                    <a:pt x="107" y="12"/>
                  </a:lnTo>
                  <a:lnTo>
                    <a:pt x="101" y="6"/>
                  </a:lnTo>
                  <a:lnTo>
                    <a:pt x="95" y="6"/>
                  </a:lnTo>
                  <a:lnTo>
                    <a:pt x="95" y="0"/>
                  </a:lnTo>
                  <a:lnTo>
                    <a:pt x="101" y="6"/>
                  </a:lnTo>
                  <a:lnTo>
                    <a:pt x="107" y="6"/>
                  </a:lnTo>
                  <a:lnTo>
                    <a:pt x="113" y="12"/>
                  </a:lnTo>
                  <a:lnTo>
                    <a:pt x="119" y="18"/>
                  </a:lnTo>
                  <a:lnTo>
                    <a:pt x="125" y="24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6"/>
                  </a:lnTo>
                  <a:lnTo>
                    <a:pt x="149" y="36"/>
                  </a:lnTo>
                  <a:lnTo>
                    <a:pt x="155" y="36"/>
                  </a:lnTo>
                  <a:lnTo>
                    <a:pt x="161" y="36"/>
                  </a:lnTo>
                  <a:lnTo>
                    <a:pt x="167" y="36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85" y="30"/>
                  </a:lnTo>
                  <a:lnTo>
                    <a:pt x="191" y="30"/>
                  </a:lnTo>
                  <a:lnTo>
                    <a:pt x="185" y="30"/>
                  </a:lnTo>
                  <a:lnTo>
                    <a:pt x="185" y="3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5" name="Freeform 507"/>
            <p:cNvSpPr>
              <a:spLocks/>
            </p:cNvSpPr>
            <p:nvPr/>
          </p:nvSpPr>
          <p:spPr bwMode="auto">
            <a:xfrm>
              <a:off x="5000" y="1899"/>
              <a:ext cx="131" cy="126"/>
            </a:xfrm>
            <a:custGeom>
              <a:avLst/>
              <a:gdLst>
                <a:gd name="T0" fmla="*/ 120 w 131"/>
                <a:gd name="T1" fmla="*/ 120 h 126"/>
                <a:gd name="T2" fmla="*/ 114 w 131"/>
                <a:gd name="T3" fmla="*/ 114 h 126"/>
                <a:gd name="T4" fmla="*/ 102 w 131"/>
                <a:gd name="T5" fmla="*/ 114 h 126"/>
                <a:gd name="T6" fmla="*/ 78 w 131"/>
                <a:gd name="T7" fmla="*/ 114 h 126"/>
                <a:gd name="T8" fmla="*/ 54 w 131"/>
                <a:gd name="T9" fmla="*/ 114 h 126"/>
                <a:gd name="T10" fmla="*/ 36 w 131"/>
                <a:gd name="T11" fmla="*/ 108 h 126"/>
                <a:gd name="T12" fmla="*/ 48 w 131"/>
                <a:gd name="T13" fmla="*/ 108 h 126"/>
                <a:gd name="T14" fmla="*/ 66 w 131"/>
                <a:gd name="T15" fmla="*/ 108 h 126"/>
                <a:gd name="T16" fmla="*/ 90 w 131"/>
                <a:gd name="T17" fmla="*/ 108 h 126"/>
                <a:gd name="T18" fmla="*/ 96 w 131"/>
                <a:gd name="T19" fmla="*/ 102 h 126"/>
                <a:gd name="T20" fmla="*/ 84 w 131"/>
                <a:gd name="T21" fmla="*/ 96 h 126"/>
                <a:gd name="T22" fmla="*/ 72 w 131"/>
                <a:gd name="T23" fmla="*/ 90 h 126"/>
                <a:gd name="T24" fmla="*/ 60 w 131"/>
                <a:gd name="T25" fmla="*/ 90 h 126"/>
                <a:gd name="T26" fmla="*/ 30 w 131"/>
                <a:gd name="T27" fmla="*/ 84 h 126"/>
                <a:gd name="T28" fmla="*/ 12 w 131"/>
                <a:gd name="T29" fmla="*/ 72 h 126"/>
                <a:gd name="T30" fmla="*/ 12 w 131"/>
                <a:gd name="T31" fmla="*/ 72 h 126"/>
                <a:gd name="T32" fmla="*/ 24 w 131"/>
                <a:gd name="T33" fmla="*/ 78 h 126"/>
                <a:gd name="T34" fmla="*/ 48 w 131"/>
                <a:gd name="T35" fmla="*/ 84 h 126"/>
                <a:gd name="T36" fmla="*/ 66 w 131"/>
                <a:gd name="T37" fmla="*/ 84 h 126"/>
                <a:gd name="T38" fmla="*/ 48 w 131"/>
                <a:gd name="T39" fmla="*/ 72 h 126"/>
                <a:gd name="T40" fmla="*/ 36 w 131"/>
                <a:gd name="T41" fmla="*/ 66 h 126"/>
                <a:gd name="T42" fmla="*/ 18 w 131"/>
                <a:gd name="T43" fmla="*/ 60 h 126"/>
                <a:gd name="T44" fmla="*/ 0 w 131"/>
                <a:gd name="T45" fmla="*/ 36 h 126"/>
                <a:gd name="T46" fmla="*/ 18 w 131"/>
                <a:gd name="T47" fmla="*/ 48 h 126"/>
                <a:gd name="T48" fmla="*/ 30 w 131"/>
                <a:gd name="T49" fmla="*/ 54 h 126"/>
                <a:gd name="T50" fmla="*/ 36 w 131"/>
                <a:gd name="T51" fmla="*/ 54 h 126"/>
                <a:gd name="T52" fmla="*/ 18 w 131"/>
                <a:gd name="T53" fmla="*/ 30 h 126"/>
                <a:gd name="T54" fmla="*/ 12 w 131"/>
                <a:gd name="T55" fmla="*/ 18 h 126"/>
                <a:gd name="T56" fmla="*/ 6 w 131"/>
                <a:gd name="T57" fmla="*/ 12 h 126"/>
                <a:gd name="T58" fmla="*/ 12 w 131"/>
                <a:gd name="T59" fmla="*/ 6 h 126"/>
                <a:gd name="T60" fmla="*/ 24 w 131"/>
                <a:gd name="T61" fmla="*/ 30 h 126"/>
                <a:gd name="T62" fmla="*/ 42 w 131"/>
                <a:gd name="T63" fmla="*/ 54 h 126"/>
                <a:gd name="T64" fmla="*/ 48 w 131"/>
                <a:gd name="T65" fmla="*/ 54 h 126"/>
                <a:gd name="T66" fmla="*/ 48 w 131"/>
                <a:gd name="T67" fmla="*/ 42 h 126"/>
                <a:gd name="T68" fmla="*/ 42 w 131"/>
                <a:gd name="T69" fmla="*/ 18 h 126"/>
                <a:gd name="T70" fmla="*/ 42 w 131"/>
                <a:gd name="T71" fmla="*/ 18 h 126"/>
                <a:gd name="T72" fmla="*/ 54 w 131"/>
                <a:gd name="T73" fmla="*/ 42 h 126"/>
                <a:gd name="T74" fmla="*/ 60 w 131"/>
                <a:gd name="T75" fmla="*/ 66 h 126"/>
                <a:gd name="T76" fmla="*/ 66 w 131"/>
                <a:gd name="T77" fmla="*/ 72 h 126"/>
                <a:gd name="T78" fmla="*/ 72 w 131"/>
                <a:gd name="T79" fmla="*/ 78 h 126"/>
                <a:gd name="T80" fmla="*/ 78 w 131"/>
                <a:gd name="T81" fmla="*/ 84 h 126"/>
                <a:gd name="T82" fmla="*/ 84 w 131"/>
                <a:gd name="T83" fmla="*/ 72 h 126"/>
                <a:gd name="T84" fmla="*/ 72 w 131"/>
                <a:gd name="T85" fmla="*/ 36 h 126"/>
                <a:gd name="T86" fmla="*/ 72 w 131"/>
                <a:gd name="T87" fmla="*/ 30 h 126"/>
                <a:gd name="T88" fmla="*/ 78 w 131"/>
                <a:gd name="T89" fmla="*/ 42 h 126"/>
                <a:gd name="T90" fmla="*/ 84 w 131"/>
                <a:gd name="T91" fmla="*/ 60 h 126"/>
                <a:gd name="T92" fmla="*/ 84 w 131"/>
                <a:gd name="T93" fmla="*/ 84 h 126"/>
                <a:gd name="T94" fmla="*/ 90 w 131"/>
                <a:gd name="T95" fmla="*/ 96 h 126"/>
                <a:gd name="T96" fmla="*/ 102 w 131"/>
                <a:gd name="T97" fmla="*/ 96 h 126"/>
                <a:gd name="T98" fmla="*/ 108 w 131"/>
                <a:gd name="T99" fmla="*/ 96 h 126"/>
                <a:gd name="T100" fmla="*/ 108 w 131"/>
                <a:gd name="T101" fmla="*/ 72 h 126"/>
                <a:gd name="T102" fmla="*/ 102 w 131"/>
                <a:gd name="T103" fmla="*/ 48 h 126"/>
                <a:gd name="T104" fmla="*/ 102 w 131"/>
                <a:gd name="T105" fmla="*/ 42 h 126"/>
                <a:gd name="T106" fmla="*/ 108 w 131"/>
                <a:gd name="T107" fmla="*/ 60 h 126"/>
                <a:gd name="T108" fmla="*/ 114 w 131"/>
                <a:gd name="T109" fmla="*/ 102 h 126"/>
                <a:gd name="T110" fmla="*/ 120 w 131"/>
                <a:gd name="T111" fmla="*/ 114 h 126"/>
                <a:gd name="T112" fmla="*/ 125 w 131"/>
                <a:gd name="T113" fmla="*/ 126 h 126"/>
                <a:gd name="T114" fmla="*/ 131 w 131"/>
                <a:gd name="T115" fmla="*/ 126 h 126"/>
                <a:gd name="T116" fmla="*/ 125 w 131"/>
                <a:gd name="T117" fmla="*/ 126 h 1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1"/>
                <a:gd name="T178" fmla="*/ 0 h 126"/>
                <a:gd name="T179" fmla="*/ 131 w 131"/>
                <a:gd name="T180" fmla="*/ 126 h 1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1" h="126">
                  <a:moveTo>
                    <a:pt x="125" y="126"/>
                  </a:moveTo>
                  <a:lnTo>
                    <a:pt x="120" y="126"/>
                  </a:lnTo>
                  <a:lnTo>
                    <a:pt x="120" y="120"/>
                  </a:lnTo>
                  <a:lnTo>
                    <a:pt x="114" y="114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14"/>
                  </a:lnTo>
                  <a:lnTo>
                    <a:pt x="90" y="114"/>
                  </a:lnTo>
                  <a:lnTo>
                    <a:pt x="78" y="114"/>
                  </a:lnTo>
                  <a:lnTo>
                    <a:pt x="72" y="114"/>
                  </a:lnTo>
                  <a:lnTo>
                    <a:pt x="60" y="114"/>
                  </a:lnTo>
                  <a:lnTo>
                    <a:pt x="54" y="114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42" y="108"/>
                  </a:lnTo>
                  <a:lnTo>
                    <a:pt x="48" y="108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84" y="108"/>
                  </a:lnTo>
                  <a:lnTo>
                    <a:pt x="90" y="108"/>
                  </a:lnTo>
                  <a:lnTo>
                    <a:pt x="96" y="108"/>
                  </a:lnTo>
                  <a:lnTo>
                    <a:pt x="96" y="102"/>
                  </a:lnTo>
                  <a:lnTo>
                    <a:pt x="90" y="102"/>
                  </a:lnTo>
                  <a:lnTo>
                    <a:pt x="90" y="96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72" y="90"/>
                  </a:lnTo>
                  <a:lnTo>
                    <a:pt x="66" y="90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24" y="84"/>
                  </a:lnTo>
                  <a:lnTo>
                    <a:pt x="12" y="78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12" y="72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30" y="78"/>
                  </a:lnTo>
                  <a:lnTo>
                    <a:pt x="42" y="78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36" y="66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60"/>
                  </a:lnTo>
                  <a:lnTo>
                    <a:pt x="12" y="54"/>
                  </a:lnTo>
                  <a:lnTo>
                    <a:pt x="6" y="4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2" y="48"/>
                  </a:lnTo>
                  <a:lnTo>
                    <a:pt x="18" y="48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30" y="42"/>
                  </a:lnTo>
                  <a:lnTo>
                    <a:pt x="24" y="36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48" y="36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48" y="30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72" y="78"/>
                  </a:lnTo>
                  <a:lnTo>
                    <a:pt x="78" y="78"/>
                  </a:lnTo>
                  <a:lnTo>
                    <a:pt x="78" y="84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78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78" y="42"/>
                  </a:lnTo>
                  <a:lnTo>
                    <a:pt x="84" y="48"/>
                  </a:lnTo>
                  <a:lnTo>
                    <a:pt x="84" y="54"/>
                  </a:lnTo>
                  <a:lnTo>
                    <a:pt x="84" y="60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84" y="90"/>
                  </a:lnTo>
                  <a:lnTo>
                    <a:pt x="90" y="90"/>
                  </a:lnTo>
                  <a:lnTo>
                    <a:pt x="90" y="96"/>
                  </a:lnTo>
                  <a:lnTo>
                    <a:pt x="96" y="96"/>
                  </a:lnTo>
                  <a:lnTo>
                    <a:pt x="102" y="96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08" y="90"/>
                  </a:lnTo>
                  <a:lnTo>
                    <a:pt x="108" y="78"/>
                  </a:lnTo>
                  <a:lnTo>
                    <a:pt x="108" y="72"/>
                  </a:lnTo>
                  <a:lnTo>
                    <a:pt x="102" y="66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08" y="78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14"/>
                  </a:lnTo>
                  <a:lnTo>
                    <a:pt x="125" y="120"/>
                  </a:lnTo>
                  <a:lnTo>
                    <a:pt x="125" y="126"/>
                  </a:lnTo>
                  <a:lnTo>
                    <a:pt x="131" y="126"/>
                  </a:lnTo>
                  <a:lnTo>
                    <a:pt x="125" y="12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6" name="Freeform 508"/>
            <p:cNvSpPr>
              <a:spLocks/>
            </p:cNvSpPr>
            <p:nvPr/>
          </p:nvSpPr>
          <p:spPr bwMode="auto">
            <a:xfrm>
              <a:off x="5114" y="1864"/>
              <a:ext cx="95" cy="155"/>
            </a:xfrm>
            <a:custGeom>
              <a:avLst/>
              <a:gdLst>
                <a:gd name="T0" fmla="*/ 41 w 95"/>
                <a:gd name="T1" fmla="*/ 149 h 155"/>
                <a:gd name="T2" fmla="*/ 41 w 95"/>
                <a:gd name="T3" fmla="*/ 137 h 155"/>
                <a:gd name="T4" fmla="*/ 41 w 95"/>
                <a:gd name="T5" fmla="*/ 125 h 155"/>
                <a:gd name="T6" fmla="*/ 35 w 95"/>
                <a:gd name="T7" fmla="*/ 119 h 155"/>
                <a:gd name="T8" fmla="*/ 29 w 95"/>
                <a:gd name="T9" fmla="*/ 113 h 155"/>
                <a:gd name="T10" fmla="*/ 17 w 95"/>
                <a:gd name="T11" fmla="*/ 101 h 155"/>
                <a:gd name="T12" fmla="*/ 11 w 95"/>
                <a:gd name="T13" fmla="*/ 77 h 155"/>
                <a:gd name="T14" fmla="*/ 6 w 95"/>
                <a:gd name="T15" fmla="*/ 65 h 155"/>
                <a:gd name="T16" fmla="*/ 6 w 95"/>
                <a:gd name="T17" fmla="*/ 59 h 155"/>
                <a:gd name="T18" fmla="*/ 6 w 95"/>
                <a:gd name="T19" fmla="*/ 59 h 155"/>
                <a:gd name="T20" fmla="*/ 6 w 95"/>
                <a:gd name="T21" fmla="*/ 65 h 155"/>
                <a:gd name="T22" fmla="*/ 11 w 95"/>
                <a:gd name="T23" fmla="*/ 77 h 155"/>
                <a:gd name="T24" fmla="*/ 17 w 95"/>
                <a:gd name="T25" fmla="*/ 89 h 155"/>
                <a:gd name="T26" fmla="*/ 23 w 95"/>
                <a:gd name="T27" fmla="*/ 101 h 155"/>
                <a:gd name="T28" fmla="*/ 29 w 95"/>
                <a:gd name="T29" fmla="*/ 107 h 155"/>
                <a:gd name="T30" fmla="*/ 35 w 95"/>
                <a:gd name="T31" fmla="*/ 113 h 155"/>
                <a:gd name="T32" fmla="*/ 41 w 95"/>
                <a:gd name="T33" fmla="*/ 107 h 155"/>
                <a:gd name="T34" fmla="*/ 41 w 95"/>
                <a:gd name="T35" fmla="*/ 89 h 155"/>
                <a:gd name="T36" fmla="*/ 41 w 95"/>
                <a:gd name="T37" fmla="*/ 77 h 155"/>
                <a:gd name="T38" fmla="*/ 29 w 95"/>
                <a:gd name="T39" fmla="*/ 65 h 155"/>
                <a:gd name="T40" fmla="*/ 17 w 95"/>
                <a:gd name="T41" fmla="*/ 53 h 155"/>
                <a:gd name="T42" fmla="*/ 11 w 95"/>
                <a:gd name="T43" fmla="*/ 35 h 155"/>
                <a:gd name="T44" fmla="*/ 11 w 95"/>
                <a:gd name="T45" fmla="*/ 23 h 155"/>
                <a:gd name="T46" fmla="*/ 17 w 95"/>
                <a:gd name="T47" fmla="*/ 29 h 155"/>
                <a:gd name="T48" fmla="*/ 23 w 95"/>
                <a:gd name="T49" fmla="*/ 41 h 155"/>
                <a:gd name="T50" fmla="*/ 29 w 95"/>
                <a:gd name="T51" fmla="*/ 53 h 155"/>
                <a:gd name="T52" fmla="*/ 35 w 95"/>
                <a:gd name="T53" fmla="*/ 65 h 155"/>
                <a:gd name="T54" fmla="*/ 41 w 95"/>
                <a:gd name="T55" fmla="*/ 71 h 155"/>
                <a:gd name="T56" fmla="*/ 41 w 95"/>
                <a:gd name="T57" fmla="*/ 59 h 155"/>
                <a:gd name="T58" fmla="*/ 41 w 95"/>
                <a:gd name="T59" fmla="*/ 17 h 155"/>
                <a:gd name="T60" fmla="*/ 41 w 95"/>
                <a:gd name="T61" fmla="*/ 0 h 155"/>
                <a:gd name="T62" fmla="*/ 47 w 95"/>
                <a:gd name="T63" fmla="*/ 0 h 155"/>
                <a:gd name="T64" fmla="*/ 41 w 95"/>
                <a:gd name="T65" fmla="*/ 17 h 155"/>
                <a:gd name="T66" fmla="*/ 47 w 95"/>
                <a:gd name="T67" fmla="*/ 53 h 155"/>
                <a:gd name="T68" fmla="*/ 53 w 95"/>
                <a:gd name="T69" fmla="*/ 65 h 155"/>
                <a:gd name="T70" fmla="*/ 59 w 95"/>
                <a:gd name="T71" fmla="*/ 59 h 155"/>
                <a:gd name="T72" fmla="*/ 71 w 95"/>
                <a:gd name="T73" fmla="*/ 47 h 155"/>
                <a:gd name="T74" fmla="*/ 77 w 95"/>
                <a:gd name="T75" fmla="*/ 35 h 155"/>
                <a:gd name="T76" fmla="*/ 77 w 95"/>
                <a:gd name="T77" fmla="*/ 29 h 155"/>
                <a:gd name="T78" fmla="*/ 83 w 95"/>
                <a:gd name="T79" fmla="*/ 35 h 155"/>
                <a:gd name="T80" fmla="*/ 77 w 95"/>
                <a:gd name="T81" fmla="*/ 41 h 155"/>
                <a:gd name="T82" fmla="*/ 71 w 95"/>
                <a:gd name="T83" fmla="*/ 53 h 155"/>
                <a:gd name="T84" fmla="*/ 65 w 95"/>
                <a:gd name="T85" fmla="*/ 65 h 155"/>
                <a:gd name="T86" fmla="*/ 53 w 95"/>
                <a:gd name="T87" fmla="*/ 77 h 155"/>
                <a:gd name="T88" fmla="*/ 53 w 95"/>
                <a:gd name="T89" fmla="*/ 89 h 155"/>
                <a:gd name="T90" fmla="*/ 47 w 95"/>
                <a:gd name="T91" fmla="*/ 107 h 155"/>
                <a:gd name="T92" fmla="*/ 53 w 95"/>
                <a:gd name="T93" fmla="*/ 113 h 155"/>
                <a:gd name="T94" fmla="*/ 65 w 95"/>
                <a:gd name="T95" fmla="*/ 101 h 155"/>
                <a:gd name="T96" fmla="*/ 77 w 95"/>
                <a:gd name="T97" fmla="*/ 89 h 155"/>
                <a:gd name="T98" fmla="*/ 89 w 95"/>
                <a:gd name="T99" fmla="*/ 77 h 155"/>
                <a:gd name="T100" fmla="*/ 95 w 95"/>
                <a:gd name="T101" fmla="*/ 65 h 155"/>
                <a:gd name="T102" fmla="*/ 95 w 95"/>
                <a:gd name="T103" fmla="*/ 71 h 155"/>
                <a:gd name="T104" fmla="*/ 89 w 95"/>
                <a:gd name="T105" fmla="*/ 77 h 155"/>
                <a:gd name="T106" fmla="*/ 83 w 95"/>
                <a:gd name="T107" fmla="*/ 89 h 155"/>
                <a:gd name="T108" fmla="*/ 71 w 95"/>
                <a:gd name="T109" fmla="*/ 107 h 155"/>
                <a:gd name="T110" fmla="*/ 59 w 95"/>
                <a:gd name="T111" fmla="*/ 119 h 155"/>
                <a:gd name="T112" fmla="*/ 47 w 95"/>
                <a:gd name="T113" fmla="*/ 131 h 155"/>
                <a:gd name="T114" fmla="*/ 47 w 95"/>
                <a:gd name="T115" fmla="*/ 143 h 155"/>
                <a:gd name="T116" fmla="*/ 47 w 95"/>
                <a:gd name="T117" fmla="*/ 149 h 155"/>
                <a:gd name="T118" fmla="*/ 47 w 95"/>
                <a:gd name="T119" fmla="*/ 149 h 1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"/>
                <a:gd name="T181" fmla="*/ 0 h 155"/>
                <a:gd name="T182" fmla="*/ 95 w 95"/>
                <a:gd name="T183" fmla="*/ 155 h 1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" h="155">
                  <a:moveTo>
                    <a:pt x="47" y="155"/>
                  </a:moveTo>
                  <a:lnTo>
                    <a:pt x="41" y="149"/>
                  </a:lnTo>
                  <a:lnTo>
                    <a:pt x="41" y="143"/>
                  </a:lnTo>
                  <a:lnTo>
                    <a:pt x="41" y="137"/>
                  </a:lnTo>
                  <a:lnTo>
                    <a:pt x="41" y="131"/>
                  </a:lnTo>
                  <a:lnTo>
                    <a:pt x="41" y="125"/>
                  </a:lnTo>
                  <a:lnTo>
                    <a:pt x="35" y="119"/>
                  </a:lnTo>
                  <a:lnTo>
                    <a:pt x="29" y="119"/>
                  </a:lnTo>
                  <a:lnTo>
                    <a:pt x="29" y="113"/>
                  </a:lnTo>
                  <a:lnTo>
                    <a:pt x="23" y="107"/>
                  </a:lnTo>
                  <a:lnTo>
                    <a:pt x="17" y="101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6" y="71"/>
                  </a:lnTo>
                  <a:lnTo>
                    <a:pt x="6" y="65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7" y="83"/>
                  </a:lnTo>
                  <a:lnTo>
                    <a:pt x="17" y="89"/>
                  </a:lnTo>
                  <a:lnTo>
                    <a:pt x="23" y="95"/>
                  </a:lnTo>
                  <a:lnTo>
                    <a:pt x="23" y="101"/>
                  </a:lnTo>
                  <a:lnTo>
                    <a:pt x="29" y="107"/>
                  </a:lnTo>
                  <a:lnTo>
                    <a:pt x="35" y="113"/>
                  </a:lnTo>
                  <a:lnTo>
                    <a:pt x="41" y="113"/>
                  </a:lnTo>
                  <a:lnTo>
                    <a:pt x="41" y="107"/>
                  </a:lnTo>
                  <a:lnTo>
                    <a:pt x="41" y="95"/>
                  </a:lnTo>
                  <a:lnTo>
                    <a:pt x="41" y="89"/>
                  </a:lnTo>
                  <a:lnTo>
                    <a:pt x="41" y="83"/>
                  </a:lnTo>
                  <a:lnTo>
                    <a:pt x="41" y="77"/>
                  </a:lnTo>
                  <a:lnTo>
                    <a:pt x="35" y="77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17" y="53"/>
                  </a:lnTo>
                  <a:lnTo>
                    <a:pt x="17" y="41"/>
                  </a:lnTo>
                  <a:lnTo>
                    <a:pt x="11" y="35"/>
                  </a:lnTo>
                  <a:lnTo>
                    <a:pt x="11" y="23"/>
                  </a:lnTo>
                  <a:lnTo>
                    <a:pt x="17" y="29"/>
                  </a:lnTo>
                  <a:lnTo>
                    <a:pt x="17" y="35"/>
                  </a:lnTo>
                  <a:lnTo>
                    <a:pt x="23" y="41"/>
                  </a:lnTo>
                  <a:lnTo>
                    <a:pt x="23" y="47"/>
                  </a:lnTo>
                  <a:lnTo>
                    <a:pt x="29" y="53"/>
                  </a:lnTo>
                  <a:lnTo>
                    <a:pt x="29" y="59"/>
                  </a:lnTo>
                  <a:lnTo>
                    <a:pt x="35" y="65"/>
                  </a:lnTo>
                  <a:lnTo>
                    <a:pt x="41" y="71"/>
                  </a:lnTo>
                  <a:lnTo>
                    <a:pt x="41" y="59"/>
                  </a:lnTo>
                  <a:lnTo>
                    <a:pt x="35" y="35"/>
                  </a:lnTo>
                  <a:lnTo>
                    <a:pt x="41" y="17"/>
                  </a:lnTo>
                  <a:lnTo>
                    <a:pt x="41" y="0"/>
                  </a:lnTo>
                  <a:lnTo>
                    <a:pt x="47" y="0"/>
                  </a:lnTo>
                  <a:lnTo>
                    <a:pt x="41" y="6"/>
                  </a:lnTo>
                  <a:lnTo>
                    <a:pt x="41" y="17"/>
                  </a:lnTo>
                  <a:lnTo>
                    <a:pt x="47" y="35"/>
                  </a:lnTo>
                  <a:lnTo>
                    <a:pt x="47" y="53"/>
                  </a:lnTo>
                  <a:lnTo>
                    <a:pt x="47" y="65"/>
                  </a:lnTo>
                  <a:lnTo>
                    <a:pt x="53" y="65"/>
                  </a:lnTo>
                  <a:lnTo>
                    <a:pt x="59" y="59"/>
                  </a:lnTo>
                  <a:lnTo>
                    <a:pt x="65" y="53"/>
                  </a:lnTo>
                  <a:lnTo>
                    <a:pt x="71" y="47"/>
                  </a:lnTo>
                  <a:lnTo>
                    <a:pt x="71" y="41"/>
                  </a:lnTo>
                  <a:lnTo>
                    <a:pt x="77" y="35"/>
                  </a:lnTo>
                  <a:lnTo>
                    <a:pt x="77" y="29"/>
                  </a:lnTo>
                  <a:lnTo>
                    <a:pt x="83" y="29"/>
                  </a:lnTo>
                  <a:lnTo>
                    <a:pt x="83" y="35"/>
                  </a:lnTo>
                  <a:lnTo>
                    <a:pt x="77" y="41"/>
                  </a:lnTo>
                  <a:lnTo>
                    <a:pt x="77" y="47"/>
                  </a:lnTo>
                  <a:lnTo>
                    <a:pt x="71" y="53"/>
                  </a:lnTo>
                  <a:lnTo>
                    <a:pt x="65" y="59"/>
                  </a:lnTo>
                  <a:lnTo>
                    <a:pt x="65" y="65"/>
                  </a:lnTo>
                  <a:lnTo>
                    <a:pt x="59" y="71"/>
                  </a:lnTo>
                  <a:lnTo>
                    <a:pt x="53" y="77"/>
                  </a:lnTo>
                  <a:lnTo>
                    <a:pt x="53" y="89"/>
                  </a:lnTo>
                  <a:lnTo>
                    <a:pt x="47" y="95"/>
                  </a:lnTo>
                  <a:lnTo>
                    <a:pt x="47" y="107"/>
                  </a:lnTo>
                  <a:lnTo>
                    <a:pt x="47" y="113"/>
                  </a:lnTo>
                  <a:lnTo>
                    <a:pt x="53" y="113"/>
                  </a:lnTo>
                  <a:lnTo>
                    <a:pt x="59" y="107"/>
                  </a:lnTo>
                  <a:lnTo>
                    <a:pt x="65" y="101"/>
                  </a:lnTo>
                  <a:lnTo>
                    <a:pt x="71" y="95"/>
                  </a:lnTo>
                  <a:lnTo>
                    <a:pt x="77" y="89"/>
                  </a:lnTo>
                  <a:lnTo>
                    <a:pt x="83" y="83"/>
                  </a:lnTo>
                  <a:lnTo>
                    <a:pt x="89" y="77"/>
                  </a:lnTo>
                  <a:lnTo>
                    <a:pt x="89" y="71"/>
                  </a:lnTo>
                  <a:lnTo>
                    <a:pt x="95" y="65"/>
                  </a:lnTo>
                  <a:lnTo>
                    <a:pt x="95" y="71"/>
                  </a:lnTo>
                  <a:lnTo>
                    <a:pt x="89" y="77"/>
                  </a:lnTo>
                  <a:lnTo>
                    <a:pt x="89" y="83"/>
                  </a:lnTo>
                  <a:lnTo>
                    <a:pt x="83" y="89"/>
                  </a:lnTo>
                  <a:lnTo>
                    <a:pt x="77" y="101"/>
                  </a:lnTo>
                  <a:lnTo>
                    <a:pt x="71" y="107"/>
                  </a:lnTo>
                  <a:lnTo>
                    <a:pt x="65" y="113"/>
                  </a:lnTo>
                  <a:lnTo>
                    <a:pt x="59" y="119"/>
                  </a:lnTo>
                  <a:lnTo>
                    <a:pt x="53" y="125"/>
                  </a:lnTo>
                  <a:lnTo>
                    <a:pt x="47" y="131"/>
                  </a:lnTo>
                  <a:lnTo>
                    <a:pt x="47" y="137"/>
                  </a:lnTo>
                  <a:lnTo>
                    <a:pt x="47" y="143"/>
                  </a:lnTo>
                  <a:lnTo>
                    <a:pt x="47" y="149"/>
                  </a:lnTo>
                  <a:lnTo>
                    <a:pt x="47" y="155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7" name="Freeform 509"/>
            <p:cNvSpPr>
              <a:spLocks/>
            </p:cNvSpPr>
            <p:nvPr/>
          </p:nvSpPr>
          <p:spPr bwMode="auto">
            <a:xfrm>
              <a:off x="4976" y="2049"/>
              <a:ext cx="126" cy="149"/>
            </a:xfrm>
            <a:custGeom>
              <a:avLst/>
              <a:gdLst>
                <a:gd name="T0" fmla="*/ 126 w 126"/>
                <a:gd name="T1" fmla="*/ 6 h 149"/>
                <a:gd name="T2" fmla="*/ 120 w 126"/>
                <a:gd name="T3" fmla="*/ 12 h 149"/>
                <a:gd name="T4" fmla="*/ 114 w 126"/>
                <a:gd name="T5" fmla="*/ 24 h 149"/>
                <a:gd name="T6" fmla="*/ 108 w 126"/>
                <a:gd name="T7" fmla="*/ 36 h 149"/>
                <a:gd name="T8" fmla="*/ 102 w 126"/>
                <a:gd name="T9" fmla="*/ 42 h 149"/>
                <a:gd name="T10" fmla="*/ 102 w 126"/>
                <a:gd name="T11" fmla="*/ 48 h 149"/>
                <a:gd name="T12" fmla="*/ 96 w 126"/>
                <a:gd name="T13" fmla="*/ 60 h 149"/>
                <a:gd name="T14" fmla="*/ 90 w 126"/>
                <a:gd name="T15" fmla="*/ 66 h 149"/>
                <a:gd name="T16" fmla="*/ 90 w 126"/>
                <a:gd name="T17" fmla="*/ 72 h 149"/>
                <a:gd name="T18" fmla="*/ 96 w 126"/>
                <a:gd name="T19" fmla="*/ 84 h 149"/>
                <a:gd name="T20" fmla="*/ 96 w 126"/>
                <a:gd name="T21" fmla="*/ 90 h 149"/>
                <a:gd name="T22" fmla="*/ 96 w 126"/>
                <a:gd name="T23" fmla="*/ 90 h 149"/>
                <a:gd name="T24" fmla="*/ 90 w 126"/>
                <a:gd name="T25" fmla="*/ 84 h 149"/>
                <a:gd name="T26" fmla="*/ 84 w 126"/>
                <a:gd name="T27" fmla="*/ 78 h 149"/>
                <a:gd name="T28" fmla="*/ 78 w 126"/>
                <a:gd name="T29" fmla="*/ 84 h 149"/>
                <a:gd name="T30" fmla="*/ 66 w 126"/>
                <a:gd name="T31" fmla="*/ 90 h 149"/>
                <a:gd name="T32" fmla="*/ 60 w 126"/>
                <a:gd name="T33" fmla="*/ 102 h 149"/>
                <a:gd name="T34" fmla="*/ 54 w 126"/>
                <a:gd name="T35" fmla="*/ 108 h 149"/>
                <a:gd name="T36" fmla="*/ 48 w 126"/>
                <a:gd name="T37" fmla="*/ 113 h 149"/>
                <a:gd name="T38" fmla="*/ 54 w 126"/>
                <a:gd name="T39" fmla="*/ 131 h 149"/>
                <a:gd name="T40" fmla="*/ 60 w 126"/>
                <a:gd name="T41" fmla="*/ 143 h 149"/>
                <a:gd name="T42" fmla="*/ 60 w 126"/>
                <a:gd name="T43" fmla="*/ 149 h 149"/>
                <a:gd name="T44" fmla="*/ 54 w 126"/>
                <a:gd name="T45" fmla="*/ 137 h 149"/>
                <a:gd name="T46" fmla="*/ 48 w 126"/>
                <a:gd name="T47" fmla="*/ 119 h 149"/>
                <a:gd name="T48" fmla="*/ 42 w 126"/>
                <a:gd name="T49" fmla="*/ 119 h 149"/>
                <a:gd name="T50" fmla="*/ 36 w 126"/>
                <a:gd name="T51" fmla="*/ 131 h 149"/>
                <a:gd name="T52" fmla="*/ 30 w 126"/>
                <a:gd name="T53" fmla="*/ 137 h 149"/>
                <a:gd name="T54" fmla="*/ 24 w 126"/>
                <a:gd name="T55" fmla="*/ 149 h 149"/>
                <a:gd name="T56" fmla="*/ 12 w 126"/>
                <a:gd name="T57" fmla="*/ 149 h 149"/>
                <a:gd name="T58" fmla="*/ 18 w 126"/>
                <a:gd name="T59" fmla="*/ 149 h 149"/>
                <a:gd name="T60" fmla="*/ 18 w 126"/>
                <a:gd name="T61" fmla="*/ 143 h 149"/>
                <a:gd name="T62" fmla="*/ 24 w 126"/>
                <a:gd name="T63" fmla="*/ 131 h 149"/>
                <a:gd name="T64" fmla="*/ 36 w 126"/>
                <a:gd name="T65" fmla="*/ 119 h 149"/>
                <a:gd name="T66" fmla="*/ 42 w 126"/>
                <a:gd name="T67" fmla="*/ 108 h 149"/>
                <a:gd name="T68" fmla="*/ 36 w 126"/>
                <a:gd name="T69" fmla="*/ 108 h 149"/>
                <a:gd name="T70" fmla="*/ 24 w 126"/>
                <a:gd name="T71" fmla="*/ 113 h 149"/>
                <a:gd name="T72" fmla="*/ 18 w 126"/>
                <a:gd name="T73" fmla="*/ 113 h 149"/>
                <a:gd name="T74" fmla="*/ 12 w 126"/>
                <a:gd name="T75" fmla="*/ 113 h 149"/>
                <a:gd name="T76" fmla="*/ 6 w 126"/>
                <a:gd name="T77" fmla="*/ 119 h 149"/>
                <a:gd name="T78" fmla="*/ 0 w 126"/>
                <a:gd name="T79" fmla="*/ 119 h 149"/>
                <a:gd name="T80" fmla="*/ 6 w 126"/>
                <a:gd name="T81" fmla="*/ 113 h 149"/>
                <a:gd name="T82" fmla="*/ 18 w 126"/>
                <a:gd name="T83" fmla="*/ 108 h 149"/>
                <a:gd name="T84" fmla="*/ 30 w 126"/>
                <a:gd name="T85" fmla="*/ 102 h 149"/>
                <a:gd name="T86" fmla="*/ 42 w 126"/>
                <a:gd name="T87" fmla="*/ 102 h 149"/>
                <a:gd name="T88" fmla="*/ 48 w 126"/>
                <a:gd name="T89" fmla="*/ 102 h 149"/>
                <a:gd name="T90" fmla="*/ 54 w 126"/>
                <a:gd name="T91" fmla="*/ 96 h 149"/>
                <a:gd name="T92" fmla="*/ 60 w 126"/>
                <a:gd name="T93" fmla="*/ 90 h 149"/>
                <a:gd name="T94" fmla="*/ 66 w 126"/>
                <a:gd name="T95" fmla="*/ 84 h 149"/>
                <a:gd name="T96" fmla="*/ 66 w 126"/>
                <a:gd name="T97" fmla="*/ 78 h 149"/>
                <a:gd name="T98" fmla="*/ 60 w 126"/>
                <a:gd name="T99" fmla="*/ 78 h 149"/>
                <a:gd name="T100" fmla="*/ 60 w 126"/>
                <a:gd name="T101" fmla="*/ 78 h 149"/>
                <a:gd name="T102" fmla="*/ 66 w 126"/>
                <a:gd name="T103" fmla="*/ 72 h 149"/>
                <a:gd name="T104" fmla="*/ 72 w 126"/>
                <a:gd name="T105" fmla="*/ 72 h 149"/>
                <a:gd name="T106" fmla="*/ 72 w 126"/>
                <a:gd name="T107" fmla="*/ 72 h 149"/>
                <a:gd name="T108" fmla="*/ 78 w 126"/>
                <a:gd name="T109" fmla="*/ 66 h 149"/>
                <a:gd name="T110" fmla="*/ 84 w 126"/>
                <a:gd name="T111" fmla="*/ 54 h 149"/>
                <a:gd name="T112" fmla="*/ 96 w 126"/>
                <a:gd name="T113" fmla="*/ 36 h 149"/>
                <a:gd name="T114" fmla="*/ 102 w 126"/>
                <a:gd name="T115" fmla="*/ 24 h 149"/>
                <a:gd name="T116" fmla="*/ 108 w 126"/>
                <a:gd name="T117" fmla="*/ 12 h 149"/>
                <a:gd name="T118" fmla="*/ 108 w 126"/>
                <a:gd name="T119" fmla="*/ 6 h 149"/>
                <a:gd name="T120" fmla="*/ 114 w 126"/>
                <a:gd name="T121" fmla="*/ 6 h 149"/>
                <a:gd name="T122" fmla="*/ 126 w 126"/>
                <a:gd name="T123" fmla="*/ 0 h 1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149"/>
                <a:gd name="T188" fmla="*/ 126 w 126"/>
                <a:gd name="T189" fmla="*/ 149 h 14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149">
                  <a:moveTo>
                    <a:pt x="126" y="0"/>
                  </a:moveTo>
                  <a:lnTo>
                    <a:pt x="126" y="6"/>
                  </a:lnTo>
                  <a:lnTo>
                    <a:pt x="120" y="6"/>
                  </a:lnTo>
                  <a:lnTo>
                    <a:pt x="120" y="12"/>
                  </a:lnTo>
                  <a:lnTo>
                    <a:pt x="114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0" y="84"/>
                  </a:lnTo>
                  <a:lnTo>
                    <a:pt x="90" y="78"/>
                  </a:lnTo>
                  <a:lnTo>
                    <a:pt x="84" y="78"/>
                  </a:lnTo>
                  <a:lnTo>
                    <a:pt x="78" y="84"/>
                  </a:lnTo>
                  <a:lnTo>
                    <a:pt x="72" y="84"/>
                  </a:lnTo>
                  <a:lnTo>
                    <a:pt x="66" y="90"/>
                  </a:lnTo>
                  <a:lnTo>
                    <a:pt x="66" y="96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48" y="108"/>
                  </a:lnTo>
                  <a:lnTo>
                    <a:pt x="48" y="113"/>
                  </a:lnTo>
                  <a:lnTo>
                    <a:pt x="48" y="125"/>
                  </a:lnTo>
                  <a:lnTo>
                    <a:pt x="54" y="131"/>
                  </a:lnTo>
                  <a:lnTo>
                    <a:pt x="54" y="143"/>
                  </a:lnTo>
                  <a:lnTo>
                    <a:pt x="60" y="143"/>
                  </a:lnTo>
                  <a:lnTo>
                    <a:pt x="60" y="149"/>
                  </a:lnTo>
                  <a:lnTo>
                    <a:pt x="54" y="143"/>
                  </a:lnTo>
                  <a:lnTo>
                    <a:pt x="54" y="137"/>
                  </a:lnTo>
                  <a:lnTo>
                    <a:pt x="48" y="131"/>
                  </a:lnTo>
                  <a:lnTo>
                    <a:pt x="48" y="119"/>
                  </a:lnTo>
                  <a:lnTo>
                    <a:pt x="48" y="113"/>
                  </a:lnTo>
                  <a:lnTo>
                    <a:pt x="42" y="119"/>
                  </a:lnTo>
                  <a:lnTo>
                    <a:pt x="42" y="125"/>
                  </a:lnTo>
                  <a:lnTo>
                    <a:pt x="36" y="131"/>
                  </a:lnTo>
                  <a:lnTo>
                    <a:pt x="30" y="131"/>
                  </a:lnTo>
                  <a:lnTo>
                    <a:pt x="30" y="137"/>
                  </a:lnTo>
                  <a:lnTo>
                    <a:pt x="24" y="143"/>
                  </a:lnTo>
                  <a:lnTo>
                    <a:pt x="24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18" y="149"/>
                  </a:lnTo>
                  <a:lnTo>
                    <a:pt x="18" y="143"/>
                  </a:lnTo>
                  <a:lnTo>
                    <a:pt x="24" y="137"/>
                  </a:lnTo>
                  <a:lnTo>
                    <a:pt x="24" y="131"/>
                  </a:lnTo>
                  <a:lnTo>
                    <a:pt x="30" y="125"/>
                  </a:lnTo>
                  <a:lnTo>
                    <a:pt x="36" y="119"/>
                  </a:lnTo>
                  <a:lnTo>
                    <a:pt x="36" y="113"/>
                  </a:lnTo>
                  <a:lnTo>
                    <a:pt x="42" y="108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24" y="113"/>
                  </a:lnTo>
                  <a:lnTo>
                    <a:pt x="18" y="113"/>
                  </a:lnTo>
                  <a:lnTo>
                    <a:pt x="12" y="113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12" y="113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2"/>
                  </a:lnTo>
                  <a:lnTo>
                    <a:pt x="54" y="96"/>
                  </a:lnTo>
                  <a:lnTo>
                    <a:pt x="60" y="90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78"/>
                  </a:lnTo>
                  <a:lnTo>
                    <a:pt x="66" y="72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78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96" y="36"/>
                  </a:lnTo>
                  <a:lnTo>
                    <a:pt x="102" y="30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108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20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8" name="Freeform 510"/>
            <p:cNvSpPr>
              <a:spLocks/>
            </p:cNvSpPr>
            <p:nvPr/>
          </p:nvSpPr>
          <p:spPr bwMode="auto">
            <a:xfrm>
              <a:off x="5209" y="1846"/>
              <a:ext cx="72" cy="119"/>
            </a:xfrm>
            <a:custGeom>
              <a:avLst/>
              <a:gdLst>
                <a:gd name="T0" fmla="*/ 18 w 72"/>
                <a:gd name="T1" fmla="*/ 113 h 119"/>
                <a:gd name="T2" fmla="*/ 30 w 72"/>
                <a:gd name="T3" fmla="*/ 101 h 119"/>
                <a:gd name="T4" fmla="*/ 36 w 72"/>
                <a:gd name="T5" fmla="*/ 95 h 119"/>
                <a:gd name="T6" fmla="*/ 48 w 72"/>
                <a:gd name="T7" fmla="*/ 95 h 119"/>
                <a:gd name="T8" fmla="*/ 60 w 72"/>
                <a:gd name="T9" fmla="*/ 89 h 119"/>
                <a:gd name="T10" fmla="*/ 66 w 72"/>
                <a:gd name="T11" fmla="*/ 83 h 119"/>
                <a:gd name="T12" fmla="*/ 72 w 72"/>
                <a:gd name="T13" fmla="*/ 83 h 119"/>
                <a:gd name="T14" fmla="*/ 72 w 72"/>
                <a:gd name="T15" fmla="*/ 77 h 119"/>
                <a:gd name="T16" fmla="*/ 66 w 72"/>
                <a:gd name="T17" fmla="*/ 83 h 119"/>
                <a:gd name="T18" fmla="*/ 60 w 72"/>
                <a:gd name="T19" fmla="*/ 83 h 119"/>
                <a:gd name="T20" fmla="*/ 48 w 72"/>
                <a:gd name="T21" fmla="*/ 89 h 119"/>
                <a:gd name="T22" fmla="*/ 36 w 72"/>
                <a:gd name="T23" fmla="*/ 95 h 119"/>
                <a:gd name="T24" fmla="*/ 36 w 72"/>
                <a:gd name="T25" fmla="*/ 89 h 119"/>
                <a:gd name="T26" fmla="*/ 42 w 72"/>
                <a:gd name="T27" fmla="*/ 71 h 119"/>
                <a:gd name="T28" fmla="*/ 48 w 72"/>
                <a:gd name="T29" fmla="*/ 65 h 119"/>
                <a:gd name="T30" fmla="*/ 54 w 72"/>
                <a:gd name="T31" fmla="*/ 59 h 119"/>
                <a:gd name="T32" fmla="*/ 66 w 72"/>
                <a:gd name="T33" fmla="*/ 47 h 119"/>
                <a:gd name="T34" fmla="*/ 72 w 72"/>
                <a:gd name="T35" fmla="*/ 41 h 119"/>
                <a:gd name="T36" fmla="*/ 72 w 72"/>
                <a:gd name="T37" fmla="*/ 35 h 119"/>
                <a:gd name="T38" fmla="*/ 72 w 72"/>
                <a:gd name="T39" fmla="*/ 35 h 119"/>
                <a:gd name="T40" fmla="*/ 66 w 72"/>
                <a:gd name="T41" fmla="*/ 41 h 119"/>
                <a:gd name="T42" fmla="*/ 60 w 72"/>
                <a:gd name="T43" fmla="*/ 47 h 119"/>
                <a:gd name="T44" fmla="*/ 54 w 72"/>
                <a:gd name="T45" fmla="*/ 53 h 119"/>
                <a:gd name="T46" fmla="*/ 48 w 72"/>
                <a:gd name="T47" fmla="*/ 59 h 119"/>
                <a:gd name="T48" fmla="*/ 42 w 72"/>
                <a:gd name="T49" fmla="*/ 47 h 119"/>
                <a:gd name="T50" fmla="*/ 48 w 72"/>
                <a:gd name="T51" fmla="*/ 12 h 119"/>
                <a:gd name="T52" fmla="*/ 42 w 72"/>
                <a:gd name="T53" fmla="*/ 0 h 119"/>
                <a:gd name="T54" fmla="*/ 42 w 72"/>
                <a:gd name="T55" fmla="*/ 0 h 119"/>
                <a:gd name="T56" fmla="*/ 42 w 72"/>
                <a:gd name="T57" fmla="*/ 18 h 119"/>
                <a:gd name="T58" fmla="*/ 36 w 72"/>
                <a:gd name="T59" fmla="*/ 53 h 119"/>
                <a:gd name="T60" fmla="*/ 36 w 72"/>
                <a:gd name="T61" fmla="*/ 65 h 119"/>
                <a:gd name="T62" fmla="*/ 36 w 72"/>
                <a:gd name="T63" fmla="*/ 59 h 119"/>
                <a:gd name="T64" fmla="*/ 30 w 72"/>
                <a:gd name="T65" fmla="*/ 53 h 119"/>
                <a:gd name="T66" fmla="*/ 30 w 72"/>
                <a:gd name="T67" fmla="*/ 47 h 119"/>
                <a:gd name="T68" fmla="*/ 18 w 72"/>
                <a:gd name="T69" fmla="*/ 35 h 119"/>
                <a:gd name="T70" fmla="*/ 12 w 72"/>
                <a:gd name="T71" fmla="*/ 29 h 119"/>
                <a:gd name="T72" fmla="*/ 6 w 72"/>
                <a:gd name="T73" fmla="*/ 29 h 119"/>
                <a:gd name="T74" fmla="*/ 12 w 72"/>
                <a:gd name="T75" fmla="*/ 35 h 119"/>
                <a:gd name="T76" fmla="*/ 18 w 72"/>
                <a:gd name="T77" fmla="*/ 41 h 119"/>
                <a:gd name="T78" fmla="*/ 30 w 72"/>
                <a:gd name="T79" fmla="*/ 59 h 119"/>
                <a:gd name="T80" fmla="*/ 30 w 72"/>
                <a:gd name="T81" fmla="*/ 71 h 119"/>
                <a:gd name="T82" fmla="*/ 30 w 72"/>
                <a:gd name="T83" fmla="*/ 89 h 119"/>
                <a:gd name="T84" fmla="*/ 24 w 72"/>
                <a:gd name="T85" fmla="*/ 89 h 119"/>
                <a:gd name="T86" fmla="*/ 24 w 72"/>
                <a:gd name="T87" fmla="*/ 89 h 119"/>
                <a:gd name="T88" fmla="*/ 18 w 72"/>
                <a:gd name="T89" fmla="*/ 83 h 119"/>
                <a:gd name="T90" fmla="*/ 12 w 72"/>
                <a:gd name="T91" fmla="*/ 77 h 119"/>
                <a:gd name="T92" fmla="*/ 6 w 72"/>
                <a:gd name="T93" fmla="*/ 71 h 119"/>
                <a:gd name="T94" fmla="*/ 0 w 72"/>
                <a:gd name="T95" fmla="*/ 65 h 119"/>
                <a:gd name="T96" fmla="*/ 0 w 72"/>
                <a:gd name="T97" fmla="*/ 65 h 119"/>
                <a:gd name="T98" fmla="*/ 6 w 72"/>
                <a:gd name="T99" fmla="*/ 71 h 119"/>
                <a:gd name="T100" fmla="*/ 12 w 72"/>
                <a:gd name="T101" fmla="*/ 83 h 119"/>
                <a:gd name="T102" fmla="*/ 18 w 72"/>
                <a:gd name="T103" fmla="*/ 89 h 119"/>
                <a:gd name="T104" fmla="*/ 18 w 72"/>
                <a:gd name="T105" fmla="*/ 95 h 119"/>
                <a:gd name="T106" fmla="*/ 18 w 72"/>
                <a:gd name="T107" fmla="*/ 107 h 119"/>
                <a:gd name="T108" fmla="*/ 12 w 72"/>
                <a:gd name="T109" fmla="*/ 119 h 119"/>
                <a:gd name="T110" fmla="*/ 12 w 72"/>
                <a:gd name="T111" fmla="*/ 119 h 1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"/>
                <a:gd name="T169" fmla="*/ 0 h 119"/>
                <a:gd name="T170" fmla="*/ 72 w 72"/>
                <a:gd name="T171" fmla="*/ 119 h 11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" h="119">
                  <a:moveTo>
                    <a:pt x="18" y="119"/>
                  </a:moveTo>
                  <a:lnTo>
                    <a:pt x="18" y="113"/>
                  </a:lnTo>
                  <a:lnTo>
                    <a:pt x="24" y="107"/>
                  </a:lnTo>
                  <a:lnTo>
                    <a:pt x="30" y="101"/>
                  </a:lnTo>
                  <a:lnTo>
                    <a:pt x="30" y="95"/>
                  </a:lnTo>
                  <a:lnTo>
                    <a:pt x="36" y="95"/>
                  </a:lnTo>
                  <a:lnTo>
                    <a:pt x="42" y="95"/>
                  </a:lnTo>
                  <a:lnTo>
                    <a:pt x="48" y="95"/>
                  </a:lnTo>
                  <a:lnTo>
                    <a:pt x="54" y="95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2" y="77"/>
                  </a:lnTo>
                  <a:lnTo>
                    <a:pt x="66" y="83"/>
                  </a:lnTo>
                  <a:lnTo>
                    <a:pt x="60" y="83"/>
                  </a:lnTo>
                  <a:lnTo>
                    <a:pt x="54" y="89"/>
                  </a:lnTo>
                  <a:lnTo>
                    <a:pt x="48" y="89"/>
                  </a:lnTo>
                  <a:lnTo>
                    <a:pt x="42" y="89"/>
                  </a:lnTo>
                  <a:lnTo>
                    <a:pt x="36" y="95"/>
                  </a:lnTo>
                  <a:lnTo>
                    <a:pt x="36" y="89"/>
                  </a:lnTo>
                  <a:lnTo>
                    <a:pt x="36" y="77"/>
                  </a:lnTo>
                  <a:lnTo>
                    <a:pt x="42" y="71"/>
                  </a:lnTo>
                  <a:lnTo>
                    <a:pt x="42" y="65"/>
                  </a:lnTo>
                  <a:lnTo>
                    <a:pt x="48" y="65"/>
                  </a:lnTo>
                  <a:lnTo>
                    <a:pt x="48" y="59"/>
                  </a:lnTo>
                  <a:lnTo>
                    <a:pt x="54" y="59"/>
                  </a:lnTo>
                  <a:lnTo>
                    <a:pt x="60" y="53"/>
                  </a:lnTo>
                  <a:lnTo>
                    <a:pt x="66" y="47"/>
                  </a:lnTo>
                  <a:lnTo>
                    <a:pt x="72" y="41"/>
                  </a:lnTo>
                  <a:lnTo>
                    <a:pt x="72" y="35"/>
                  </a:lnTo>
                  <a:lnTo>
                    <a:pt x="72" y="41"/>
                  </a:lnTo>
                  <a:lnTo>
                    <a:pt x="66" y="41"/>
                  </a:lnTo>
                  <a:lnTo>
                    <a:pt x="60" y="47"/>
                  </a:lnTo>
                  <a:lnTo>
                    <a:pt x="54" y="53"/>
                  </a:lnTo>
                  <a:lnTo>
                    <a:pt x="48" y="53"/>
                  </a:lnTo>
                  <a:lnTo>
                    <a:pt x="48" y="59"/>
                  </a:lnTo>
                  <a:lnTo>
                    <a:pt x="42" y="59"/>
                  </a:lnTo>
                  <a:lnTo>
                    <a:pt x="42" y="47"/>
                  </a:lnTo>
                  <a:lnTo>
                    <a:pt x="42" y="29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42" y="35"/>
                  </a:lnTo>
                  <a:lnTo>
                    <a:pt x="36" y="53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30" y="59"/>
                  </a:lnTo>
                  <a:lnTo>
                    <a:pt x="30" y="53"/>
                  </a:lnTo>
                  <a:lnTo>
                    <a:pt x="30" y="47"/>
                  </a:lnTo>
                  <a:lnTo>
                    <a:pt x="24" y="41"/>
                  </a:lnTo>
                  <a:lnTo>
                    <a:pt x="18" y="35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8" y="41"/>
                  </a:lnTo>
                  <a:lnTo>
                    <a:pt x="24" y="53"/>
                  </a:lnTo>
                  <a:lnTo>
                    <a:pt x="30" y="59"/>
                  </a:lnTo>
                  <a:lnTo>
                    <a:pt x="30" y="65"/>
                  </a:lnTo>
                  <a:lnTo>
                    <a:pt x="30" y="71"/>
                  </a:lnTo>
                  <a:lnTo>
                    <a:pt x="30" y="77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8" y="89"/>
                  </a:lnTo>
                  <a:lnTo>
                    <a:pt x="18" y="83"/>
                  </a:lnTo>
                  <a:lnTo>
                    <a:pt x="12" y="77"/>
                  </a:lnTo>
                  <a:lnTo>
                    <a:pt x="6" y="71"/>
                  </a:lnTo>
                  <a:lnTo>
                    <a:pt x="0" y="65"/>
                  </a:lnTo>
                  <a:lnTo>
                    <a:pt x="6" y="71"/>
                  </a:lnTo>
                  <a:lnTo>
                    <a:pt x="6" y="77"/>
                  </a:lnTo>
                  <a:lnTo>
                    <a:pt x="12" y="83"/>
                  </a:lnTo>
                  <a:lnTo>
                    <a:pt x="12" y="89"/>
                  </a:lnTo>
                  <a:lnTo>
                    <a:pt x="18" y="89"/>
                  </a:lnTo>
                  <a:lnTo>
                    <a:pt x="18" y="95"/>
                  </a:lnTo>
                  <a:lnTo>
                    <a:pt x="18" y="101"/>
                  </a:lnTo>
                  <a:lnTo>
                    <a:pt x="18" y="107"/>
                  </a:lnTo>
                  <a:lnTo>
                    <a:pt x="12" y="113"/>
                  </a:lnTo>
                  <a:lnTo>
                    <a:pt x="12" y="119"/>
                  </a:lnTo>
                  <a:lnTo>
                    <a:pt x="18" y="11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1019" name="Freeform 511"/>
            <p:cNvSpPr>
              <a:spLocks/>
            </p:cNvSpPr>
            <p:nvPr/>
          </p:nvSpPr>
          <p:spPr bwMode="auto">
            <a:xfrm>
              <a:off x="4875" y="1881"/>
              <a:ext cx="143" cy="114"/>
            </a:xfrm>
            <a:custGeom>
              <a:avLst/>
              <a:gdLst>
                <a:gd name="T0" fmla="*/ 137 w 143"/>
                <a:gd name="T1" fmla="*/ 102 h 114"/>
                <a:gd name="T2" fmla="*/ 125 w 143"/>
                <a:gd name="T3" fmla="*/ 96 h 114"/>
                <a:gd name="T4" fmla="*/ 119 w 143"/>
                <a:gd name="T5" fmla="*/ 96 h 114"/>
                <a:gd name="T6" fmla="*/ 113 w 143"/>
                <a:gd name="T7" fmla="*/ 90 h 114"/>
                <a:gd name="T8" fmla="*/ 113 w 143"/>
                <a:gd name="T9" fmla="*/ 66 h 114"/>
                <a:gd name="T10" fmla="*/ 113 w 143"/>
                <a:gd name="T11" fmla="*/ 42 h 114"/>
                <a:gd name="T12" fmla="*/ 113 w 143"/>
                <a:gd name="T13" fmla="*/ 48 h 114"/>
                <a:gd name="T14" fmla="*/ 107 w 143"/>
                <a:gd name="T15" fmla="*/ 78 h 114"/>
                <a:gd name="T16" fmla="*/ 101 w 143"/>
                <a:gd name="T17" fmla="*/ 78 h 114"/>
                <a:gd name="T18" fmla="*/ 89 w 143"/>
                <a:gd name="T19" fmla="*/ 66 h 114"/>
                <a:gd name="T20" fmla="*/ 77 w 143"/>
                <a:gd name="T21" fmla="*/ 60 h 114"/>
                <a:gd name="T22" fmla="*/ 77 w 143"/>
                <a:gd name="T23" fmla="*/ 12 h 114"/>
                <a:gd name="T24" fmla="*/ 71 w 143"/>
                <a:gd name="T25" fmla="*/ 0 h 114"/>
                <a:gd name="T26" fmla="*/ 71 w 143"/>
                <a:gd name="T27" fmla="*/ 18 h 114"/>
                <a:gd name="T28" fmla="*/ 71 w 143"/>
                <a:gd name="T29" fmla="*/ 54 h 114"/>
                <a:gd name="T30" fmla="*/ 47 w 143"/>
                <a:gd name="T31" fmla="*/ 36 h 114"/>
                <a:gd name="T32" fmla="*/ 18 w 143"/>
                <a:gd name="T33" fmla="*/ 18 h 114"/>
                <a:gd name="T34" fmla="*/ 6 w 143"/>
                <a:gd name="T35" fmla="*/ 6 h 114"/>
                <a:gd name="T36" fmla="*/ 12 w 143"/>
                <a:gd name="T37" fmla="*/ 12 h 114"/>
                <a:gd name="T38" fmla="*/ 30 w 143"/>
                <a:gd name="T39" fmla="*/ 30 h 114"/>
                <a:gd name="T40" fmla="*/ 59 w 143"/>
                <a:gd name="T41" fmla="*/ 54 h 114"/>
                <a:gd name="T42" fmla="*/ 71 w 143"/>
                <a:gd name="T43" fmla="*/ 60 h 114"/>
                <a:gd name="T44" fmla="*/ 65 w 143"/>
                <a:gd name="T45" fmla="*/ 60 h 114"/>
                <a:gd name="T46" fmla="*/ 41 w 143"/>
                <a:gd name="T47" fmla="*/ 66 h 114"/>
                <a:gd name="T48" fmla="*/ 18 w 143"/>
                <a:gd name="T49" fmla="*/ 60 h 114"/>
                <a:gd name="T50" fmla="*/ 0 w 143"/>
                <a:gd name="T51" fmla="*/ 54 h 114"/>
                <a:gd name="T52" fmla="*/ 6 w 143"/>
                <a:gd name="T53" fmla="*/ 66 h 114"/>
                <a:gd name="T54" fmla="*/ 30 w 143"/>
                <a:gd name="T55" fmla="*/ 66 h 114"/>
                <a:gd name="T56" fmla="*/ 59 w 143"/>
                <a:gd name="T57" fmla="*/ 72 h 114"/>
                <a:gd name="T58" fmla="*/ 71 w 143"/>
                <a:gd name="T59" fmla="*/ 72 h 114"/>
                <a:gd name="T60" fmla="*/ 83 w 143"/>
                <a:gd name="T61" fmla="*/ 78 h 114"/>
                <a:gd name="T62" fmla="*/ 95 w 143"/>
                <a:gd name="T63" fmla="*/ 90 h 114"/>
                <a:gd name="T64" fmla="*/ 83 w 143"/>
                <a:gd name="T65" fmla="*/ 96 h 114"/>
                <a:gd name="T66" fmla="*/ 65 w 143"/>
                <a:gd name="T67" fmla="*/ 102 h 114"/>
                <a:gd name="T68" fmla="*/ 53 w 143"/>
                <a:gd name="T69" fmla="*/ 108 h 114"/>
                <a:gd name="T70" fmla="*/ 53 w 143"/>
                <a:gd name="T71" fmla="*/ 108 h 114"/>
                <a:gd name="T72" fmla="*/ 65 w 143"/>
                <a:gd name="T73" fmla="*/ 108 h 114"/>
                <a:gd name="T74" fmla="*/ 89 w 143"/>
                <a:gd name="T75" fmla="*/ 102 h 114"/>
                <a:gd name="T76" fmla="*/ 101 w 143"/>
                <a:gd name="T77" fmla="*/ 96 h 114"/>
                <a:gd name="T78" fmla="*/ 113 w 143"/>
                <a:gd name="T79" fmla="*/ 96 h 114"/>
                <a:gd name="T80" fmla="*/ 125 w 143"/>
                <a:gd name="T81" fmla="*/ 102 h 114"/>
                <a:gd name="T82" fmla="*/ 131 w 143"/>
                <a:gd name="T83" fmla="*/ 108 h 114"/>
                <a:gd name="T84" fmla="*/ 143 w 143"/>
                <a:gd name="T85" fmla="*/ 114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3"/>
                <a:gd name="T130" fmla="*/ 0 h 114"/>
                <a:gd name="T131" fmla="*/ 143 w 143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3" h="114">
                  <a:moveTo>
                    <a:pt x="143" y="114"/>
                  </a:moveTo>
                  <a:lnTo>
                    <a:pt x="137" y="108"/>
                  </a:lnTo>
                  <a:lnTo>
                    <a:pt x="137" y="102"/>
                  </a:lnTo>
                  <a:lnTo>
                    <a:pt x="131" y="102"/>
                  </a:lnTo>
                  <a:lnTo>
                    <a:pt x="131" y="96"/>
                  </a:lnTo>
                  <a:lnTo>
                    <a:pt x="125" y="96"/>
                  </a:lnTo>
                  <a:lnTo>
                    <a:pt x="119" y="96"/>
                  </a:lnTo>
                  <a:lnTo>
                    <a:pt x="119" y="90"/>
                  </a:lnTo>
                  <a:lnTo>
                    <a:pt x="113" y="90"/>
                  </a:lnTo>
                  <a:lnTo>
                    <a:pt x="113" y="84"/>
                  </a:lnTo>
                  <a:lnTo>
                    <a:pt x="113" y="78"/>
                  </a:lnTo>
                  <a:lnTo>
                    <a:pt x="113" y="66"/>
                  </a:lnTo>
                  <a:lnTo>
                    <a:pt x="113" y="54"/>
                  </a:lnTo>
                  <a:lnTo>
                    <a:pt x="113" y="48"/>
                  </a:lnTo>
                  <a:lnTo>
                    <a:pt x="113" y="42"/>
                  </a:lnTo>
                  <a:lnTo>
                    <a:pt x="113" y="48"/>
                  </a:lnTo>
                  <a:lnTo>
                    <a:pt x="113" y="54"/>
                  </a:lnTo>
                  <a:lnTo>
                    <a:pt x="107" y="66"/>
                  </a:lnTo>
                  <a:lnTo>
                    <a:pt x="107" y="78"/>
                  </a:lnTo>
                  <a:lnTo>
                    <a:pt x="107" y="84"/>
                  </a:lnTo>
                  <a:lnTo>
                    <a:pt x="101" y="84"/>
                  </a:lnTo>
                  <a:lnTo>
                    <a:pt x="101" y="78"/>
                  </a:lnTo>
                  <a:lnTo>
                    <a:pt x="95" y="78"/>
                  </a:lnTo>
                  <a:lnTo>
                    <a:pt x="95" y="72"/>
                  </a:lnTo>
                  <a:lnTo>
                    <a:pt x="89" y="66"/>
                  </a:lnTo>
                  <a:lnTo>
                    <a:pt x="83" y="66"/>
                  </a:lnTo>
                  <a:lnTo>
                    <a:pt x="83" y="60"/>
                  </a:lnTo>
                  <a:lnTo>
                    <a:pt x="77" y="60"/>
                  </a:lnTo>
                  <a:lnTo>
                    <a:pt x="83" y="48"/>
                  </a:lnTo>
                  <a:lnTo>
                    <a:pt x="77" y="30"/>
                  </a:lnTo>
                  <a:lnTo>
                    <a:pt x="77" y="12"/>
                  </a:lnTo>
                  <a:lnTo>
                    <a:pt x="71" y="0"/>
                  </a:lnTo>
                  <a:lnTo>
                    <a:pt x="71" y="6"/>
                  </a:lnTo>
                  <a:lnTo>
                    <a:pt x="71" y="12"/>
                  </a:lnTo>
                  <a:lnTo>
                    <a:pt x="71" y="18"/>
                  </a:lnTo>
                  <a:lnTo>
                    <a:pt x="77" y="30"/>
                  </a:lnTo>
                  <a:lnTo>
                    <a:pt x="77" y="48"/>
                  </a:lnTo>
                  <a:lnTo>
                    <a:pt x="71" y="54"/>
                  </a:lnTo>
                  <a:lnTo>
                    <a:pt x="65" y="48"/>
                  </a:lnTo>
                  <a:lnTo>
                    <a:pt x="59" y="42"/>
                  </a:lnTo>
                  <a:lnTo>
                    <a:pt x="47" y="36"/>
                  </a:lnTo>
                  <a:lnTo>
                    <a:pt x="41" y="30"/>
                  </a:lnTo>
                  <a:lnTo>
                    <a:pt x="30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8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41" y="36"/>
                  </a:lnTo>
                  <a:lnTo>
                    <a:pt x="53" y="48"/>
                  </a:lnTo>
                  <a:lnTo>
                    <a:pt x="59" y="54"/>
                  </a:lnTo>
                  <a:lnTo>
                    <a:pt x="65" y="54"/>
                  </a:lnTo>
                  <a:lnTo>
                    <a:pt x="71" y="60"/>
                  </a:lnTo>
                  <a:lnTo>
                    <a:pt x="65" y="60"/>
                  </a:lnTo>
                  <a:lnTo>
                    <a:pt x="59" y="66"/>
                  </a:lnTo>
                  <a:lnTo>
                    <a:pt x="53" y="66"/>
                  </a:lnTo>
                  <a:lnTo>
                    <a:pt x="41" y="66"/>
                  </a:lnTo>
                  <a:lnTo>
                    <a:pt x="36" y="66"/>
                  </a:lnTo>
                  <a:lnTo>
                    <a:pt x="24" y="66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30" y="66"/>
                  </a:lnTo>
                  <a:lnTo>
                    <a:pt x="41" y="66"/>
                  </a:lnTo>
                  <a:lnTo>
                    <a:pt x="47" y="66"/>
                  </a:lnTo>
                  <a:lnTo>
                    <a:pt x="59" y="72"/>
                  </a:lnTo>
                  <a:lnTo>
                    <a:pt x="65" y="72"/>
                  </a:lnTo>
                  <a:lnTo>
                    <a:pt x="71" y="72"/>
                  </a:lnTo>
                  <a:lnTo>
                    <a:pt x="77" y="72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9" y="84"/>
                  </a:lnTo>
                  <a:lnTo>
                    <a:pt x="95" y="90"/>
                  </a:lnTo>
                  <a:lnTo>
                    <a:pt x="89" y="90"/>
                  </a:lnTo>
                  <a:lnTo>
                    <a:pt x="83" y="96"/>
                  </a:lnTo>
                  <a:lnTo>
                    <a:pt x="77" y="96"/>
                  </a:lnTo>
                  <a:lnTo>
                    <a:pt x="71" y="102"/>
                  </a:lnTo>
                  <a:lnTo>
                    <a:pt x="65" y="102"/>
                  </a:lnTo>
                  <a:lnTo>
                    <a:pt x="59" y="108"/>
                  </a:lnTo>
                  <a:lnTo>
                    <a:pt x="53" y="108"/>
                  </a:lnTo>
                  <a:lnTo>
                    <a:pt x="47" y="108"/>
                  </a:lnTo>
                  <a:lnTo>
                    <a:pt x="53" y="108"/>
                  </a:lnTo>
                  <a:lnTo>
                    <a:pt x="59" y="108"/>
                  </a:lnTo>
                  <a:lnTo>
                    <a:pt x="65" y="108"/>
                  </a:lnTo>
                  <a:lnTo>
                    <a:pt x="77" y="108"/>
                  </a:lnTo>
                  <a:lnTo>
                    <a:pt x="83" y="102"/>
                  </a:lnTo>
                  <a:lnTo>
                    <a:pt x="89" y="102"/>
                  </a:lnTo>
                  <a:lnTo>
                    <a:pt x="95" y="102"/>
                  </a:lnTo>
                  <a:lnTo>
                    <a:pt x="95" y="96"/>
                  </a:lnTo>
                  <a:lnTo>
                    <a:pt x="101" y="96"/>
                  </a:lnTo>
                  <a:lnTo>
                    <a:pt x="107" y="96"/>
                  </a:lnTo>
                  <a:lnTo>
                    <a:pt x="113" y="96"/>
                  </a:lnTo>
                  <a:lnTo>
                    <a:pt x="113" y="102"/>
                  </a:lnTo>
                  <a:lnTo>
                    <a:pt x="119" y="102"/>
                  </a:lnTo>
                  <a:lnTo>
                    <a:pt x="125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7" y="108"/>
                  </a:lnTo>
                  <a:lnTo>
                    <a:pt x="137" y="114"/>
                  </a:lnTo>
                  <a:lnTo>
                    <a:pt x="143" y="114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pic>
        <p:nvPicPr>
          <p:cNvPr id="1020" name="Picture 7" descr="Daolua1-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762">
            <a:off x="1350015" y="5096032"/>
            <a:ext cx="1762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1" name="Picture 7" descr="Daolua1-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2652">
            <a:off x="636463" y="4382855"/>
            <a:ext cx="1529385" cy="14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2" name="Picture 11" descr="Daolua1-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9100">
            <a:off x="56778" y="3484398"/>
            <a:ext cx="1332543" cy="13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3" name="Picture 19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168544" y="3030074"/>
            <a:ext cx="607624" cy="64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19" descr="Daolua1-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2906">
            <a:off x="95399" y="2578481"/>
            <a:ext cx="494635" cy="5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024"/>
          <p:cNvSpPr/>
          <p:nvPr/>
        </p:nvSpPr>
        <p:spPr>
          <a:xfrm>
            <a:off x="709122" y="594635"/>
            <a:ext cx="5463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7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j-lt"/>
              </a:rPr>
              <a:t>Chào mừng </a:t>
            </a:r>
          </a:p>
        </p:txBody>
      </p:sp>
      <p:sp>
        <p:nvSpPr>
          <p:cNvPr id="1026" name="Rectangle 1025"/>
          <p:cNvSpPr/>
          <p:nvPr/>
        </p:nvSpPr>
        <p:spPr>
          <a:xfrm>
            <a:off x="3140000" y="1644068"/>
            <a:ext cx="47243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7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uý </a:t>
            </a:r>
            <a:r>
              <a:rPr lang="vi-VN" sz="72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j-lt"/>
              </a:rPr>
              <a:t>thầy cô </a:t>
            </a:r>
          </a:p>
        </p:txBody>
      </p:sp>
      <p:sp>
        <p:nvSpPr>
          <p:cNvPr id="1027" name="Rectangle 1026"/>
          <p:cNvSpPr/>
          <p:nvPr/>
        </p:nvSpPr>
        <p:spPr>
          <a:xfrm>
            <a:off x="472356" y="2901203"/>
            <a:ext cx="8520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72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 DỰ GIỜ LỚP 3</a:t>
            </a:r>
            <a:endParaRPr lang="vi-VN" sz="72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30" name="AutoShape 1039"/>
          <p:cNvSpPr>
            <a:spLocks noChangeArrowheads="1"/>
          </p:cNvSpPr>
          <p:nvPr/>
        </p:nvSpPr>
        <p:spPr bwMode="auto">
          <a:xfrm>
            <a:off x="6629400" y="762000"/>
            <a:ext cx="1371600" cy="9906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7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19461" name="WordArt 7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81000" y="1143000"/>
            <a:ext cx="8458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</a:rPr>
              <a:t> 6 : 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3" name="WordArt 10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graphicFrame>
        <p:nvGraphicFramePr>
          <p:cNvPr id="94245" name="Group 37"/>
          <p:cNvGraphicFramePr>
            <a:graphicFrameLocks noGrp="1"/>
          </p:cNvGraphicFramePr>
          <p:nvPr/>
        </p:nvGraphicFramePr>
        <p:xfrm>
          <a:off x="4648200" y="2624138"/>
          <a:ext cx="4419600" cy="385445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60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</a:t>
                      </a:r>
                      <a:r>
                        <a:rPr kumimoji="0" lang="en-US" altLang="vi-V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sóc, bảo vệ vật nuôi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vật nuôi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84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4243" name="Group 35"/>
          <p:cNvGraphicFramePr>
            <a:graphicFrameLocks noGrp="1"/>
          </p:cNvGraphicFramePr>
          <p:nvPr/>
        </p:nvGraphicFramePr>
        <p:xfrm>
          <a:off x="228600" y="2590800"/>
          <a:ext cx="4419600" cy="3852863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60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 sóc, bảo vệ cây trồng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cây trồng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68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4247" name="Text Box 39"/>
          <p:cNvSpPr txBox="1">
            <a:spLocks noChangeArrowheads="1"/>
          </p:cNvSpPr>
          <p:nvPr/>
        </p:nvSpPr>
        <p:spPr bwMode="auto">
          <a:xfrm>
            <a:off x="457200" y="1995488"/>
            <a:ext cx="815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/>
              <a:t>Em hãy viết những việc làm phù hợp với yêu cầu trong các cột dưới đây</a:t>
            </a:r>
          </a:p>
        </p:txBody>
      </p:sp>
      <p:sp>
        <p:nvSpPr>
          <p:cNvPr id="19487" name="Text Box 4"/>
          <p:cNvSpPr txBox="1">
            <a:spLocks noChangeArrowheads="1"/>
          </p:cNvSpPr>
          <p:nvPr/>
        </p:nvSpPr>
        <p:spPr bwMode="auto">
          <a:xfrm>
            <a:off x="3276600" y="3175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37803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4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7" grpId="0"/>
      <p:bldP spid="942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0485" name="WordArt 8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0" y="11430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400" dirty="0" smtClean="0">
                <a:solidFill>
                  <a:srgbClr val="0000FF"/>
                </a:solidFill>
                <a:latin typeface="Times New Roman" pitchFamily="18" charset="0"/>
              </a:rPr>
              <a:t> 6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nuôi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487" name="WordArt 11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0488" name="Text Box 53"/>
          <p:cNvSpPr txBox="1">
            <a:spLocks noChangeArrowheads="1"/>
          </p:cNvSpPr>
          <p:nvPr/>
        </p:nvSpPr>
        <p:spPr bwMode="auto">
          <a:xfrm>
            <a:off x="304800" y="21336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1800"/>
          </a:p>
        </p:txBody>
      </p:sp>
      <p:sp>
        <p:nvSpPr>
          <p:cNvPr id="20489" name="Rectangle 54"/>
          <p:cNvSpPr>
            <a:spLocks noChangeArrowheads="1"/>
          </p:cNvSpPr>
          <p:nvPr/>
        </p:nvSpPr>
        <p:spPr bwMode="auto">
          <a:xfrm>
            <a:off x="6978650" y="1828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endParaRPr lang="vi-VN" altLang="vi-VN" b="1">
              <a:solidFill>
                <a:srgbClr val="FF0000"/>
              </a:solidFill>
            </a:endParaRPr>
          </a:p>
        </p:txBody>
      </p:sp>
      <p:graphicFrame>
        <p:nvGraphicFramePr>
          <p:cNvPr id="93269" name="Group 85"/>
          <p:cNvGraphicFramePr>
            <a:graphicFrameLocks noGrp="1"/>
          </p:cNvGraphicFramePr>
          <p:nvPr/>
        </p:nvGraphicFramePr>
        <p:xfrm>
          <a:off x="457200" y="2133600"/>
          <a:ext cx="8382000" cy="4376912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1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Việc làm cần thiết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 để chăm sóc, bảo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 vệ cây trồng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cây trồng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 sóc, bảo vệ vật nuôi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vật nuôi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Trồng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Tưới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Bón phân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Diệt sâu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Vun xới cho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Tỉa lá sâu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 Nhổ cỏ dại....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Ngắt hoa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Bẻ cành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Ngắt đọt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Nhổ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Bứt lá chơi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Đổ rác bẩn dưới gốc cây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Leo cây chơi đùa.....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Cho ăn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Làm sạch chỗ 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Tiêm thuốc phòng bệnh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</a:rPr>
                        <a:t>- Báo cho nhân viên thú y khi có dịch bệnh...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Đánh đập chúng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Bỏ đói chúng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Đem vật nuôi đùa giỡn, chơi trò chơi nguy hiểm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Thả chúng chạy rông.....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0507" name="Text Box 4"/>
          <p:cNvSpPr txBox="1">
            <a:spLocks noChangeArrowheads="1"/>
          </p:cNvSpPr>
          <p:nvPr/>
        </p:nvSpPr>
        <p:spPr bwMode="auto">
          <a:xfrm>
            <a:off x="3200400" y="58738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363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119815" name="AutoShape 7"/>
          <p:cNvSpPr>
            <a:spLocks noChangeArrowheads="1"/>
          </p:cNvSpPr>
          <p:nvPr/>
        </p:nvSpPr>
        <p:spPr bwMode="auto">
          <a:xfrm>
            <a:off x="457200" y="1371600"/>
            <a:ext cx="8229600" cy="23622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Kết luận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Cây trồng vật nuôi rất cần thiết cho cuộc 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sống của con người. Vì vậy, em cần biết </a:t>
            </a:r>
          </a:p>
          <a:p>
            <a:pPr algn="ctr" eaLnBrk="1" hangingPunct="1"/>
            <a:r>
              <a:rPr lang="en-US" altLang="vi-VN" sz="2800">
                <a:solidFill>
                  <a:srgbClr val="3333FF"/>
                </a:solidFill>
              </a:rPr>
              <a:t>bảo vệ, chăm sóc cây trồng vật nuôi</a:t>
            </a:r>
          </a:p>
        </p:txBody>
      </p:sp>
      <p:sp>
        <p:nvSpPr>
          <p:cNvPr id="21510" name="WordArt 8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1511" name="WordArt 11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1512" name="Text Box 4"/>
          <p:cNvSpPr txBox="1">
            <a:spLocks noChangeArrowheads="1"/>
          </p:cNvSpPr>
          <p:nvPr/>
        </p:nvSpPr>
        <p:spPr bwMode="auto">
          <a:xfrm>
            <a:off x="3148013" y="635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190278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5" name="AutoShape 9" descr="Large confetti"/>
          <p:cNvSpPr>
            <a:spLocks noChangeArrowheads="1"/>
          </p:cNvSpPr>
          <p:nvPr/>
        </p:nvSpPr>
        <p:spPr bwMode="auto">
          <a:xfrm>
            <a:off x="304800" y="1905000"/>
            <a:ext cx="8077200" cy="3429000"/>
          </a:xfrm>
          <a:prstGeom prst="horizontalScroll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76200">
            <a:pattFill prst="sphere">
              <a:fgClr>
                <a:srgbClr val="3366FF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vi-VN" sz="1400"/>
              <a:t>     </a:t>
            </a:r>
            <a:r>
              <a:rPr lang="en-US" altLang="vi-VN" sz="2800"/>
              <a:t>Vẽ tranh, sưu tầm và giới thiệu với bạn các </a:t>
            </a:r>
            <a:r>
              <a:rPr lang="en-US" altLang="vi-VN" sz="2800"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vi-VN" sz="2800">
                <a:latin typeface="Times New Roman" pitchFamily="18" charset="0"/>
              </a:rPr>
              <a:t>bài thơ, bài hát, truyện, về  chăm sóc cây trồng,vật </a:t>
            </a:r>
          </a:p>
          <a:p>
            <a:pPr eaLnBrk="1" hangingPunct="1"/>
            <a:r>
              <a:rPr lang="en-US" altLang="vi-VN" sz="2800">
                <a:latin typeface="Times New Roman" pitchFamily="18" charset="0"/>
              </a:rPr>
              <a:t>nuôi.</a:t>
            </a:r>
          </a:p>
        </p:txBody>
      </p:sp>
      <p:pic>
        <p:nvPicPr>
          <p:cNvPr id="22533" name="Picture 15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19"/>
          <p:cNvSpPr>
            <a:spLocks noChangeArrowheads="1"/>
          </p:cNvSpPr>
          <p:nvPr/>
        </p:nvSpPr>
        <p:spPr bwMode="auto">
          <a:xfrm>
            <a:off x="2590800" y="12954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5 </a:t>
            </a:r>
            <a:endParaRPr lang="en-US" altLang="vi-VN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536" name="WordArt 20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3200400" y="104775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27194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1260" y="152400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u="sng" dirty="0" err="1">
                <a:solidFill>
                  <a:srgbClr val="3333FF"/>
                </a:solidFill>
                <a:latin typeface="Times New Roman" pitchFamily="18" charset="0"/>
              </a:rPr>
              <a:t>Đạo</a:t>
            </a:r>
            <a:r>
              <a:rPr lang="en-US" altLang="vi-VN" sz="3200" b="1" u="sng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rgbClr val="3333FF"/>
                </a:solidFill>
                <a:latin typeface="Times New Roman" pitchFamily="18" charset="0"/>
              </a:rPr>
              <a:t>đức</a:t>
            </a:r>
            <a:endParaRPr lang="en-US" altLang="vi-VN" sz="3200" b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749173"/>
            <a:ext cx="7675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</a:t>
            </a:r>
            <a:endParaRPr lang="vi-VN" sz="3200" dirty="0"/>
          </a:p>
        </p:txBody>
      </p:sp>
      <p:sp>
        <p:nvSpPr>
          <p:cNvPr id="4" name="Rectangle 3"/>
          <p:cNvSpPr/>
          <p:nvPr/>
        </p:nvSpPr>
        <p:spPr>
          <a:xfrm>
            <a:off x="1295400" y="1333948"/>
            <a:ext cx="5995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2400" dirty="0" err="1">
                <a:solidFill>
                  <a:srgbClr val="0000FF"/>
                </a:solidFill>
              </a:rPr>
              <a:t>Một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số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ảnh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về</a:t>
            </a:r>
            <a:r>
              <a:rPr lang="en-US" altLang="vi-VN" sz="2400" dirty="0"/>
              <a:t> 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vệ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itchFamily="18" charset="0"/>
              </a:rPr>
              <a:t>trồn</a:t>
            </a:r>
            <a:r>
              <a:rPr lang="en-US" altLang="vi-VN" dirty="0" err="1">
                <a:solidFill>
                  <a:srgbClr val="0000FF"/>
                </a:solidFill>
                <a:latin typeface="Times New Roman" pitchFamily="18" charset="0"/>
              </a:rPr>
              <a:t>g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9468"/>
            <a:ext cx="4289367" cy="481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76" y="1795613"/>
            <a:ext cx="4484024" cy="48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6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762000" y="10668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dirty="0" err="1">
                <a:solidFill>
                  <a:srgbClr val="0000FF"/>
                </a:solidFill>
              </a:rPr>
              <a:t>Một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số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hình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ảnh</a:t>
            </a:r>
            <a:r>
              <a:rPr lang="en-US" altLang="vi-VN" sz="2400" dirty="0">
                <a:solidFill>
                  <a:srgbClr val="0000FF"/>
                </a:solidFill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</a:rPr>
              <a:t>về</a:t>
            </a:r>
            <a:r>
              <a:rPr lang="en-US" altLang="vi-VN" dirty="0"/>
              <a:t>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chăm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sóc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3559" name="WordArt 9"/>
          <p:cNvSpPr>
            <a:spLocks noChangeArrowheads="1" noChangeShapeType="1" noTextEdit="1"/>
          </p:cNvSpPr>
          <p:nvPr/>
        </p:nvSpPr>
        <p:spPr bwMode="auto">
          <a:xfrm>
            <a:off x="561975" y="57626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pic>
        <p:nvPicPr>
          <p:cNvPr id="95244" name="Picture 12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819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8" name="Picture 16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0" name="Picture 1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2" name="Picture 20" descr="Kết quả hình ảnh cho những tấm gươngnhững người tròng 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67200"/>
            <a:ext cx="3733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3" name="Picture 21" descr="Kết quả hình ảnh cho bảo vệ cây sưa cổ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441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Text Box 4"/>
          <p:cNvSpPr txBox="1">
            <a:spLocks noChangeArrowheads="1"/>
          </p:cNvSpPr>
          <p:nvPr/>
        </p:nvSpPr>
        <p:spPr bwMode="auto">
          <a:xfrm>
            <a:off x="3124200" y="-52388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 dirty="0" err="1">
                <a:solidFill>
                  <a:srgbClr val="3333FF"/>
                </a:solidFill>
                <a:latin typeface="Times New Roman" pitchFamily="18" charset="0"/>
              </a:rPr>
              <a:t>Đạo</a:t>
            </a:r>
            <a:r>
              <a:rPr lang="en-US" altLang="vi-VN" b="1" u="sng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3333FF"/>
                </a:solidFill>
                <a:latin typeface="Times New Roman" pitchFamily="18" charset="0"/>
              </a:rPr>
              <a:t>đức</a:t>
            </a:r>
            <a:endParaRPr lang="en-US" altLang="vi-VN" b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228600" y="1219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cây trồng</a:t>
            </a:r>
          </a:p>
        </p:txBody>
      </p:sp>
      <p:sp>
        <p:nvSpPr>
          <p:cNvPr id="24583" name="WordArt 8"/>
          <p:cNvSpPr>
            <a:spLocks noChangeArrowheads="1" noChangeShapeType="1" noTextEdit="1"/>
          </p:cNvSpPr>
          <p:nvPr/>
        </p:nvSpPr>
        <p:spPr bwMode="auto">
          <a:xfrm>
            <a:off x="533400" y="631825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pic>
        <p:nvPicPr>
          <p:cNvPr id="112653" name="Picture 13" descr="Kết quả hình ảnh cho con người với cây tr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5" descr="Kết quả hình ảnh cho con người với cây tr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8" name="Picture 18" descr="cx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0" name="Picture 20" descr="Kết quả hình ảnh cho con người với cây tr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0"/>
            <a:ext cx="35814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 Box 4"/>
          <p:cNvSpPr txBox="1">
            <a:spLocks noChangeArrowheads="1"/>
          </p:cNvSpPr>
          <p:nvPr/>
        </p:nvSpPr>
        <p:spPr bwMode="auto">
          <a:xfrm>
            <a:off x="3276600" y="-66675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17855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28600" y="11430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cây trồng</a:t>
            </a:r>
          </a:p>
        </p:txBody>
      </p:sp>
      <p:sp>
        <p:nvSpPr>
          <p:cNvPr id="25607" name="WordArt 8"/>
          <p:cNvSpPr>
            <a:spLocks noChangeArrowheads="1" noChangeShapeType="1" noTextEdit="1"/>
          </p:cNvSpPr>
          <p:nvPr/>
        </p:nvSpPr>
        <p:spPr bwMode="auto">
          <a:xfrm>
            <a:off x="533400" y="542925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pic>
        <p:nvPicPr>
          <p:cNvPr id="113679" name="Picture 15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1" name="Picture 17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905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3" name="Picture 19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038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5" name="Picture 21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200"/>
            <a:ext cx="39624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4"/>
          <p:cNvSpPr txBox="1">
            <a:spLocks noChangeArrowheads="1"/>
          </p:cNvSpPr>
          <p:nvPr/>
        </p:nvSpPr>
        <p:spPr bwMode="auto">
          <a:xfrm>
            <a:off x="3200400" y="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79163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1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hặt phá cây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2" y="-72232"/>
            <a:ext cx="4264025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ết quả hình ảnh cho chặt phá cây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 descr="Kết quả hình ảnh cho chặt phá cây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343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chăm sóc vật nuôi</a:t>
            </a:r>
          </a:p>
        </p:txBody>
      </p:sp>
      <p:pic>
        <p:nvPicPr>
          <p:cNvPr id="96269" name="Picture 13" descr="Kết quả hình ảnh cho cham soc vat n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505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1" name="Picture 15" descr="Kết quả hình ảnh cho cham soc vat n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35052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3" name="Picture 17" descr="Kết quả hình ảnh cho cham soc vat nu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5052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5" name="Picture 19" descr="Kết quả hình ảnh cho cham soc vat n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3505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8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u="sng" dirty="0" err="1" smtClean="0"/>
              <a:t>Đạo</a:t>
            </a:r>
            <a:r>
              <a:rPr lang="en-US" u="sng" dirty="0" smtClean="0"/>
              <a:t> </a:t>
            </a:r>
            <a:r>
              <a:rPr lang="en-US" u="sng" dirty="0" err="1" smtClean="0"/>
              <a:t>đức</a:t>
            </a:r>
            <a:r>
              <a:rPr lang="en-US" u="sng" dirty="0" smtClean="0"/>
              <a:t> </a:t>
            </a:r>
            <a:endParaRPr lang="vi-VN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u="sng" dirty="0" err="1" smtClean="0"/>
              <a:t>Bài</a:t>
            </a:r>
            <a:r>
              <a:rPr lang="en-US" sz="4000" u="sng" dirty="0" smtClean="0"/>
              <a:t> 14 </a:t>
            </a:r>
            <a:r>
              <a:rPr lang="en-US" sz="4000" dirty="0" smtClean="0"/>
              <a:t>:</a:t>
            </a:r>
            <a:r>
              <a:rPr lang="en-US" sz="4000" dirty="0" err="1" smtClean="0">
                <a:solidFill>
                  <a:srgbClr val="FF0000"/>
                </a:solidFill>
              </a:rPr>
              <a:t>Chăm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sóc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cây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trồng</a:t>
            </a:r>
            <a:r>
              <a:rPr lang="en-US" sz="4000" dirty="0" smtClean="0">
                <a:solidFill>
                  <a:srgbClr val="FF0000"/>
                </a:solidFill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</a:rPr>
              <a:t>vật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nuôi</a:t>
            </a:r>
            <a:r>
              <a:rPr lang="en-US" sz="4000" dirty="0" smtClean="0">
                <a:solidFill>
                  <a:srgbClr val="FF0000"/>
                </a:solidFill>
              </a:rPr>
              <a:t> (</a:t>
            </a:r>
            <a:r>
              <a:rPr lang="en-US" sz="4000" dirty="0" err="1" smtClean="0">
                <a:solidFill>
                  <a:srgbClr val="FF0000"/>
                </a:solidFill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</a:rPr>
              <a:t> 2) 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228600" y="1371600"/>
            <a:ext cx="868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đẹp giữa con người với vật nuôi.</a:t>
            </a:r>
          </a:p>
        </p:txBody>
      </p:sp>
      <p:pic>
        <p:nvPicPr>
          <p:cNvPr id="97295" name="Picture 15" descr="Đây chính là minh chứng cho tình yêu vô điều kiện mà con người dành cho những loài vật xung quanh - Ảnh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886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6" name="Picture 16" descr="Đây chính là minh chứng cho tình yêu vô điều kiện mà con người dành cho những loài vật xung quanh - Ảnh 6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96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5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chăm sóc, bảo vệ vật nuôi</a:t>
            </a:r>
          </a:p>
        </p:txBody>
      </p:sp>
      <p:pic>
        <p:nvPicPr>
          <p:cNvPr id="99344" name="Picture 16" descr="animals-good-news-faith-in-humanity-restored-2016-61-585a583657e20__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0"/>
            <a:ext cx="3048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0"/>
            <a:ext cx="21828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8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0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bạo hành vật nuôi</a:t>
            </a:r>
          </a:p>
        </p:txBody>
      </p:sp>
      <p:sp>
        <p:nvSpPr>
          <p:cNvPr id="31751" name="WordArt 8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pic>
        <p:nvPicPr>
          <p:cNvPr id="101388" name="Picture 12" descr="Kết quả hình ảnh cho bạo hành súc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038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16" descr="Kết quả hình ảnh cho bạo hành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4038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4" name="Picture 18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4191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5" name="Picture 19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 Box 4"/>
          <p:cNvSpPr txBox="1">
            <a:spLocks noChangeArrowheads="1"/>
          </p:cNvSpPr>
          <p:nvPr/>
        </p:nvSpPr>
        <p:spPr bwMode="auto">
          <a:xfrm>
            <a:off x="3224213" y="3175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34118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62000" y="12954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itchFamily="18" charset="0"/>
              </a:rPr>
              <a:t>Một số hình ảnh về bạo hành vật nuôi</a:t>
            </a:r>
          </a:p>
        </p:txBody>
      </p:sp>
      <p:sp>
        <p:nvSpPr>
          <p:cNvPr id="32775" name="WordArt 8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1371600" y="5334000"/>
            <a:ext cx="6858000" cy="1524000"/>
          </a:xfrm>
          <a:prstGeom prst="horizontalScroll">
            <a:avLst>
              <a:gd name="adj" fmla="val 12500"/>
            </a:avLst>
          </a:prstGeom>
          <a:solidFill>
            <a:schemeClr val="folHlink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Ngày Động vật thế giới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được tổ chức vào 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ngày 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hlinkClick r:id="rId2" tooltip="4 tháng 10"/>
              </a:rPr>
              <a:t>4 tháng 10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hàng năm, là một ngày dành riêng 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cho việc tuyên truyền cổ động việc chăm sóc </a:t>
            </a:r>
          </a:p>
          <a:p>
            <a:pPr algn="ctr" eaLnBrk="1" hangingPunct="1">
              <a:defRPr/>
            </a:pP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hlinkClick r:id="rId3" tooltip="Động vật"/>
              </a:rPr>
              <a:t>động vật</a:t>
            </a:r>
            <a:r>
              <a:rPr lang="en-US" altLang="vi-VN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 trên toàn thế giới.</a:t>
            </a:r>
          </a:p>
        </p:txBody>
      </p:sp>
      <p:pic>
        <p:nvPicPr>
          <p:cNvPr id="32777" name="Picture 20" descr="Kết quả hình ảnh cho bạo hành động v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2" descr="Kết quả hình ảnh cho bạo hành súc v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28956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3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WordArt 24"/>
          <p:cNvSpPr>
            <a:spLocks noChangeArrowheads="1" noChangeShapeType="1" noTextEdit="1"/>
          </p:cNvSpPr>
          <p:nvPr/>
        </p:nvSpPr>
        <p:spPr bwMode="auto">
          <a:xfrm>
            <a:off x="533400" y="762000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32782" name="Text Box 4"/>
          <p:cNvSpPr txBox="1">
            <a:spLocks noChangeArrowheads="1"/>
          </p:cNvSpPr>
          <p:nvPr/>
        </p:nvSpPr>
        <p:spPr bwMode="auto">
          <a:xfrm>
            <a:off x="3224213" y="3175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13397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6"/>
          <p:cNvSpPr txBox="1">
            <a:spLocks noChangeArrowheads="1"/>
          </p:cNvSpPr>
          <p:nvPr/>
        </p:nvSpPr>
        <p:spPr bwMode="auto">
          <a:xfrm>
            <a:off x="1660525" y="4608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srgbClr val="FFFFFF"/>
              </a:solidFill>
            </a:endParaRPr>
          </a:p>
        </p:txBody>
      </p:sp>
      <p:sp>
        <p:nvSpPr>
          <p:cNvPr id="33795" name="Text Box 31"/>
          <p:cNvSpPr txBox="1">
            <a:spLocks noChangeArrowheads="1"/>
          </p:cNvSpPr>
          <p:nvPr/>
        </p:nvSpPr>
        <p:spPr bwMode="auto">
          <a:xfrm>
            <a:off x="3444875" y="201613"/>
            <a:ext cx="2057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u="sng">
                <a:solidFill>
                  <a:srgbClr val="FFFFFF"/>
                </a:solidFill>
                <a:latin typeface="Times New Roman" pitchFamily="18" charset="0"/>
              </a:rPr>
              <a:t>Đạo đức</a:t>
            </a:r>
          </a:p>
        </p:txBody>
      </p:sp>
      <p:sp>
        <p:nvSpPr>
          <p:cNvPr id="33796" name="WordArt 32"/>
          <p:cNvSpPr>
            <a:spLocks noChangeArrowheads="1" noChangeShapeType="1" noTextEdit="1"/>
          </p:cNvSpPr>
          <p:nvPr/>
        </p:nvSpPr>
        <p:spPr bwMode="auto">
          <a:xfrm>
            <a:off x="1371600" y="1143000"/>
            <a:ext cx="6348413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gradFill rotWithShape="1">
                  <a:gsLst>
                    <a:gs pos="0">
                      <a:srgbClr val="FFFF00"/>
                    </a:gs>
                    <a:gs pos="50000">
                      <a:srgbClr val="FF99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 sóc cây trồng, vật nuôi ( tiết 2 )</a:t>
            </a:r>
          </a:p>
        </p:txBody>
      </p:sp>
      <p:sp>
        <p:nvSpPr>
          <p:cNvPr id="56355" name="Rectangle 35"/>
          <p:cNvSpPr>
            <a:spLocks noChangeArrowheads="1"/>
          </p:cNvSpPr>
          <p:nvPr/>
        </p:nvSpPr>
        <p:spPr bwMode="auto">
          <a:xfrm>
            <a:off x="2895600" y="1752600"/>
            <a:ext cx="274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mtClean="0">
                <a:solidFill>
                  <a:srgbClr val="FF00FF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533400" y="3048000"/>
            <a:ext cx="7924800" cy="220980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FFCCFF">
                  <a:gamma/>
                  <a:tint val="0"/>
                  <a:invGamma/>
                </a:srgbClr>
              </a:gs>
              <a:gs pos="100000">
                <a:srgbClr val="FFCCFF"/>
              </a:gs>
            </a:gsLst>
            <a:lin ang="5400000" scaled="1"/>
          </a:gradFill>
          <a:ln w="57150" cmpd="thickThin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r>
              <a:rPr lang="en-US" altLang="vi-VN" dirty="0" smtClean="0">
                <a:solidFill>
                  <a:srgbClr val="FFFFFF"/>
                </a:solidFill>
              </a:rPr>
              <a:t>        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 smtClean="0">
                <a:solidFill>
                  <a:srgbClr val="00008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dirty="0" smtClean="0">
                <a:solidFill>
                  <a:srgbClr val="000080"/>
                </a:solidFill>
                <a:latin typeface="Times New Roman" panose="02020603050405020304" pitchFamily="18" charset="0"/>
              </a:rPr>
              <a:t>.</a:t>
            </a: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 smtClean="0">
              <a:solidFill>
                <a:srgbClr val="00008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 smtClean="0">
              <a:solidFill>
                <a:srgbClr val="000080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86D1EC"/>
              </a:buClr>
              <a:buFont typeface="Wingdings" panose="05000000000000000000" pitchFamily="2" charset="2"/>
              <a:buNone/>
              <a:defRPr/>
            </a:pPr>
            <a:endParaRPr lang="en-US" altLang="vi-VN" dirty="0" smtClean="0">
              <a:solidFill>
                <a:srgbClr val="0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799" name="Picture 38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9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8100" y="5372100"/>
            <a:ext cx="152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40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0188" y="5411788"/>
            <a:ext cx="12938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41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9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WordArt 6" descr="Narrow vertical"/>
          <p:cNvSpPr>
            <a:spLocks noChangeArrowheads="1" noChangeShapeType="1" noTextEdit="1"/>
          </p:cNvSpPr>
          <p:nvPr/>
        </p:nvSpPr>
        <p:spPr bwMode="auto">
          <a:xfrm>
            <a:off x="533400" y="0"/>
            <a:ext cx="7620000" cy="434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cùng các em sức khoẻ</a:t>
            </a:r>
          </a:p>
          <a:p>
            <a:pPr algn="ctr"/>
            <a:r>
              <a:rPr lang="vi-VN" sz="3600" kern="10" dirty="0"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</a:p>
        </p:txBody>
      </p:sp>
      <p:pic>
        <p:nvPicPr>
          <p:cNvPr id="6157" name="Picture 1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2038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2075"/>
            <a:ext cx="1885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18859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3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10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47244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2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0500" y="1143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23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Hoa trong vuo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0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7832" fill="hold"/>
                                        <p:tgtEl>
                                          <p:spTgt spid="6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8"/>
                </p:tgtEl>
              </p:cMediaNode>
            </p:audio>
          </p:childTnLst>
        </p:cTn>
      </p:par>
    </p:tnLst>
    <p:bldLst>
      <p:bldP spid="6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1295400" y="1219200"/>
            <a:ext cx="1752600" cy="1628775"/>
          </a:xfrm>
          <a:prstGeom prst="irregularSeal2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rgbClr val="FFFFCC"/>
                </a:solidFill>
                <a:latin typeface="Arial"/>
                <a:cs typeface="Arial" charset="0"/>
              </a:rPr>
              <a:t>Câu 1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914400" y="2819400"/>
            <a:ext cx="8001000" cy="3429000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 rot="5400000">
            <a:off x="-1543050" y="3790950"/>
            <a:ext cx="4076700" cy="381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Câu hỏi 1</a:t>
            </a:r>
          </a:p>
        </p:txBody>
      </p:sp>
      <p:pic>
        <p:nvPicPr>
          <p:cNvPr id="11269" name="Picture 5" descr="Book-09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3425" y="6091238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676400" y="533400"/>
            <a:ext cx="645795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Ý TRẢ LỜI ĐÚNG NHẤT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4343400" y="1752600"/>
            <a:ext cx="1905000" cy="528638"/>
          </a:xfrm>
          <a:prstGeom prst="rect">
            <a:avLst/>
          </a:prstGeom>
          <a:solidFill>
            <a:srgbClr val="3333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sz="2800" i="1">
                <a:solidFill>
                  <a:srgbClr val="FFFF66"/>
                </a:solidFill>
                <a:cs typeface="Arial" charset="0"/>
              </a:rPr>
              <a:t>ĐÁP ÁN</a:t>
            </a: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990600" y="2971800"/>
            <a:ext cx="7696200" cy="89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600">
                <a:solidFill>
                  <a:srgbClr val="FF0000"/>
                </a:solidFill>
              </a:rPr>
              <a:t>* Cây trồng, vật nuôi có ích lợi gì </a:t>
            </a:r>
            <a:r>
              <a:rPr lang="vi-VN" sz="2600">
                <a:solidFill>
                  <a:srgbClr val="FF0000"/>
                </a:solidFill>
              </a:rPr>
              <a:t>đ</a:t>
            </a:r>
            <a:r>
              <a:rPr lang="en-US" sz="2600">
                <a:solidFill>
                  <a:srgbClr val="FF0000"/>
                </a:solidFill>
              </a:rPr>
              <a:t>ối với con ng</a:t>
            </a:r>
            <a:r>
              <a:rPr lang="vi-VN" sz="2600">
                <a:solidFill>
                  <a:srgbClr val="FF0000"/>
                </a:solidFill>
              </a:rPr>
              <a:t>ư</a:t>
            </a:r>
            <a:r>
              <a:rPr lang="en-US" sz="2600">
                <a:solidFill>
                  <a:srgbClr val="FF0000"/>
                </a:solidFill>
              </a:rPr>
              <a:t>ời?</a:t>
            </a: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1143000" y="3657600"/>
            <a:ext cx="75438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A.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n.</a:t>
            </a:r>
            <a:endParaRPr lang="en-US" sz="2400"/>
          </a:p>
        </p:txBody>
      </p:sp>
      <p:sp>
        <p:nvSpPr>
          <p:cNvPr id="32791" name="Text Box 23"/>
          <p:cNvSpPr txBox="1">
            <a:spLocks noChangeArrowheads="1"/>
          </p:cNvSpPr>
          <p:nvPr/>
        </p:nvSpPr>
        <p:spPr bwMode="auto">
          <a:xfrm>
            <a:off x="1219200" y="4267200"/>
            <a:ext cx="7467600" cy="831850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B. 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n, l</a:t>
            </a:r>
            <a:r>
              <a:rPr lang="vi-VN" sz="2400">
                <a:solidFill>
                  <a:srgbClr val="0000FF"/>
                </a:solidFill>
              </a:rPr>
              <a:t>ươ</a:t>
            </a:r>
            <a:r>
              <a:rPr lang="en-US" sz="2400">
                <a:solidFill>
                  <a:srgbClr val="0000FF"/>
                </a:solidFill>
              </a:rPr>
              <a:t>ng thực thực phẩm và làm </a:t>
            </a:r>
            <a:r>
              <a:rPr lang="vi-VN" sz="2400">
                <a:solidFill>
                  <a:srgbClr val="0000FF"/>
                </a:solidFill>
              </a:rPr>
              <a:t>đ</a:t>
            </a:r>
            <a:r>
              <a:rPr lang="en-US" sz="2400">
                <a:solidFill>
                  <a:srgbClr val="0000FF"/>
                </a:solidFill>
              </a:rPr>
              <a:t>ẹp cảnh quan môi tr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ờng.</a:t>
            </a:r>
            <a:endParaRPr lang="en-US" sz="2400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1219200" y="5334000"/>
            <a:ext cx="7467600" cy="46672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C.  Cung cấp cho con ng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ời thức 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n, n</a:t>
            </a:r>
            <a:r>
              <a:rPr lang="vi-VN" sz="2400">
                <a:solidFill>
                  <a:srgbClr val="0000FF"/>
                </a:solidFill>
              </a:rPr>
              <a:t>ư</a:t>
            </a:r>
            <a:r>
              <a:rPr lang="en-US" sz="2400">
                <a:solidFill>
                  <a:srgbClr val="0000FF"/>
                </a:solidFill>
              </a:rPr>
              <a:t>ớc uống.</a:t>
            </a:r>
            <a:endParaRPr lang="en-US" sz="2400"/>
          </a:p>
        </p:txBody>
      </p:sp>
      <p:grpSp>
        <p:nvGrpSpPr>
          <p:cNvPr id="1127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1277" name="Picture 32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33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9" name="Picture 34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35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16937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105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0" grpId="1" animBg="1"/>
      <p:bldP spid="32771" grpId="0" animBg="1"/>
      <p:bldP spid="32772" grpId="0" animBg="1"/>
      <p:bldP spid="32772" grpId="1" animBg="1"/>
      <p:bldP spid="32788" grpId="0" animBg="1"/>
      <p:bldP spid="32789" grpId="0"/>
      <p:bldP spid="32790" grpId="0" animBg="1"/>
      <p:bldP spid="32790" grpId="1" animBg="1"/>
      <p:bldP spid="32791" grpId="0" animBg="1"/>
      <p:bldP spid="32791" grpId="1" animBg="1"/>
      <p:bldP spid="32792" grpId="0" animBg="1"/>
      <p:bldP spid="3279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1143000" y="1447800"/>
            <a:ext cx="1905000" cy="1323975"/>
          </a:xfrm>
          <a:prstGeom prst="irregularSeal2">
            <a:avLst/>
          </a:prstGeom>
          <a:solidFill>
            <a:srgbClr val="FFFF99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Câu 2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14400" y="2743200"/>
            <a:ext cx="7772400" cy="3505200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 rot="5400000">
            <a:off x="-1504950" y="3829050"/>
            <a:ext cx="4076700" cy="3048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Câu hỏi 2</a:t>
            </a:r>
          </a:p>
        </p:txBody>
      </p:sp>
      <p:pic>
        <p:nvPicPr>
          <p:cNvPr id="12293" name="Picture 5" descr="Book-09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3425" y="6091238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5391150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CHỌN Ý TRẢ LỜI ĐÚNG NHẤT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038600" y="1676400"/>
            <a:ext cx="1905000" cy="528638"/>
          </a:xfrm>
          <a:prstGeom prst="rect">
            <a:avLst/>
          </a:prstGeom>
          <a:solidFill>
            <a:srgbClr val="3333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sz="2800" i="1">
                <a:solidFill>
                  <a:srgbClr val="FFFF66"/>
                </a:solidFill>
                <a:cs typeface="Arial" charset="0"/>
              </a:rPr>
              <a:t>ĐÁP ÁN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914400" y="2971800"/>
            <a:ext cx="7924800" cy="954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* Để cây trồng, vật nuôi mau lớn ta phải làm gì ?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1219200" y="3657600"/>
            <a:ext cx="7162800" cy="954088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A. Để cây trồng, vật nuôi phát triển tự nhiên.</a:t>
            </a:r>
            <a:endParaRPr lang="en-US" sz="2800" b="0"/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219200" y="4267200"/>
            <a:ext cx="7162800" cy="954088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B. Ch</a:t>
            </a:r>
            <a:r>
              <a:rPr lang="vi-VN" sz="2800">
                <a:solidFill>
                  <a:srgbClr val="0000FF"/>
                </a:solidFill>
              </a:rPr>
              <a:t>ă</a:t>
            </a:r>
            <a:r>
              <a:rPr lang="en-US" sz="2800">
                <a:solidFill>
                  <a:srgbClr val="0000FF"/>
                </a:solidFill>
              </a:rPr>
              <a:t>m sóc cây trồng, vật nuôi khi cần thiết.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1143000" y="4953000"/>
            <a:ext cx="7239000" cy="955675"/>
          </a:xfrm>
          <a:prstGeom prst="rect">
            <a:avLst/>
          </a:prstGeom>
          <a:solidFill>
            <a:srgbClr val="FFFF99"/>
          </a:solidFill>
          <a:ln w="9525">
            <a:solidFill>
              <a:srgbClr val="D6009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r>
              <a:rPr lang="en-US" sz="2800">
                <a:solidFill>
                  <a:srgbClr val="0000FF"/>
                </a:solidFill>
              </a:rPr>
              <a:t>C.Th</a:t>
            </a:r>
            <a:r>
              <a:rPr lang="vi-VN" sz="2800">
                <a:solidFill>
                  <a:srgbClr val="0000FF"/>
                </a:solidFill>
              </a:rPr>
              <a:t>ư</a:t>
            </a:r>
            <a:r>
              <a:rPr lang="en-US" sz="2800">
                <a:solidFill>
                  <a:srgbClr val="0000FF"/>
                </a:solidFill>
              </a:rPr>
              <a:t>ờng xuyên ch</a:t>
            </a:r>
            <a:r>
              <a:rPr lang="vi-VN" sz="2800">
                <a:solidFill>
                  <a:srgbClr val="0000FF"/>
                </a:solidFill>
              </a:rPr>
              <a:t>ă</a:t>
            </a:r>
            <a:r>
              <a:rPr lang="en-US" sz="2800">
                <a:solidFill>
                  <a:srgbClr val="0000FF"/>
                </a:solidFill>
              </a:rPr>
              <a:t>m sóc chu </a:t>
            </a:r>
            <a:r>
              <a:rPr lang="vi-VN" sz="2800">
                <a:solidFill>
                  <a:srgbClr val="0000FF"/>
                </a:solidFill>
              </a:rPr>
              <a:t>đ</a:t>
            </a:r>
            <a:r>
              <a:rPr lang="en-US" sz="2800">
                <a:solidFill>
                  <a:srgbClr val="0000FF"/>
                </a:solidFill>
              </a:rPr>
              <a:t>áo cây trồng, vật nuôi.</a:t>
            </a:r>
            <a:endParaRPr lang="en-US" sz="2800" b="0"/>
          </a:p>
        </p:txBody>
      </p:sp>
      <p:grpSp>
        <p:nvGrpSpPr>
          <p:cNvPr id="12300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8" y="0"/>
            <a:chExt cx="5808" cy="4320"/>
          </a:xfrm>
        </p:grpSpPr>
        <p:pic>
          <p:nvPicPr>
            <p:cNvPr id="12301" name="Picture 32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33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34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35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6359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0416 -0.2030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8" grpId="1" animBg="1"/>
      <p:bldP spid="34819" grpId="0" animBg="1"/>
      <p:bldP spid="34820" grpId="0" animBg="1"/>
      <p:bldP spid="34820" grpId="1" animBg="1"/>
      <p:bldP spid="34836" grpId="0" animBg="1"/>
      <p:bldP spid="34837" grpId="0"/>
      <p:bldP spid="34838" grpId="0" animBg="1"/>
      <p:bldP spid="34838" grpId="1" animBg="1"/>
      <p:bldP spid="34839" grpId="0" animBg="1"/>
      <p:bldP spid="34839" grpId="1" animBg="1"/>
      <p:bldP spid="34840" grpId="0" animBg="1"/>
      <p:bldP spid="348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533400" y="990600"/>
            <a:ext cx="815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MỤC TIÊU : </a:t>
            </a:r>
          </a:p>
          <a:p>
            <a:r>
              <a:rPr lang="en-US" sz="3200" dirty="0" smtClean="0"/>
              <a:t>-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,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.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/>
              <a:t>chăm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,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trồng</a:t>
            </a:r>
            <a:r>
              <a:rPr lang="en-US" sz="3200" dirty="0"/>
              <a:t>,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ở </a:t>
            </a:r>
            <a:r>
              <a:rPr lang="en-US" sz="3200" dirty="0" err="1"/>
              <a:t>nhà</a:t>
            </a:r>
            <a:r>
              <a:rPr lang="en-US" sz="3200" dirty="0"/>
              <a:t>, ở </a:t>
            </a:r>
            <a:r>
              <a:rPr lang="en-US" sz="3200" dirty="0" err="1"/>
              <a:t>trường</a:t>
            </a:r>
            <a:r>
              <a:rPr lang="en-US" sz="3200" dirty="0"/>
              <a:t> ...</a:t>
            </a:r>
            <a:endParaRPr lang="vi-VN" sz="3200" dirty="0"/>
          </a:p>
          <a:p>
            <a:r>
              <a:rPr lang="en-US" sz="3200" dirty="0"/>
              <a:t>- </a:t>
            </a:r>
            <a:r>
              <a:rPr lang="en-US" sz="3200" dirty="0" err="1"/>
              <a:t>B</a:t>
            </a:r>
            <a:r>
              <a:rPr lang="en-US" sz="3200" dirty="0" err="1" smtClean="0"/>
              <a:t>iết</a:t>
            </a:r>
            <a:r>
              <a:rPr lang="en-US" sz="3200" dirty="0" smtClean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quyền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tỏ</a:t>
            </a:r>
            <a:r>
              <a:rPr lang="en-US" sz="3200" dirty="0"/>
              <a:t> ý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0604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457200" y="12954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sz="28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415" name="WordArt 18"/>
          <p:cNvSpPr>
            <a:spLocks noChangeArrowheads="1" noChangeShapeType="1" noTextEdit="1"/>
          </p:cNvSpPr>
          <p:nvPr/>
        </p:nvSpPr>
        <p:spPr bwMode="auto">
          <a:xfrm>
            <a:off x="533400" y="747713"/>
            <a:ext cx="83439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2 )</a:t>
            </a:r>
          </a:p>
        </p:txBody>
      </p:sp>
      <p:sp>
        <p:nvSpPr>
          <p:cNvPr id="77844" name="Text Box 20"/>
          <p:cNvSpPr txBox="1">
            <a:spLocks noChangeArrowheads="1"/>
          </p:cNvSpPr>
          <p:nvPr/>
        </p:nvSpPr>
        <p:spPr bwMode="auto">
          <a:xfrm>
            <a:off x="533400" y="1828800"/>
            <a:ext cx="807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  <a:r>
              <a:rPr lang="en-US" altLang="vi-VN" sz="2000" dirty="0" err="1">
                <a:solidFill>
                  <a:srgbClr val="FF0000"/>
                </a:solidFill>
              </a:rPr>
              <a:t>Vì</a:t>
            </a:r>
            <a:r>
              <a:rPr lang="en-US" altLang="vi-VN" sz="2000" dirty="0">
                <a:solidFill>
                  <a:srgbClr val="FF0000"/>
                </a:solidFill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5638800" y="2514600"/>
            <a:ext cx="12954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FFFF00"/>
                </a:solidFill>
              </a:rPr>
              <a:t>Tán thành</a:t>
            </a:r>
          </a:p>
        </p:txBody>
      </p:sp>
      <p:sp>
        <p:nvSpPr>
          <p:cNvPr id="77874" name="Rectangle 50"/>
          <p:cNvSpPr>
            <a:spLocks noChangeArrowheads="1"/>
          </p:cNvSpPr>
          <p:nvPr/>
        </p:nvSpPr>
        <p:spPr bwMode="auto">
          <a:xfrm>
            <a:off x="7086600" y="2514600"/>
            <a:ext cx="1752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FFFF00"/>
                </a:solidFill>
              </a:rPr>
              <a:t>Không tán thành</a:t>
            </a:r>
          </a:p>
        </p:txBody>
      </p:sp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7467600" y="3214255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381000" y="2918619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1: </a:t>
            </a:r>
          </a:p>
          <a:p>
            <a:pPr algn="ctr" eaLnBrk="1" hangingPunct="1"/>
            <a:r>
              <a:rPr lang="en-US" altLang="vi-VN" dirty="0">
                <a:solidFill>
                  <a:srgbClr val="3333FF"/>
                </a:solidFill>
              </a:rPr>
              <a:t>Tan </a:t>
            </a:r>
            <a:r>
              <a:rPr lang="en-US" altLang="vi-VN" dirty="0" err="1">
                <a:solidFill>
                  <a:srgbClr val="3333FF"/>
                </a:solidFill>
              </a:rPr>
              <a:t>học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về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rủ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trèo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cây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hái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xanh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và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vừa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ném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77879" name="Text Box 55"/>
          <p:cNvSpPr txBox="1">
            <a:spLocks noChangeArrowheads="1"/>
          </p:cNvSpPr>
          <p:nvPr/>
        </p:nvSpPr>
        <p:spPr bwMode="auto">
          <a:xfrm>
            <a:off x="5867400" y="32004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381000" y="42672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Tình huống 2: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Mấy bạn nhỏ đi chăn trâu, mải chơi thả diều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với nhau để trâu xuống ruộng ăn lúa .</a:t>
            </a:r>
          </a:p>
        </p:txBody>
      </p:sp>
      <p:sp>
        <p:nvSpPr>
          <p:cNvPr id="77881" name="Text Box 57"/>
          <p:cNvSpPr txBox="1">
            <a:spLocks noChangeArrowheads="1"/>
          </p:cNvSpPr>
          <p:nvPr/>
        </p:nvSpPr>
        <p:spPr bwMode="auto">
          <a:xfrm>
            <a:off x="5867400" y="44958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2" name="Text Box 58"/>
          <p:cNvSpPr txBox="1">
            <a:spLocks noChangeArrowheads="1"/>
          </p:cNvSpPr>
          <p:nvPr/>
        </p:nvSpPr>
        <p:spPr bwMode="auto">
          <a:xfrm>
            <a:off x="7467600" y="4412457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381000" y="54864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Tình huống 3: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Nghe đài báo sắp có rét đậm, rét hại, Hồng cùng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bố mẹ sửa sang chuồng trại, chống rét cho </a:t>
            </a:r>
          </a:p>
          <a:p>
            <a:pPr algn="ctr" eaLnBrk="1" hangingPunct="1"/>
            <a:r>
              <a:rPr lang="en-US" altLang="vi-VN">
                <a:solidFill>
                  <a:srgbClr val="3333FF"/>
                </a:solidFill>
              </a:rPr>
              <a:t>trâu, bò, lợn, gà.</a:t>
            </a:r>
          </a:p>
        </p:txBody>
      </p:sp>
      <p:sp>
        <p:nvSpPr>
          <p:cNvPr id="77884" name="Text Box 60"/>
          <p:cNvSpPr txBox="1">
            <a:spLocks noChangeArrowheads="1"/>
          </p:cNvSpPr>
          <p:nvPr/>
        </p:nvSpPr>
        <p:spPr bwMode="auto">
          <a:xfrm>
            <a:off x="5867400" y="5712547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77885" name="Text Box 61"/>
          <p:cNvSpPr txBox="1">
            <a:spLocks noChangeArrowheads="1"/>
          </p:cNvSpPr>
          <p:nvPr/>
        </p:nvSpPr>
        <p:spPr bwMode="auto">
          <a:xfrm>
            <a:off x="7467600" y="5715000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7431" name="Text Box 4"/>
          <p:cNvSpPr txBox="1">
            <a:spLocks noChangeArrowheads="1"/>
          </p:cNvSpPr>
          <p:nvPr/>
        </p:nvSpPr>
        <p:spPr bwMode="auto">
          <a:xfrm>
            <a:off x="3200400" y="68263"/>
            <a:ext cx="213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u="sng">
                <a:solidFill>
                  <a:srgbClr val="3333FF"/>
                </a:solidFill>
                <a:latin typeface="Times New Roman" pitchFamily="18" charset="0"/>
              </a:rPr>
              <a:t>Đạo đức</a:t>
            </a:r>
          </a:p>
        </p:txBody>
      </p:sp>
    </p:spTree>
    <p:extLst>
      <p:ext uri="{BB962C8B-B14F-4D97-AF65-F5344CB8AC3E}">
        <p14:creationId xmlns:p14="http://schemas.microsoft.com/office/powerpoint/2010/main" val="339494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1" grpId="0"/>
      <p:bldP spid="77844" grpId="0"/>
      <p:bldP spid="77873" grpId="0" animBg="1"/>
      <p:bldP spid="77874" grpId="0" animBg="1"/>
      <p:bldP spid="77877" grpId="0" animBg="1"/>
      <p:bldP spid="77878" grpId="0" animBg="1"/>
      <p:bldP spid="77879" grpId="0" animBg="1"/>
      <p:bldP spid="77880" grpId="0" animBg="1"/>
      <p:bldP spid="77881" grpId="0" animBg="1"/>
      <p:bldP spid="77882" grpId="0" animBg="1"/>
      <p:bldP spid="77883" grpId="0" animBg="1"/>
      <p:bldP spid="77884" grpId="0" animBg="1"/>
      <p:bldP spid="778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656"/>
            <a:ext cx="8229600" cy="1143000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3488598" y="304800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Đạo</a:t>
            </a:r>
            <a:r>
              <a:rPr lang="en-US" altLang="vi-VN" sz="3200" b="1" u="sng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đức</a:t>
            </a:r>
            <a:endParaRPr lang="en-US" altLang="vi-VN" sz="3200" b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246" y="659580"/>
            <a:ext cx="7675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</a:t>
            </a:r>
            <a:endParaRPr lang="vi-VN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605" y="167184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có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thành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việc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làm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của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bạn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nhỏ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trong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mỗi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tình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huống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dưới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đấy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không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Vì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sao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Không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0" name="AutoShape 54"/>
          <p:cNvSpPr>
            <a:spLocks noChangeArrowheads="1"/>
          </p:cNvSpPr>
          <p:nvPr/>
        </p:nvSpPr>
        <p:spPr bwMode="auto">
          <a:xfrm>
            <a:off x="369952" y="2590800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1: </a:t>
            </a:r>
          </a:p>
          <a:p>
            <a:pPr algn="ctr" eaLnBrk="1" hangingPunct="1"/>
            <a:r>
              <a:rPr lang="en-US" altLang="vi-VN" dirty="0">
                <a:solidFill>
                  <a:srgbClr val="3333FF"/>
                </a:solidFill>
              </a:rPr>
              <a:t>Tan </a:t>
            </a:r>
            <a:r>
              <a:rPr lang="en-US" altLang="vi-VN" dirty="0" err="1">
                <a:solidFill>
                  <a:srgbClr val="3333FF"/>
                </a:solidFill>
              </a:rPr>
              <a:t>học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về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rủ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trèo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cây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hái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xanh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và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vừa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ổi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ném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162800" y="2740963"/>
            <a:ext cx="14339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5" name="Rectangle 14"/>
          <p:cNvSpPr/>
          <p:nvPr/>
        </p:nvSpPr>
        <p:spPr>
          <a:xfrm>
            <a:off x="7082126" y="2696946"/>
            <a:ext cx="15146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228711" y="4181610"/>
            <a:ext cx="5467487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vi-VN" dirty="0" err="1" smtClean="0"/>
              <a:t>Nên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về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ngay</a:t>
            </a:r>
            <a:r>
              <a:rPr lang="en-US" altLang="vi-VN" dirty="0" smtClean="0"/>
              <a:t>, </a:t>
            </a:r>
            <a:r>
              <a:rPr lang="en-US" altLang="vi-VN" dirty="0" err="1" smtClean="0"/>
              <a:t>không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trèo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cây</a:t>
            </a:r>
            <a:r>
              <a:rPr lang="en-US" altLang="vi-VN" dirty="0" smtClean="0"/>
              <a:t>, </a:t>
            </a:r>
          </a:p>
          <a:p>
            <a:pPr algn="ctr"/>
            <a:r>
              <a:rPr lang="en-US" altLang="vi-VN" dirty="0" err="1" smtClean="0"/>
              <a:t>hái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quả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có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thể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bị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ngã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cây</a:t>
            </a:r>
            <a:endParaRPr lang="en-US" altLang="vi-VN" dirty="0" smtClean="0"/>
          </a:p>
          <a:p>
            <a:pPr algn="ctr"/>
            <a:r>
              <a:rPr lang="en-US" altLang="vi-VN" dirty="0" smtClean="0"/>
              <a:t> </a:t>
            </a:r>
            <a:r>
              <a:rPr lang="en-US" altLang="vi-VN" dirty="0" err="1" smtClean="0"/>
              <a:t>sẽ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nguy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hiểm</a:t>
            </a:r>
            <a:r>
              <a:rPr lang="en-US" altLang="vi-VN" dirty="0" smtClean="0"/>
              <a:t>....</a:t>
            </a:r>
            <a:endParaRPr lang="en-US" altLang="vi-VN" dirty="0"/>
          </a:p>
        </p:txBody>
      </p:sp>
      <p:sp>
        <p:nvSpPr>
          <p:cNvPr id="14" name="Rectangle 13"/>
          <p:cNvSpPr/>
          <p:nvPr/>
        </p:nvSpPr>
        <p:spPr>
          <a:xfrm>
            <a:off x="7244535" y="2335657"/>
            <a:ext cx="11464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37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8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656"/>
            <a:ext cx="8229600" cy="1143000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3488598" y="304800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Đạo</a:t>
            </a:r>
            <a:r>
              <a:rPr lang="en-US" altLang="vi-VN" sz="3200" b="1" u="sng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đức</a:t>
            </a:r>
            <a:endParaRPr lang="en-US" altLang="vi-VN" sz="3200" b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246" y="659580"/>
            <a:ext cx="7675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</a:t>
            </a:r>
            <a:endParaRPr lang="vi-VN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605" y="167184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có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thành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việc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làm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của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bạn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nhỏ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trong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mỗi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tình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huống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dưới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đấy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không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Vì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sao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Không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162800" y="2740963"/>
            <a:ext cx="14339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9" name="AutoShape 56"/>
          <p:cNvSpPr>
            <a:spLocks noChangeArrowheads="1"/>
          </p:cNvSpPr>
          <p:nvPr/>
        </p:nvSpPr>
        <p:spPr bwMode="auto">
          <a:xfrm>
            <a:off x="387927" y="2537476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2: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Mấy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bạn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nhỏ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mải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chơi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thả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diều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với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nhau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để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xuống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ruộng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ăn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lúa</a:t>
            </a:r>
            <a:r>
              <a:rPr lang="en-US" altLang="vi-VN" dirty="0">
                <a:solidFill>
                  <a:srgbClr val="3333FF"/>
                </a:solidFill>
              </a:rPr>
              <a:t> 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9890" y="4419600"/>
            <a:ext cx="45720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vi-VN" dirty="0" err="1" smtClean="0"/>
              <a:t>Nên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chú</a:t>
            </a:r>
            <a:r>
              <a:rPr lang="en-US" altLang="vi-VN" dirty="0" smtClean="0"/>
              <a:t> ý </a:t>
            </a:r>
            <a:r>
              <a:rPr lang="en-US" altLang="vi-VN" dirty="0" err="1" smtClean="0"/>
              <a:t>chăn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trâu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cẩn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thận</a:t>
            </a:r>
            <a:endParaRPr lang="en-US" altLang="vi-VN" dirty="0" smtClean="0"/>
          </a:p>
          <a:p>
            <a:pPr algn="ctr"/>
            <a:r>
              <a:rPr lang="en-US" altLang="vi-VN" dirty="0" err="1" smtClean="0"/>
              <a:t>Không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để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trâu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ăn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lúa</a:t>
            </a:r>
            <a:r>
              <a:rPr lang="en-US" altLang="vi-VN" dirty="0" smtClean="0"/>
              <a:t>, </a:t>
            </a:r>
          </a:p>
          <a:p>
            <a:pPr algn="ctr"/>
            <a:r>
              <a:rPr lang="en-US" altLang="vi-VN" dirty="0" err="1" smtClean="0"/>
              <a:t>gây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thiệt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hại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cho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người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trồng</a:t>
            </a:r>
            <a:endParaRPr lang="vi-VN" dirty="0"/>
          </a:p>
        </p:txBody>
      </p:sp>
      <p:sp>
        <p:nvSpPr>
          <p:cNvPr id="21" name="Rectangle 20"/>
          <p:cNvSpPr/>
          <p:nvPr/>
        </p:nvSpPr>
        <p:spPr>
          <a:xfrm>
            <a:off x="7162799" y="2689876"/>
            <a:ext cx="1433945" cy="89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7562216" y="2318174"/>
            <a:ext cx="6351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9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  <p:bldP spid="20" grpId="0" animBg="1"/>
      <p:bldP spid="21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656"/>
            <a:ext cx="8229600" cy="1143000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3488598" y="304800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Đạo</a:t>
            </a:r>
            <a:r>
              <a:rPr lang="en-US" altLang="vi-VN" sz="3200" b="1" u="sng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3333FF"/>
                </a:solidFill>
                <a:latin typeface="Times New Roman" pitchFamily="18" charset="0"/>
              </a:rPr>
              <a:t>đức</a:t>
            </a:r>
            <a:endParaRPr lang="en-US" altLang="vi-VN" sz="3200" b="1" u="sng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246" y="659580"/>
            <a:ext cx="7675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14 : Chăm sóc cây trồng, vật nuôi ( tiết 2 </a:t>
            </a:r>
            <a:endParaRPr lang="vi-VN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" y="1237244"/>
            <a:ext cx="3736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4 :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Bày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tỏ</a:t>
            </a:r>
            <a:r>
              <a:rPr lang="en-US" altLang="vi-VN" sz="2800" dirty="0" smtClean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vi-VN" sz="2800" dirty="0" err="1" smtClean="0">
                <a:solidFill>
                  <a:srgbClr val="0000FF"/>
                </a:solidFill>
                <a:latin typeface="Times New Roman" pitchFamily="18" charset="0"/>
              </a:rPr>
              <a:t>kiến</a:t>
            </a:r>
            <a:r>
              <a:rPr lang="en-US" altLang="vi-VN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altLang="vi-VN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605" y="167184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000" dirty="0" err="1" smtClean="0">
                <a:solidFill>
                  <a:srgbClr val="FF0000"/>
                </a:solidFill>
              </a:rPr>
              <a:t>Em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có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thành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việc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làm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của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các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bạn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nhỏ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trong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mỗi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tình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huống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dưới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đấy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không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Vì</a:t>
            </a:r>
            <a:r>
              <a:rPr lang="en-US" altLang="vi-VN" sz="2000" dirty="0" smtClean="0">
                <a:solidFill>
                  <a:srgbClr val="FF0000"/>
                </a:solidFill>
              </a:rPr>
              <a:t> </a:t>
            </a:r>
            <a:r>
              <a:rPr lang="en-US" altLang="vi-VN" sz="2000" dirty="0" err="1" smtClean="0">
                <a:solidFill>
                  <a:srgbClr val="FF0000"/>
                </a:solidFill>
              </a:rPr>
              <a:t>sao</a:t>
            </a:r>
            <a:r>
              <a:rPr lang="en-US" altLang="vi-VN" sz="2000" dirty="0" smtClean="0">
                <a:solidFill>
                  <a:srgbClr val="FF0000"/>
                </a:solidFill>
              </a:rPr>
              <a:t> ?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2133508"/>
            <a:ext cx="1117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1115" y="2133508"/>
            <a:ext cx="1744773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vi-VN" dirty="0" err="1" smtClean="0">
                <a:solidFill>
                  <a:srgbClr val="FFFF00"/>
                </a:solidFill>
              </a:rPr>
              <a:t>Không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tán</a:t>
            </a:r>
            <a:r>
              <a:rPr lang="en-US" altLang="vi-VN" dirty="0" smtClean="0">
                <a:solidFill>
                  <a:srgbClr val="FFFF00"/>
                </a:solidFill>
              </a:rPr>
              <a:t> </a:t>
            </a:r>
            <a:r>
              <a:rPr lang="en-US" altLang="vi-VN" dirty="0" err="1" smtClean="0">
                <a:solidFill>
                  <a:srgbClr val="FFFF00"/>
                </a:solidFill>
              </a:rPr>
              <a:t>thành</a:t>
            </a:r>
            <a:endParaRPr lang="en-US" altLang="vi-VN" dirty="0">
              <a:solidFill>
                <a:srgbClr val="FFFF00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5781777" y="2775599"/>
            <a:ext cx="1050451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12" name="Text Box 53"/>
          <p:cNvSpPr txBox="1">
            <a:spLocks noChangeArrowheads="1"/>
          </p:cNvSpPr>
          <p:nvPr/>
        </p:nvSpPr>
        <p:spPr bwMode="auto">
          <a:xfrm>
            <a:off x="7315200" y="2740963"/>
            <a:ext cx="1281545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 sz="1800"/>
          </a:p>
          <a:p>
            <a:pPr eaLnBrk="1" hangingPunct="1">
              <a:spcBef>
                <a:spcPct val="50000"/>
              </a:spcBef>
            </a:pPr>
            <a:endParaRPr lang="en-US" altLang="vi-VN" sz="1800"/>
          </a:p>
        </p:txBody>
      </p:sp>
      <p:sp>
        <p:nvSpPr>
          <p:cNvPr id="21" name="Rectangle 20"/>
          <p:cNvSpPr/>
          <p:nvPr/>
        </p:nvSpPr>
        <p:spPr>
          <a:xfrm>
            <a:off x="5712504" y="2698101"/>
            <a:ext cx="1273193" cy="8937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AutoShape 28"/>
          <p:cNvSpPr>
            <a:spLocks noChangeArrowheads="1"/>
          </p:cNvSpPr>
          <p:nvPr/>
        </p:nvSpPr>
        <p:spPr bwMode="auto">
          <a:xfrm>
            <a:off x="450273" y="2421293"/>
            <a:ext cx="5257800" cy="1371600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Tình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huống</a:t>
            </a:r>
            <a:r>
              <a:rPr lang="en-US" altLang="vi-VN" dirty="0">
                <a:solidFill>
                  <a:srgbClr val="3333FF"/>
                </a:solidFill>
              </a:rPr>
              <a:t> 3: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Nghe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đài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báo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sắp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có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đậm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hại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Hồng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cùng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bố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mẹ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sửa</a:t>
            </a:r>
            <a:r>
              <a:rPr lang="en-US" altLang="vi-VN" dirty="0">
                <a:solidFill>
                  <a:srgbClr val="3333FF"/>
                </a:solidFill>
              </a:rPr>
              <a:t> sang </a:t>
            </a:r>
            <a:r>
              <a:rPr lang="en-US" altLang="vi-VN" dirty="0" err="1">
                <a:solidFill>
                  <a:srgbClr val="3333FF"/>
                </a:solidFill>
              </a:rPr>
              <a:t>chuồng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trại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chống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rét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  <a:r>
              <a:rPr lang="en-US" altLang="vi-VN" dirty="0" err="1">
                <a:solidFill>
                  <a:srgbClr val="3333FF"/>
                </a:solidFill>
              </a:rPr>
              <a:t>cho</a:t>
            </a:r>
            <a:r>
              <a:rPr lang="en-US" altLang="vi-VN" dirty="0">
                <a:solidFill>
                  <a:srgbClr val="3333FF"/>
                </a:solidFill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</a:rPr>
              <a:t>trâu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bò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lợn</a:t>
            </a:r>
            <a:r>
              <a:rPr lang="en-US" altLang="vi-VN" dirty="0">
                <a:solidFill>
                  <a:srgbClr val="3333FF"/>
                </a:solidFill>
              </a:rPr>
              <a:t>, </a:t>
            </a:r>
            <a:r>
              <a:rPr lang="en-US" altLang="vi-VN" dirty="0" err="1">
                <a:solidFill>
                  <a:srgbClr val="3333FF"/>
                </a:solidFill>
              </a:rPr>
              <a:t>gà</a:t>
            </a:r>
            <a:r>
              <a:rPr lang="en-US" altLang="vi-VN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0132" y="4495800"/>
            <a:ext cx="457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altLang="vi-VN" dirty="0" err="1" smtClean="0"/>
              <a:t>Đó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là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việc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làm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cần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thiết</a:t>
            </a:r>
            <a:r>
              <a:rPr lang="en-US" altLang="vi-VN" dirty="0" smtClean="0"/>
              <a:t> </a:t>
            </a:r>
          </a:p>
          <a:p>
            <a:pPr algn="ctr"/>
            <a:r>
              <a:rPr lang="en-US" altLang="vi-VN" dirty="0" err="1" smtClean="0"/>
              <a:t>để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giúp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cho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vật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nuôi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tránh</a:t>
            </a:r>
            <a:r>
              <a:rPr lang="en-US" altLang="vi-VN" dirty="0" smtClean="0"/>
              <a:t> </a:t>
            </a:r>
            <a:r>
              <a:rPr lang="en-US" altLang="vi-VN" dirty="0" err="1" smtClean="0"/>
              <a:t>rét</a:t>
            </a:r>
            <a:endParaRPr lang="vi-VN" dirty="0"/>
          </a:p>
        </p:txBody>
      </p:sp>
      <p:sp>
        <p:nvSpPr>
          <p:cNvPr id="13" name="Rectangle 12"/>
          <p:cNvSpPr/>
          <p:nvPr/>
        </p:nvSpPr>
        <p:spPr>
          <a:xfrm>
            <a:off x="5960066" y="2668532"/>
            <a:ext cx="627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</a:t>
            </a:r>
            <a:endParaRPr lang="en-US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3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1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1400</Words>
  <Application>Microsoft Office PowerPoint</Application>
  <PresentationFormat>On-screen Show (4:3)</PresentationFormat>
  <Paragraphs>174</Paragraphs>
  <Slides>25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Beam</vt:lpstr>
      <vt:lpstr>PowerPoint Presentation</vt:lpstr>
      <vt:lpstr>Đạo đức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khang</dc:creator>
  <cp:lastModifiedBy>SKY</cp:lastModifiedBy>
  <cp:revision>23</cp:revision>
  <dcterms:created xsi:type="dcterms:W3CDTF">2019-12-12T13:42:00Z</dcterms:created>
  <dcterms:modified xsi:type="dcterms:W3CDTF">2021-03-02T07:48:11Z</dcterms:modified>
</cp:coreProperties>
</file>