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3" r:id="rId6"/>
    <p:sldId id="260" r:id="rId7"/>
    <p:sldId id="261" r:id="rId8"/>
    <p:sldId id="264" r:id="rId9"/>
    <p:sldId id="265" r:id="rId10"/>
    <p:sldId id="266" r:id="rId11"/>
    <p:sldId id="267" r:id="rId12"/>
    <p:sldId id="268" r:id="rId13"/>
    <p:sldId id="274" r:id="rId14"/>
    <p:sldId id="269" r:id="rId15"/>
    <p:sldId id="270" r:id="rId16"/>
    <p:sldId id="272" r:id="rId17"/>
    <p:sldId id="273" r:id="rId18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849" autoAdjust="0"/>
  </p:normalViewPr>
  <p:slideViewPr>
    <p:cSldViewPr>
      <p:cViewPr>
        <p:scale>
          <a:sx n="91" d="100"/>
          <a:sy n="91" d="100"/>
        </p:scale>
        <p:origin x="-786" y="-6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B8FA9-2ECF-4110-ABC0-567C46397AB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57C1-1A97-4424-BBD8-F847EB82D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B8FA9-2ECF-4110-ABC0-567C46397AB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57C1-1A97-4424-BBD8-F847EB82D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406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406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B8FA9-2ECF-4110-ABC0-567C46397AB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57C1-1A97-4424-BBD8-F847EB82D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B8FA9-2ECF-4110-ABC0-567C46397AB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57C1-1A97-4424-BBD8-F847EB82D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B8FA9-2ECF-4110-ABC0-567C46397AB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57C1-1A97-4424-BBD8-F847EB82D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B8FA9-2ECF-4110-ABC0-567C46397AB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57C1-1A97-4424-BBD8-F847EB82D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B8FA9-2ECF-4110-ABC0-567C46397AB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57C1-1A97-4424-BBD8-F847EB82D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B8FA9-2ECF-4110-ABC0-567C46397AB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57C1-1A97-4424-BBD8-F847EB82D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B8FA9-2ECF-4110-ABC0-567C46397AB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57C1-1A97-4424-BBD8-F847EB82D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B8FA9-2ECF-4110-ABC0-567C46397AB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57C1-1A97-4424-BBD8-F847EB82D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B8FA9-2ECF-4110-ABC0-567C46397AB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57C1-1A97-4424-BBD8-F847EB82D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B8FA9-2ECF-4110-ABC0-567C46397AB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457C1-1A97-4424-BBD8-F847EB82D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313c8de4cb7c72f49cd10e6b2cad3d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0800" y="2362200"/>
            <a:ext cx="3733800" cy="9906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71500" y="266700"/>
            <a:ext cx="7581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.”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10 điểm khác nhau giữa bạn tốt và bạn xấu"/>
          <p:cNvPicPr>
            <a:picLocks noChangeAspect="1" noChangeArrowheads="1"/>
          </p:cNvPicPr>
          <p:nvPr/>
        </p:nvPicPr>
        <p:blipFill>
          <a:blip r:embed="rId2"/>
          <a:srcRect l="8000" t="17610" r="56800" b="16981"/>
          <a:stretch>
            <a:fillRect/>
          </a:stretch>
        </p:blipFill>
        <p:spPr bwMode="auto">
          <a:xfrm>
            <a:off x="1" y="2552700"/>
            <a:ext cx="2675792" cy="3162300"/>
          </a:xfrm>
          <a:prstGeom prst="rect">
            <a:avLst/>
          </a:prstGeom>
          <a:noFill/>
        </p:spPr>
      </p:pic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2898004" y="3381293"/>
            <a:ext cx="631121" cy="717946"/>
            <a:chOff x="3504" y="1680"/>
            <a:chExt cx="720" cy="528"/>
          </a:xfrm>
        </p:grpSpPr>
        <p:sp>
          <p:nvSpPr>
            <p:cNvPr id="7" name="AutoShape 11"/>
            <p:cNvSpPr>
              <a:spLocks noChangeArrowheads="1"/>
            </p:cNvSpPr>
            <p:nvPr/>
          </p:nvSpPr>
          <p:spPr bwMode="auto">
            <a:xfrm>
              <a:off x="3504" y="1680"/>
              <a:ext cx="720" cy="528"/>
            </a:xfrm>
            <a:prstGeom prst="wedgeEllipseCallout">
              <a:avLst>
                <a:gd name="adj1" fmla="val -115278"/>
                <a:gd name="adj2" fmla="val -20454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1" hangingPunct="1"/>
              <a:endParaRPr lang="vi-VN" altLang="vi-VN" sz="2400">
                <a:latin typeface="Times New Roman" pitchFamily="18" charset="0"/>
              </a:endParaRPr>
            </a:p>
          </p:txBody>
        </p:sp>
        <p:pic>
          <p:nvPicPr>
            <p:cNvPr id="8" name="Picture 12" descr="Dauhou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44" y="1776"/>
              <a:ext cx="19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" name="Group 16"/>
          <p:cNvGrpSpPr>
            <a:grpSpLocks/>
          </p:cNvGrpSpPr>
          <p:nvPr/>
        </p:nvGrpSpPr>
        <p:grpSpPr bwMode="auto">
          <a:xfrm>
            <a:off x="35860" y="1596848"/>
            <a:ext cx="1905000" cy="955852"/>
            <a:chOff x="336" y="912"/>
            <a:chExt cx="1680" cy="1152"/>
          </a:xfrm>
        </p:grpSpPr>
        <p:sp>
          <p:nvSpPr>
            <p:cNvPr id="10" name="AutoShape 14"/>
            <p:cNvSpPr>
              <a:spLocks noChangeArrowheads="1"/>
            </p:cNvSpPr>
            <p:nvPr/>
          </p:nvSpPr>
          <p:spPr bwMode="auto">
            <a:xfrm>
              <a:off x="336" y="912"/>
              <a:ext cx="1680" cy="1152"/>
            </a:xfrm>
            <a:prstGeom prst="wedgeRoundRectCallout">
              <a:avLst>
                <a:gd name="adj1" fmla="val -13511"/>
                <a:gd name="adj2" fmla="val 91790"/>
                <a:gd name="adj3" fmla="val 16667"/>
              </a:avLst>
            </a:prstGeom>
            <a:solidFill>
              <a:srgbClr val="FFFF99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1" hangingPunct="1"/>
              <a:endParaRPr lang="vi-VN" altLang="vi-VN" sz="2400" b="1">
                <a:latin typeface="Times New Roman" pitchFamily="18" charset="0"/>
              </a:endParaRPr>
            </a:p>
          </p:txBody>
        </p:sp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336" y="912"/>
              <a:ext cx="1680" cy="10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vi-VN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Xin</a:t>
              </a:r>
              <a:r>
                <a:rPr lang="en-US" altLang="vi-VN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lỗi</a:t>
              </a:r>
              <a:r>
                <a:rPr lang="en-US" altLang="vi-VN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cậu</a:t>
              </a:r>
              <a:r>
                <a:rPr lang="en-US" altLang="vi-VN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altLang="vi-VN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Tớ</a:t>
              </a:r>
              <a:r>
                <a:rPr lang="en-US" altLang="vi-VN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quên</a:t>
              </a:r>
              <a:r>
                <a:rPr lang="en-US" altLang="vi-VN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mang</a:t>
              </a:r>
              <a:r>
                <a:rPr lang="en-US" altLang="vi-VN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sách</a:t>
              </a:r>
              <a:r>
                <a:rPr lang="en-US" altLang="vi-VN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trả</a:t>
              </a:r>
              <a:r>
                <a:rPr lang="en-US" altLang="vi-VN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cậu</a:t>
              </a:r>
              <a:r>
                <a:rPr lang="en-US" altLang="vi-VN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altLang="vi-VN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vi-VN" altLang="vi-V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581400" y="2552700"/>
            <a:ext cx="4572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- Mai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bạn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mang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đi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nhé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. </a:t>
            </a:r>
            <a:endParaRPr lang="en-US" altLang="vi-VN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3581400" y="3095625"/>
            <a:ext cx="5562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-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Không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sao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. Mai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bạn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mang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trả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mình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cũng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được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en-US" altLang="vi-VN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3581400" y="4076700"/>
            <a:ext cx="5562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- Ồ,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mai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bạn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mang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trả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mình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cũng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được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mà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en-US" altLang="vi-VN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62000" y="495300"/>
            <a:ext cx="44196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vi-VN" altLang="vi-VN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76200" y="1257300"/>
            <a:ext cx="861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2800" b="1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670112" y="653256"/>
            <a:ext cx="861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2800" b="1">
                <a:latin typeface="Times New Roman" pitchFamily="18" charset="0"/>
              </a:rPr>
              <a:t> Trong trường hợp nào chúng ta cần nói lời xin lỗi ? 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1219200" y="1257300"/>
            <a:ext cx="5638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2800" b="1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vi-VN" altLang="vi-VN" sz="2800" b="1" smtClean="0">
                <a:solidFill>
                  <a:srgbClr val="0000FF"/>
                </a:solidFill>
                <a:latin typeface="Times New Roman" pitchFamily="18" charset="0"/>
              </a:rPr>
              <a:t>-</a:t>
            </a:r>
            <a:r>
              <a:rPr lang="en-US" altLang="vi-VN" sz="2800" b="1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>
                <a:solidFill>
                  <a:srgbClr val="0000FF"/>
                </a:solidFill>
                <a:latin typeface="Times New Roman" pitchFamily="18" charset="0"/>
              </a:rPr>
              <a:t>Khi làm điều gì sai </a:t>
            </a:r>
            <a:r>
              <a:rPr lang="en-US" altLang="vi-VN" sz="2800" b="1" smtClean="0">
                <a:solidFill>
                  <a:srgbClr val="0000FF"/>
                </a:solidFill>
                <a:latin typeface="Times New Roman" pitchFamily="18" charset="0"/>
              </a:rPr>
              <a:t>trái, không phải với người khác</a:t>
            </a:r>
            <a:r>
              <a:rPr lang="vi-VN" altLang="vi-VN" sz="2800" b="1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  <a:r>
              <a:rPr lang="en-US" altLang="vi-VN" sz="2800" b="1" smtClean="0">
                <a:solidFill>
                  <a:srgbClr val="0000FF"/>
                </a:solidFill>
                <a:latin typeface="Times New Roman" pitchFamily="18" charset="0"/>
              </a:rPr>
              <a:t>  </a:t>
            </a:r>
            <a:endParaRPr lang="vi-VN" altLang="vi-VN" sz="2800" b="1" smtClean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vi-VN" sz="2800" b="1" smtClean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vi-VN" altLang="vi-VN" sz="2800" b="1" smtClean="0">
                <a:solidFill>
                  <a:srgbClr val="0000FF"/>
                </a:solidFill>
                <a:latin typeface="Times New Roman" pitchFamily="18" charset="0"/>
              </a:rPr>
              <a:t>- K</a:t>
            </a:r>
            <a:r>
              <a:rPr lang="en-US" altLang="vi-VN" sz="2800" b="1" smtClean="0">
                <a:solidFill>
                  <a:srgbClr val="0000FF"/>
                </a:solidFill>
                <a:latin typeface="Times New Roman" pitchFamily="18" charset="0"/>
              </a:rPr>
              <a:t>hi làm phiền người khác</a:t>
            </a:r>
            <a:r>
              <a:rPr lang="vi-VN" altLang="vi-VN" sz="2800" b="1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eaLnBrk="1" hangingPunct="1"/>
            <a:r>
              <a:rPr lang="en-US" altLang="vi-VN" sz="2800" b="1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altLang="vi-VN" sz="2800" b="1" smtClean="0">
                <a:solidFill>
                  <a:srgbClr val="0000FF"/>
                </a:solidFill>
                <a:latin typeface="Times New Roman" pitchFamily="18" charset="0"/>
              </a:rPr>
              <a:t> - </a:t>
            </a:r>
            <a:r>
              <a:rPr lang="vi-VN" altLang="vi-VN" sz="2800" b="1">
                <a:solidFill>
                  <a:srgbClr val="0000FF"/>
                </a:solidFill>
                <a:latin typeface="Times New Roman" pitchFamily="18" charset="0"/>
              </a:rPr>
              <a:t>K</a:t>
            </a:r>
            <a:r>
              <a:rPr lang="en-US" altLang="vi-VN" sz="2800" b="1" smtClean="0">
                <a:solidFill>
                  <a:srgbClr val="0000FF"/>
                </a:solidFill>
                <a:latin typeface="Times New Roman" pitchFamily="18" charset="0"/>
              </a:rPr>
              <a:t>hi muốn người  khác nhường cho mình làm trước hay sau một việc gì …</a:t>
            </a:r>
            <a:endParaRPr lang="en-US" altLang="vi-VN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914400" y="814631"/>
            <a:ext cx="7162800" cy="2286000"/>
          </a:xfrm>
          <a:prstGeom prst="cloudCallout">
            <a:avLst>
              <a:gd name="adj1" fmla="val -37704"/>
              <a:gd name="adj2" fmla="val 69972"/>
            </a:avLst>
          </a:prstGeom>
          <a:gradFill rotWithShape="1">
            <a:gsLst>
              <a:gs pos="0">
                <a:srgbClr val="FFFF80"/>
              </a:gs>
              <a:gs pos="50000">
                <a:srgbClr val="FFFFB3"/>
              </a:gs>
              <a:gs pos="100000">
                <a:srgbClr val="FFFFDA"/>
              </a:gs>
            </a:gsLst>
            <a:lin ang="162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Khi ai đó làm phiền mình và xin lỗi, chúng ta nên tỏ thái độ như thế nào?</a:t>
            </a:r>
          </a:p>
          <a:p>
            <a:pPr eaLnBrk="1" hangingPunct="1"/>
            <a:endParaRPr lang="en-US" altLang="vi-VN" sz="2800">
              <a:solidFill>
                <a:srgbClr val="8F8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457200" y="3893831"/>
            <a:ext cx="6400800" cy="1447800"/>
          </a:xfrm>
          <a:prstGeom prst="flowChartAlternateProcess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 ta nên bỏ qua, thông cảm với họ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vi-VN" sz="28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 đáp lại lời xin lỗi nhẹ nhàng, lịch sự. </a:t>
            </a:r>
          </a:p>
          <a:p>
            <a:pPr algn="ctr" eaLnBrk="1" hangingPunct="1"/>
            <a:endParaRPr lang="en-US" altLang="vi-VN" sz="2400" b="1" i="1">
              <a:solidFill>
                <a:srgbClr val="FF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edge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edg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0"/>
            <a:ext cx="8229600" cy="9525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Bài</a:t>
            </a:r>
            <a:r>
              <a:rPr kumimoji="0" lang="en-US" sz="2800" b="1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3</a:t>
            </a: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Các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câu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văn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dưới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đây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tả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con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chim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gáy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Hãy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sắp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xếp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lại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thứ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tự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của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chúng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để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tạo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thành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một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đoạn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văn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533400" y="1028700"/>
            <a:ext cx="792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a)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Cổ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chú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điểm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đốm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cườm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trắng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rất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đẹp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altLang="vi-VN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533400" y="3238500"/>
            <a:ext cx="7848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d)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Chú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nhẩn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nha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nhặt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thóc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rơi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bên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từng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gốc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rạ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altLang="vi-VN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457200" y="2247900"/>
            <a:ext cx="8686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c)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Thỉnh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thoảng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chú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cất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tiếng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gáy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“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cúc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cù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…cu”,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làm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</a:p>
          <a:p>
            <a:pPr eaLnBrk="1" hangingPunct="1"/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cho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cánh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đồng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quê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thêm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yên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ả.</a:t>
            </a:r>
            <a:endParaRPr lang="en-US" altLang="vi-VN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533400" y="16383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b)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chú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chim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gáy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sà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xuống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chân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ruộng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vừa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gặt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.  </a:t>
            </a:r>
            <a:endParaRPr lang="en-US" altLang="vi-VN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0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5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250"/>
                            </p:stCondLst>
                            <p:childTnLst>
                              <p:par>
                                <p:cTn id="2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2590800" y="4572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mở đầu: giới thiệu sự xuất hiện của chú chim gáy.</a:t>
            </a:r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1905000" y="762000"/>
            <a:ext cx="6096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>
            <a:off x="1905000" y="1752600"/>
            <a:ext cx="6096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667000" y="1447800"/>
            <a:ext cx="6477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 hình dáng : những đốm cườm trắng trên cổ chú</a:t>
            </a:r>
            <a:r>
              <a:rPr lang="en-US" altLang="vi-VN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1905000" y="2819400"/>
            <a:ext cx="6096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>
            <a:off x="1905000" y="3733800"/>
            <a:ext cx="6096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2667000" y="2590800"/>
            <a:ext cx="5638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 hoạt động : nhẩn nha nhặt thóc rơi</a:t>
            </a:r>
            <a:r>
              <a:rPr lang="en-US" altLang="vi-VN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2590800" y="3474303"/>
            <a:ext cx="632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vi-VN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vi-VN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altLang="vi-VN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Line 6"/>
          <p:cNvSpPr>
            <a:spLocks noChangeShapeType="1"/>
          </p:cNvSpPr>
          <p:nvPr/>
        </p:nvSpPr>
        <p:spPr bwMode="auto">
          <a:xfrm>
            <a:off x="1905000" y="762000"/>
            <a:ext cx="6096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Line 8"/>
          <p:cNvSpPr>
            <a:spLocks noChangeShapeType="1"/>
          </p:cNvSpPr>
          <p:nvPr/>
        </p:nvSpPr>
        <p:spPr bwMode="auto">
          <a:xfrm>
            <a:off x="1905000" y="1752600"/>
            <a:ext cx="6096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11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450477" y="1574004"/>
            <a:ext cx="792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a)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Cổ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chú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điểm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đốm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cườm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trắng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rất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đẹp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altLang="vi-VN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490818" y="2222896"/>
            <a:ext cx="7848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d)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Chú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nhẩn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nha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nhặt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thóc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rơi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bên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từng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gốc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rạ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altLang="vi-VN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450477" y="2871787"/>
            <a:ext cx="8686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c)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Thỉnh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thoảng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chú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cất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tiếng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gáy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“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cúc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cù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…cu”,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làm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</a:p>
          <a:p>
            <a:pPr eaLnBrk="1" hangingPunct="1"/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cho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cánh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đồng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quê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thêm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yên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ả.</a:t>
            </a:r>
            <a:endParaRPr lang="en-US" altLang="vi-VN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533400" y="9525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b)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chú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chim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gáy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sà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xuống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chân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ruộng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vừa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gặt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.  </a:t>
            </a:r>
            <a:endParaRPr lang="en-US" altLang="vi-VN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571500"/>
            <a:ext cx="8991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     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	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chú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chim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gáy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sà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xuống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chân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ruộng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vừa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gặt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.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Cổ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chú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điểm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đốm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cườm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trắng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rất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đẹp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.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Chú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nhẩn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nha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nhặt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thóc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rơi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bên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từng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gốc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rạ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.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Thỉnh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thoảng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chú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cất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tiếng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gáy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“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cúc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cù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…cu”,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làm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cho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cánh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đồng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quê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thêm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</a:rPr>
              <a:t>yên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</a:rPr>
              <a:t> ả .</a:t>
            </a:r>
          </a:p>
        </p:txBody>
      </p:sp>
      <p:pic>
        <p:nvPicPr>
          <p:cNvPr id="8" name="Picture 5" descr="ANd9GcQojxNOoACtsUDYqEkjyvXiPJvnV_YhKeqtFm2Dz8G89a7QIt9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2580056"/>
            <a:ext cx="41910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5486400" y="5345668"/>
            <a:ext cx="1143000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gáy</a:t>
            </a:r>
            <a:endParaRPr lang="en-US" altLang="vi-VN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762000" y="495300"/>
            <a:ext cx="44196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vi-VN" altLang="vi-VN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" name="WordArt 12"/>
          <p:cNvSpPr>
            <a:spLocks noChangeArrowheads="1" noChangeShapeType="1" noTextEdit="1"/>
          </p:cNvSpPr>
          <p:nvPr/>
        </p:nvSpPr>
        <p:spPr bwMode="auto">
          <a:xfrm>
            <a:off x="2819400" y="266700"/>
            <a:ext cx="3390900" cy="79533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Củng cố </a:t>
            </a:r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09600" y="1104900"/>
            <a:ext cx="7239000" cy="2286000"/>
          </a:xfrm>
          <a:prstGeom prst="cloudCallout">
            <a:avLst>
              <a:gd name="adj1" fmla="val -37704"/>
              <a:gd name="adj2" fmla="val 69972"/>
            </a:avLst>
          </a:prstGeom>
          <a:gradFill rotWithShape="1">
            <a:gsLst>
              <a:gs pos="0">
                <a:srgbClr val="FFFF80"/>
              </a:gs>
              <a:gs pos="50000">
                <a:srgbClr val="FFFFB3"/>
              </a:gs>
              <a:gs pos="100000">
                <a:srgbClr val="FFFFDA"/>
              </a:gs>
            </a:gsLst>
            <a:lin ang="162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vi-VN" sz="3200" b="1">
                <a:latin typeface="Times New Roman" pitchFamily="18" charset="0"/>
                <a:cs typeface="Times New Roman" pitchFamily="18" charset="0"/>
              </a:rPr>
              <a:t>Khi ai đó làm phiền mình và xin lỗi, chúng ta nên tỏ thái độ như thế nào?</a:t>
            </a:r>
          </a:p>
          <a:p>
            <a:pPr eaLnBrk="1" hangingPunct="1"/>
            <a:endParaRPr lang="en-US" alt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utoShape 9"/>
          <p:cNvSpPr>
            <a:spLocks noChangeArrowheads="1"/>
          </p:cNvSpPr>
          <p:nvPr/>
        </p:nvSpPr>
        <p:spPr bwMode="auto">
          <a:xfrm>
            <a:off x="685800" y="4000500"/>
            <a:ext cx="7772400" cy="1447800"/>
          </a:xfrm>
          <a:prstGeom prst="flowChartAlternateProcess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32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 ta nên bỏ qua, thông cảm với họ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vi-VN" sz="32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 đáp lại lời xin lỗi nhẹ nhàng, lịch sự. </a:t>
            </a:r>
          </a:p>
          <a:p>
            <a:pPr algn="ctr" eaLnBrk="1" hangingPunct="1"/>
            <a:endParaRPr lang="en-US" altLang="vi-VN" sz="2400" b="1" i="1">
              <a:solidFill>
                <a:srgbClr val="FF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5296959"/>
            <a:ext cx="2133600" cy="304271"/>
          </a:xfrm>
        </p:spPr>
        <p:txBody>
          <a:bodyPr/>
          <a:lstStyle/>
          <a:p>
            <a:pPr algn="l">
              <a:defRPr/>
            </a:pPr>
            <a:r>
              <a:rPr lang="en-US"/>
              <a:t>www.themegallery.com</a:t>
            </a:r>
          </a:p>
        </p:txBody>
      </p:sp>
      <p:pic>
        <p:nvPicPr>
          <p:cNvPr id="6" name="Picture 5" descr="tong-hop-18-hinh-nen-powerpoint-sieu-dang-yeu-sieu-de-thuong-1489939641-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90500"/>
            <a:ext cx="9144000" cy="59055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156210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 smtClean="0">
                <a:solidFill>
                  <a:srgbClr val="FF0000"/>
                </a:solidFill>
                <a:latin typeface=".VnMystical" pitchFamily="34" charset="0"/>
                <a:cs typeface="Times New Roman" pitchFamily="18" charset="0"/>
              </a:rPr>
              <a:t>THANK YOU!</a:t>
            </a:r>
            <a:endParaRPr lang="en-US" sz="8800" b="1" dirty="0">
              <a:solidFill>
                <a:srgbClr val="FF0000"/>
              </a:solidFill>
              <a:latin typeface=".VnMystical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76300"/>
            <a:ext cx="8229600" cy="952500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14300"/>
            <a:ext cx="9144000" cy="952500"/>
          </a:xfrm>
        </p:spPr>
        <p:txBody>
          <a:bodyPr>
            <a:normAutofit/>
          </a:bodyPr>
          <a:lstStyle/>
          <a:p>
            <a:r>
              <a:rPr lang="en-US" sz="2800" b="1" u="sng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10" descr="Picture1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647699"/>
            <a:ext cx="7162800" cy="4146885"/>
          </a:xfrm>
          <a:prstGeom prst="rect">
            <a:avLst/>
          </a:prstGeom>
          <a:solidFill>
            <a:srgbClr val="FF0000"/>
          </a:solidFill>
          <a:ln w="9525" cmpd="tri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990600" y="4838700"/>
            <a:ext cx="7162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Bức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tranh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minh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họa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điều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gì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?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524000" y="4838700"/>
            <a:ext cx="7162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alt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9800" y="2095500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Dũng</a:t>
            </a:r>
            <a:r>
              <a:rPr lang="en-US" smtClean="0"/>
              <a:t> </a:t>
            </a: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172200" y="2095500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Nam</a:t>
            </a:r>
            <a:r>
              <a:rPr lang="en-US" smtClean="0"/>
              <a:t>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62000" y="495300"/>
            <a:ext cx="44196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vi-VN" altLang="vi-VN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6" name="Picture 10" descr="Picture1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14300"/>
            <a:ext cx="5791200" cy="3276600"/>
          </a:xfrm>
          <a:prstGeom prst="rect">
            <a:avLst/>
          </a:prstGeom>
          <a:solidFill>
            <a:srgbClr val="FF0000"/>
          </a:solidFill>
          <a:ln w="9525" cmpd="tri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6019800" y="495300"/>
            <a:ext cx="2971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 em là Dũng thì em sẽ đáp lại </a:t>
            </a:r>
            <a:r>
              <a:rPr lang="en-US" sz="2800" smtClean="0">
                <a:latin typeface="+mj-lt"/>
              </a:rPr>
              <a:t>l</a:t>
            </a:r>
            <a:r>
              <a:rPr lang="vi-VN" sz="2800" smtClean="0">
                <a:latin typeface="+mj-lt"/>
              </a:rPr>
              <a:t>ời xin lỗi đó như thế nào?</a:t>
            </a:r>
            <a:endParaRPr lang="en-US" sz="280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3695700"/>
            <a:ext cx="731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-Không sao đâu mà.</a:t>
            </a:r>
          </a:p>
          <a:p>
            <a:r>
              <a:rPr lang="en-US" sz="2800" smtClean="0">
                <a:solidFill>
                  <a:srgbClr val="0070C0"/>
                </a:solidFill>
              </a:rPr>
              <a:t>-Không có gì, cậu không cố ý mà.</a:t>
            </a:r>
          </a:p>
          <a:p>
            <a:r>
              <a:rPr lang="en-US" sz="2800" smtClean="0">
                <a:solidFill>
                  <a:srgbClr val="0070C0"/>
                </a:solidFill>
              </a:rPr>
              <a:t>-Chỉ là quyển sách thôi mà, không có gì đâu.</a:t>
            </a:r>
            <a:endParaRPr lang="en-US" sz="280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62000" y="495300"/>
            <a:ext cx="44196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vi-VN" altLang="vi-VN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6" name="Picture 10" descr="Picture1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14300"/>
            <a:ext cx="8382000" cy="3962400"/>
          </a:xfrm>
          <a:prstGeom prst="rect">
            <a:avLst/>
          </a:prstGeom>
          <a:solidFill>
            <a:srgbClr val="FF0000"/>
          </a:solidFill>
          <a:ln w="9525" cmpd="tri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28599" y="4282940"/>
            <a:ext cx="85344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phiền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Đáp lại lời xin lỗi nhẹ nhàng, lịch sự</a:t>
            </a:r>
            <a:r>
              <a:rPr lang="vi-VN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52500"/>
          </a:xfrm>
        </p:spPr>
        <p:txBody>
          <a:bodyPr>
            <a:normAutofit/>
          </a:bodyPr>
          <a:lstStyle/>
          <a:p>
            <a:pPr algn="just"/>
            <a:r>
              <a:rPr lang="en-US" sz="2800" b="1" u="sng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1028700"/>
            <a:ext cx="8153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Cho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pPr marL="514350" indent="-514350" algn="just"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đụng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!”</a:t>
            </a:r>
          </a:p>
          <a:p>
            <a:pPr marL="514350" indent="-514350" algn="just"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nghịch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bắn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thôi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pPr marL="514350" indent="-514350" algn="just"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.”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38200" y="456548"/>
            <a:ext cx="754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Cho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.”</a:t>
            </a:r>
          </a:p>
        </p:txBody>
      </p:sp>
      <p:pic>
        <p:nvPicPr>
          <p:cNvPr id="4" name="Picture 10" descr="Dicauthang"/>
          <p:cNvPicPr>
            <a:picLocks noChangeAspect="1" noChangeArrowheads="1"/>
          </p:cNvPicPr>
          <p:nvPr/>
        </p:nvPicPr>
        <p:blipFill>
          <a:blip r:embed="rId2" cstate="print"/>
          <a:srcRect r="12245"/>
          <a:stretch>
            <a:fillRect/>
          </a:stretch>
        </p:blipFill>
        <p:spPr bwMode="auto">
          <a:xfrm>
            <a:off x="0" y="2155750"/>
            <a:ext cx="2971800" cy="3559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17"/>
          <p:cNvGrpSpPr>
            <a:grpSpLocks/>
          </p:cNvGrpSpPr>
          <p:nvPr/>
        </p:nvGrpSpPr>
        <p:grpSpPr bwMode="auto">
          <a:xfrm rot="-854382">
            <a:off x="2593205" y="2924092"/>
            <a:ext cx="631121" cy="717946"/>
            <a:chOff x="3504" y="1680"/>
            <a:chExt cx="720" cy="528"/>
          </a:xfrm>
        </p:grpSpPr>
        <p:sp>
          <p:nvSpPr>
            <p:cNvPr id="7" name="AutoShape 11"/>
            <p:cNvSpPr>
              <a:spLocks noChangeArrowheads="1"/>
            </p:cNvSpPr>
            <p:nvPr/>
          </p:nvSpPr>
          <p:spPr bwMode="auto">
            <a:xfrm>
              <a:off x="3504" y="1680"/>
              <a:ext cx="720" cy="528"/>
            </a:xfrm>
            <a:prstGeom prst="wedgeEllipseCallout">
              <a:avLst>
                <a:gd name="adj1" fmla="val -115278"/>
                <a:gd name="adj2" fmla="val -20454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1" hangingPunct="1"/>
              <a:endParaRPr lang="vi-VN" altLang="vi-VN" sz="2400">
                <a:latin typeface="Times New Roman" pitchFamily="18" charset="0"/>
              </a:endParaRPr>
            </a:p>
          </p:txBody>
        </p:sp>
        <p:pic>
          <p:nvPicPr>
            <p:cNvPr id="8" name="Picture 12" descr="Dauhou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44" y="1776"/>
              <a:ext cx="19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" name="Group 16"/>
          <p:cNvGrpSpPr>
            <a:grpSpLocks/>
          </p:cNvGrpSpPr>
          <p:nvPr/>
        </p:nvGrpSpPr>
        <p:grpSpPr bwMode="auto">
          <a:xfrm>
            <a:off x="0" y="1718667"/>
            <a:ext cx="1676400" cy="1028700"/>
            <a:chOff x="336" y="912"/>
            <a:chExt cx="1728" cy="1152"/>
          </a:xfrm>
        </p:grpSpPr>
        <p:sp>
          <p:nvSpPr>
            <p:cNvPr id="10" name="AutoShape 14"/>
            <p:cNvSpPr>
              <a:spLocks noChangeArrowheads="1"/>
            </p:cNvSpPr>
            <p:nvPr/>
          </p:nvSpPr>
          <p:spPr bwMode="auto">
            <a:xfrm>
              <a:off x="336" y="912"/>
              <a:ext cx="1680" cy="1152"/>
            </a:xfrm>
            <a:prstGeom prst="wedgeRoundRectCallout">
              <a:avLst>
                <a:gd name="adj1" fmla="val 25549"/>
                <a:gd name="adj2" fmla="val 56910"/>
                <a:gd name="adj3" fmla="val 16667"/>
              </a:avLst>
            </a:prstGeom>
            <a:solidFill>
              <a:srgbClr val="FFFF99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1" hangingPunct="1"/>
              <a:endParaRPr lang="vi-VN" altLang="vi-VN" sz="2400" b="1">
                <a:latin typeface="Times New Roman" pitchFamily="18" charset="0"/>
              </a:endParaRPr>
            </a:p>
          </p:txBody>
        </p:sp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336" y="960"/>
              <a:ext cx="1728" cy="10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vi-VN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Xin</a:t>
              </a:r>
              <a:r>
                <a:rPr lang="en-US" altLang="vi-VN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lỗi</a:t>
              </a:r>
              <a:r>
                <a:rPr lang="en-US" altLang="vi-VN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. Cho </a:t>
              </a:r>
              <a:r>
                <a:rPr lang="en-US" altLang="vi-VN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tớ</a:t>
              </a:r>
              <a:r>
                <a:rPr lang="en-US" altLang="vi-VN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đi</a:t>
              </a:r>
              <a:r>
                <a:rPr lang="en-US" altLang="vi-VN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trước</a:t>
              </a:r>
              <a:r>
                <a:rPr lang="en-US" altLang="vi-VN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altLang="vi-VN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chút</a:t>
              </a:r>
              <a:r>
                <a:rPr lang="en-US" altLang="vi-VN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.</a:t>
              </a:r>
              <a:endParaRPr lang="vi-VN" altLang="vi-V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971800" y="2628900"/>
            <a:ext cx="6096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 -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Không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sao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bạn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cứ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đi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trước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đi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en-US" altLang="vi-VN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124200" y="3274993"/>
            <a:ext cx="601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-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Mời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bạn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đi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trước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en-US" altLang="vi-VN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3124200" y="3934480"/>
            <a:ext cx="6019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-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Không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sao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đâu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bạn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vội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cứ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đi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trước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đi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en-US" altLang="vi-VN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461477"/>
            <a:ext cx="7239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đụng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!”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609600" y="1943100"/>
            <a:ext cx="3352800" cy="3771900"/>
            <a:chOff x="609600" y="1943100"/>
            <a:chExt cx="3352800" cy="3771900"/>
          </a:xfrm>
        </p:grpSpPr>
        <p:pic>
          <p:nvPicPr>
            <p:cNvPr id="4" name="Picture 13" descr="Teng"/>
            <p:cNvPicPr>
              <a:picLocks noChangeAspect="1" noChangeArrowheads="1"/>
            </p:cNvPicPr>
            <p:nvPr/>
          </p:nvPicPr>
          <p:blipFill>
            <a:blip r:embed="rId2" cstate="print"/>
            <a:srcRect t="22656"/>
            <a:stretch>
              <a:fillRect/>
            </a:stretch>
          </p:blipFill>
          <p:spPr bwMode="auto">
            <a:xfrm>
              <a:off x="685800" y="1943100"/>
              <a:ext cx="2438400" cy="3771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1" name="Group 10"/>
            <p:cNvGrpSpPr/>
            <p:nvPr/>
          </p:nvGrpSpPr>
          <p:grpSpPr>
            <a:xfrm>
              <a:off x="2514600" y="2019300"/>
              <a:ext cx="1447800" cy="1066800"/>
              <a:chOff x="5943600" y="2400300"/>
              <a:chExt cx="1447800" cy="1066800"/>
            </a:xfrm>
          </p:grpSpPr>
          <p:sp>
            <p:nvSpPr>
              <p:cNvPr id="7" name="AutoShape 22"/>
              <p:cNvSpPr>
                <a:spLocks noChangeArrowheads="1"/>
              </p:cNvSpPr>
              <p:nvPr/>
            </p:nvSpPr>
            <p:spPr bwMode="auto">
              <a:xfrm>
                <a:off x="5943600" y="2400300"/>
                <a:ext cx="1447800" cy="1066800"/>
              </a:xfrm>
              <a:prstGeom prst="wedgeEllipseCallout">
                <a:avLst>
                  <a:gd name="adj1" fmla="val -70987"/>
                  <a:gd name="adj2" fmla="val 24342"/>
                </a:avLst>
              </a:prstGeom>
              <a:solidFill>
                <a:srgbClr val="FFFF00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1" hangingPunct="1"/>
                <a:endParaRPr lang="vi-VN" altLang="vi-VN" sz="2400">
                  <a:latin typeface="Times New Roman" pitchFamily="18" charset="0"/>
                </a:endParaRPr>
              </a:p>
            </p:txBody>
          </p:sp>
          <p:sp>
            <p:nvSpPr>
              <p:cNvPr id="8" name="Text Box 23"/>
              <p:cNvSpPr txBox="1">
                <a:spLocks noChangeArrowheads="1"/>
              </p:cNvSpPr>
              <p:nvPr/>
            </p:nvSpPr>
            <p:spPr bwMode="auto">
              <a:xfrm>
                <a:off x="6172200" y="2476500"/>
                <a:ext cx="1143000" cy="923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vi-VN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Xin</a:t>
                </a:r>
                <a:r>
                  <a:rPr lang="en-US" altLang="vi-VN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vi-VN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lỗi</a:t>
                </a:r>
                <a:r>
                  <a:rPr lang="en-US" altLang="vi-VN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. </a:t>
                </a:r>
                <a:r>
                  <a:rPr lang="en-US" altLang="vi-VN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Tớ</a:t>
                </a:r>
                <a:r>
                  <a:rPr lang="en-US" altLang="vi-VN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vi-VN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vô</a:t>
                </a:r>
                <a:r>
                  <a:rPr lang="en-US" altLang="vi-VN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vi-VN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ý </a:t>
                </a:r>
                <a:r>
                  <a:rPr lang="en-US" altLang="vi-VN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quá</a:t>
                </a:r>
                <a:r>
                  <a:rPr lang="en-US" altLang="vi-VN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!</a:t>
                </a:r>
                <a:endParaRPr lang="vi-VN" altLang="vi-VN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609600" y="2476500"/>
              <a:ext cx="539750" cy="533400"/>
              <a:chOff x="1441450" y="2019300"/>
              <a:chExt cx="1579563" cy="1447800"/>
            </a:xfrm>
          </p:grpSpPr>
          <p:sp>
            <p:nvSpPr>
              <p:cNvPr id="6" name="AutoShape 16"/>
              <p:cNvSpPr>
                <a:spLocks noChangeArrowheads="1"/>
              </p:cNvSpPr>
              <p:nvPr/>
            </p:nvSpPr>
            <p:spPr bwMode="auto">
              <a:xfrm rot="20820983">
                <a:off x="1441450" y="2019300"/>
                <a:ext cx="1579563" cy="1447800"/>
              </a:xfrm>
              <a:prstGeom prst="wedgeEllipseCallout">
                <a:avLst>
                  <a:gd name="adj1" fmla="val 79861"/>
                  <a:gd name="adj2" fmla="val 41667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1" hangingPunct="1"/>
                <a:endParaRPr lang="vi-VN" altLang="vi-VN" sz="2400">
                  <a:latin typeface="Times New Roman" pitchFamily="18" charset="0"/>
                </a:endParaRPr>
              </a:p>
            </p:txBody>
          </p:sp>
          <p:pic>
            <p:nvPicPr>
              <p:cNvPr id="9" name="Picture 17" descr="Dauhou"/>
              <p:cNvPicPr>
                <a:picLocks noChangeAspect="1" noChangeArrowheads="1" noCrop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878551" y="2432957"/>
                <a:ext cx="677885" cy="7456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200400" y="3162300"/>
            <a:ext cx="594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-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Không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sao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đâu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en-US" altLang="vi-VN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3200400" y="3633787"/>
            <a:ext cx="594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-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sao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đâu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en-US" altLang="vi-VN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3200400" y="4090987"/>
            <a:ext cx="5943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-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gì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nghiêm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trọng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đâu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mà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bạn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phải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xin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lỗi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en-US" altLang="vi-VN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42255" y="194070"/>
            <a:ext cx="69577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nghịch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bắn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thôi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.”</a:t>
            </a: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642" y="1389571"/>
            <a:ext cx="2996358" cy="4180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 9"/>
          <p:cNvGrpSpPr/>
          <p:nvPr/>
        </p:nvGrpSpPr>
        <p:grpSpPr>
          <a:xfrm>
            <a:off x="0" y="1485900"/>
            <a:ext cx="1934029" cy="876300"/>
            <a:chOff x="-750277" y="559904"/>
            <a:chExt cx="3124201" cy="1371600"/>
          </a:xfrm>
        </p:grpSpPr>
        <p:sp>
          <p:nvSpPr>
            <p:cNvPr id="8" name="AutoShape 14"/>
            <p:cNvSpPr>
              <a:spLocks noChangeArrowheads="1"/>
            </p:cNvSpPr>
            <p:nvPr/>
          </p:nvSpPr>
          <p:spPr bwMode="auto">
            <a:xfrm>
              <a:off x="-750277" y="559904"/>
              <a:ext cx="2971801" cy="1371600"/>
            </a:xfrm>
            <a:prstGeom prst="wedgeRoundRectCallout">
              <a:avLst>
                <a:gd name="adj1" fmla="val 33637"/>
                <a:gd name="adj2" fmla="val 126230"/>
                <a:gd name="adj3" fmla="val 16667"/>
              </a:avLst>
            </a:prstGeom>
            <a:solidFill>
              <a:srgbClr val="FFFF99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1" hangingPunct="1"/>
              <a:endParaRPr lang="vi-VN" altLang="vi-VN" sz="2400" b="1">
                <a:latin typeface="Times New Roman" pitchFamily="18" charset="0"/>
              </a:endParaRPr>
            </a:p>
          </p:txBody>
        </p:sp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-750277" y="679174"/>
              <a:ext cx="3124201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vi-VN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Xin</a:t>
              </a:r>
              <a:r>
                <a:rPr lang="en-US" altLang="vi-VN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lỗi</a:t>
              </a:r>
              <a:r>
                <a:rPr lang="en-US" altLang="vi-VN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bạn</a:t>
              </a:r>
              <a:r>
                <a:rPr lang="en-US" altLang="vi-VN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</a:p>
            <a:p>
              <a:pPr eaLnBrk="1" hangingPunct="1"/>
              <a:r>
                <a:rPr lang="en-US" altLang="vi-VN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Mình</a:t>
              </a:r>
              <a:r>
                <a:rPr lang="en-US" altLang="vi-VN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lơ</a:t>
              </a:r>
              <a:r>
                <a:rPr lang="en-US" altLang="vi-VN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̃ </a:t>
              </a:r>
              <a:r>
                <a:rPr lang="en-US" altLang="vi-VN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tay</a:t>
              </a:r>
              <a:r>
                <a:rPr lang="en-US" altLang="vi-VN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thôi</a:t>
              </a:r>
              <a:endParaRPr lang="en-US" altLang="vi-V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3290237" y="1663766"/>
            <a:ext cx="5791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-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Không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sao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.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Bạn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chỉ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lỡ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tay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thôi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mà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.</a:t>
            </a: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352800" y="2349412"/>
            <a:ext cx="5791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-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Không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sao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.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Lần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sau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bạn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cần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cẩn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thận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hơn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nhé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!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3316941" y="3473329"/>
            <a:ext cx="57912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-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Không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sao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đâu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mình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giặt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nó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sẽ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sạch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lại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thôi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.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Lần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sau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bạn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nên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cẩn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thận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hơn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nhé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en-US" altLang="vi-VN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832</Words>
  <Application>Microsoft Office PowerPoint</Application>
  <PresentationFormat>On-screen Show (16:10)</PresentationFormat>
  <Paragraphs>68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Tập làm văn </vt:lpstr>
      <vt:lpstr>Tập làm văn Đáp lời xin lỗi. Tả ngắn về loài chim</vt:lpstr>
      <vt:lpstr>Bài 1: Đọc lời các nhân vật trong tranh dưới đây:</vt:lpstr>
      <vt:lpstr>PowerPoint Presentation</vt:lpstr>
      <vt:lpstr>PowerPoint Presentation</vt:lpstr>
      <vt:lpstr>Bài 2: Em đáp lại lời xin lỗi trong các trường hợp sau như thế nào?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7U010221</cp:lastModifiedBy>
  <cp:revision>52</cp:revision>
  <dcterms:created xsi:type="dcterms:W3CDTF">2020-04-13T07:04:19Z</dcterms:created>
  <dcterms:modified xsi:type="dcterms:W3CDTF">2021-02-20T06:01:38Z</dcterms:modified>
</cp:coreProperties>
</file>