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17"/>
  </p:notesMasterIdLst>
  <p:sldIdLst>
    <p:sldId id="257" r:id="rId4"/>
    <p:sldId id="256" r:id="rId5"/>
    <p:sldId id="258" r:id="rId6"/>
    <p:sldId id="259" r:id="rId7"/>
    <p:sldId id="261" r:id="rId8"/>
    <p:sldId id="260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6" autoAdjust="0"/>
    <p:restoredTop sz="94660"/>
  </p:normalViewPr>
  <p:slideViewPr>
    <p:cSldViewPr>
      <p:cViewPr varScale="1">
        <p:scale>
          <a:sx n="68" d="100"/>
          <a:sy n="68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24BD6-4F6E-4305-BA11-DDF36FEEA04F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8969B3-51F6-4DF2-B7D6-BDFF16877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091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4FA2E-6BE3-4682-80EC-6732324BE461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058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21602-616C-E444-B8FE-071CCD16E52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14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B97DF-1265-43BE-82A4-3DC9EF155421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913AE-2E73-41C1-8A9C-4DD36FB6E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621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B97DF-1265-43BE-82A4-3DC9EF155421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913AE-2E73-41C1-8A9C-4DD36FB6E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670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B97DF-1265-43BE-82A4-3DC9EF155421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913AE-2E73-41C1-8A9C-4DD36FB6E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498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58942-54E4-4985-99DF-0A5CEF4EDB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307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B932E-EF94-4E3D-8418-E45DADD332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9237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82F17-70FD-44EA-A13E-59553DAC36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8101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EDFD9-4E28-48AE-A77F-D833466454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630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82D62-EF9E-4123-ACD1-20F424E805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8460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C8158-82B7-481A-9095-599F2D9825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591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E0871-5CBD-49DA-B06F-1A201C07C2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0562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D5848-D05C-49CF-BE10-6C3BC33B47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63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B97DF-1265-43BE-82A4-3DC9EF155421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913AE-2E73-41C1-8A9C-4DD36FB6E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1366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F730D-39E8-4098-AFDC-CBA435F4D4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0905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0D881-7D79-4ADA-8606-DA83989136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1848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A1360-4901-4A63-827D-0AC54CA791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6895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D1913-9F88-424A-9450-070D8FDD24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8351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484F6-A13C-4067-8473-129E8342E1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EB323-CC00-487B-A0FC-C91175A430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7207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484F6-A13C-4067-8473-129E8342E1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EB323-CC00-487B-A0FC-C91175A430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8950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484F6-A13C-4067-8473-129E8342E1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EB323-CC00-487B-A0FC-C91175A430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7559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484F6-A13C-4067-8473-129E8342E1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EB323-CC00-487B-A0FC-C91175A430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8947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484F6-A13C-4067-8473-129E8342E1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EB323-CC00-487B-A0FC-C91175A430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3609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484F6-A13C-4067-8473-129E8342E1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EB323-CC00-487B-A0FC-C91175A430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70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B97DF-1265-43BE-82A4-3DC9EF155421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913AE-2E73-41C1-8A9C-4DD36FB6E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6391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484F6-A13C-4067-8473-129E8342E1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EB323-CC00-487B-A0FC-C91175A430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9287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2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484F6-A13C-4067-8473-129E8342E1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EB323-CC00-487B-A0FC-C91175A430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6988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484F6-A13C-4067-8473-129E8342E1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EB323-CC00-487B-A0FC-C91175A430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7038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484F6-A13C-4067-8473-129E8342E1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EB323-CC00-487B-A0FC-C91175A430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4083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5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5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484F6-A13C-4067-8473-129E8342E1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EB323-CC00-487B-A0FC-C91175A430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418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B97DF-1265-43BE-82A4-3DC9EF155421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913AE-2E73-41C1-8A9C-4DD36FB6E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366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B97DF-1265-43BE-82A4-3DC9EF155421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913AE-2E73-41C1-8A9C-4DD36FB6E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761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B97DF-1265-43BE-82A4-3DC9EF155421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913AE-2E73-41C1-8A9C-4DD36FB6E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036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B97DF-1265-43BE-82A4-3DC9EF155421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913AE-2E73-41C1-8A9C-4DD36FB6E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393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B97DF-1265-43BE-82A4-3DC9EF155421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913AE-2E73-41C1-8A9C-4DD36FB6E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587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B97DF-1265-43BE-82A4-3DC9EF155421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913AE-2E73-41C1-8A9C-4DD36FB6E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59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B97DF-1265-43BE-82A4-3DC9EF155421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913AE-2E73-41C1-8A9C-4DD36FB6E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607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/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/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/>
            </a:lvl1pPr>
          </a:lstStyle>
          <a:p>
            <a:pPr fontAlgn="base">
              <a:spcAft>
                <a:spcPct val="0"/>
              </a:spcAft>
              <a:defRPr/>
            </a:pPr>
            <a:fld id="{BCD90634-3E31-4A20-B6AA-5A9B18C9F03E}" type="slidenum">
              <a:rPr 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94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484F6-A13C-4067-8473-129E8342E1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EB323-CC00-487B-A0FC-C91175A430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575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18.png"/><Relationship Id="rId7" Type="http://schemas.microsoft.com/office/2007/relationships/hdphoto" Target="../media/hdphoto6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7.png"/><Relationship Id="rId5" Type="http://schemas.openxmlformats.org/officeDocument/2006/relationships/slide" Target="slide8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" Target="slide8.xml"/><Relationship Id="rId7" Type="http://schemas.openxmlformats.org/officeDocument/2006/relationships/image" Target="../media/image28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90.png"/><Relationship Id="rId5" Type="http://schemas.microsoft.com/office/2007/relationships/hdphoto" Target="../media/hdphoto6.wdp"/><Relationship Id="rId4" Type="http://schemas.openxmlformats.org/officeDocument/2006/relationships/image" Target="../media/image27.png"/><Relationship Id="rId9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8.png"/><Relationship Id="rId7" Type="http://schemas.microsoft.com/office/2007/relationships/hdphoto" Target="../media/hdphoto6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7.png"/><Relationship Id="rId5" Type="http://schemas.openxmlformats.org/officeDocument/2006/relationships/slide" Target="slide8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microsoft.com/office/2007/relationships/hdphoto" Target="../media/hdphoto6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7.png"/><Relationship Id="rId5" Type="http://schemas.openxmlformats.org/officeDocument/2006/relationships/slide" Target="slide8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Layout" Target="../slideLayouts/slideLayout24.xml"/><Relationship Id="rId7" Type="http://schemas.microsoft.com/office/2007/relationships/hdphoto" Target="../media/hdphoto2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11" Type="http://schemas.openxmlformats.org/officeDocument/2006/relationships/image" Target="../media/image20.png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17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21.png"/><Relationship Id="rId7" Type="http://schemas.openxmlformats.org/officeDocument/2006/relationships/image" Target="../media/image24.gif"/><Relationship Id="rId12" Type="http://schemas.openxmlformats.org/officeDocument/2006/relationships/slide" Target="slide1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3.gif"/><Relationship Id="rId11" Type="http://schemas.openxmlformats.org/officeDocument/2006/relationships/slide" Target="slide12.xml"/><Relationship Id="rId5" Type="http://schemas.microsoft.com/office/2007/relationships/hdphoto" Target="../media/hdphoto4.wdp"/><Relationship Id="rId10" Type="http://schemas.openxmlformats.org/officeDocument/2006/relationships/slide" Target="slide11.xml"/><Relationship Id="rId4" Type="http://schemas.openxmlformats.org/officeDocument/2006/relationships/image" Target="../media/image22.png"/><Relationship Id="rId9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microsoft.com/office/2007/relationships/hdphoto" Target="../media/hdphoto5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6.png"/><Relationship Id="rId5" Type="http://schemas.openxmlformats.org/officeDocument/2006/relationships/slide" Target="slide8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15636" y="553329"/>
            <a:ext cx="8229600" cy="1143000"/>
          </a:xfrm>
        </p:spPr>
        <p:txBody>
          <a:bodyPr/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 MỪNG CÁC EM ĐẾN VỚI TIẾT HỌC TRỰC TUYẾN HÔM NAY! </a:t>
            </a:r>
          </a:p>
        </p:txBody>
      </p:sp>
      <p:pic>
        <p:nvPicPr>
          <p:cNvPr id="2051" name="Picture 3" descr="hình-ảnh-bé-đến-trườ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2133600"/>
            <a:ext cx="912321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-41564" y="2133600"/>
            <a:ext cx="9144000" cy="152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447800" y="2667000"/>
            <a:ext cx="5029200" cy="1447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58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\Desktop\cau ho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2240281"/>
            <a:ext cx="9818114" cy="507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5" y="-559185"/>
            <a:ext cx="3613657" cy="337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Tai nguyen thiet ke tro choi\Bảng gỗ\tro 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44609"/>
            <a:ext cx="1657350" cy="69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974850" y="928335"/>
            <a:ext cx="37337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. </a:t>
            </a: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84EBF41-5741-4C42-AD79-071D3E5F55AF}"/>
                  </a:ext>
                </a:extLst>
              </p:cNvPr>
              <p:cNvSpPr txBox="1"/>
              <p:nvPr/>
            </p:nvSpPr>
            <p:spPr>
              <a:xfrm>
                <a:off x="836844" y="3725145"/>
                <a:ext cx="5553075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3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: T</a:t>
                </a:r>
                <a:r>
                  <a:rPr lang="vi-VN" sz="3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ìm x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>
                          <a:latin typeface="Cambria Math"/>
                        </a:rPr>
                        <m:t>𝒙</m:t>
                      </m:r>
                      <m:r>
                        <a:rPr lang="en-US" sz="3600" b="1" i="1">
                          <a:latin typeface="Cambria Math"/>
                        </a:rPr>
                        <m:t> ×</m:t>
                      </m:r>
                      <m:r>
                        <a:rPr lang="en-US" sz="3600" b="1" i="1">
                          <a:latin typeface="Cambria Math"/>
                        </a:rPr>
                        <m:t>𝟒</m:t>
                      </m:r>
                      <m:r>
                        <a:rPr lang="en-US" sz="3600" b="1" i="1">
                          <a:latin typeface="Cambria Math"/>
                        </a:rPr>
                        <m:t>=</m:t>
                      </m:r>
                      <m:r>
                        <a:rPr lang="en-US" sz="3600" b="1" i="1">
                          <a:latin typeface="Cambria Math"/>
                        </a:rPr>
                        <m:t>𝟐𝟖</m:t>
                      </m:r>
                    </m:oMath>
                  </m:oMathPara>
                </a14:m>
                <a:endParaRPr lang="en-US" sz="36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en-US" sz="3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84EBF41-5741-4C42-AD79-071D3E5F55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843" y="3104287"/>
                <a:ext cx="5553075" cy="1754326"/>
              </a:xfrm>
              <a:prstGeom prst="rect">
                <a:avLst/>
              </a:prstGeom>
              <a:blipFill rotWithShape="1">
                <a:blip r:embed="rId8"/>
                <a:stretch>
                  <a:fillRect l="-3293" t="-5556" b="-11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4256B0C1-88E4-294D-B965-A8527D0613B5}"/>
              </a:ext>
            </a:extLst>
          </p:cNvPr>
          <p:cNvSpPr/>
          <p:nvPr/>
        </p:nvSpPr>
        <p:spPr>
          <a:xfrm>
            <a:off x="1121352" y="5325116"/>
            <a:ext cx="4984057" cy="72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827213" algn="l"/>
                <a:tab pos="3762375" algn="l"/>
              </a:tabLst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. </a:t>
            </a:r>
            <a:r>
              <a:rPr lang="vi-VN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	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vi-VN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vi-VN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vi-VN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32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06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\Desktop\cau ho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400" y="2227366"/>
            <a:ext cx="9818114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Tai nguyen thiet ke tro choi\Bảng gỗ\tro ve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44609"/>
            <a:ext cx="1657350" cy="69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23257" y="3582559"/>
                <a:ext cx="6129336" cy="16783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 3: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Đã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tô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màu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nào</a:t>
                </a:r>
                <a:endParaRPr lang="vi-VN" sz="3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500" dirty="0"/>
              </a:p>
              <a:p>
                <a:endParaRPr lang="en-US" sz="27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257" y="2985465"/>
                <a:ext cx="6129336" cy="1678345"/>
              </a:xfrm>
              <a:prstGeom prst="rect">
                <a:avLst/>
              </a:prstGeom>
              <a:blipFill rotWithShape="1">
                <a:blip r:embed="rId6"/>
                <a:stretch>
                  <a:fillRect l="-3085" b="-8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Káº¿t quáº£ hÃ¬nh áº£nh cho má»t pháº§n nÄm">
            <a:extLst>
              <a:ext uri="{FF2B5EF4-FFF2-40B4-BE49-F238E27FC236}">
                <a16:creationId xmlns:a16="http://schemas.microsoft.com/office/drawing/2014/main" id="{4E88862E-3F09-3242-8019-4BA6D048C54D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327"/>
          <a:stretch/>
        </p:blipFill>
        <p:spPr bwMode="auto">
          <a:xfrm>
            <a:off x="1295405" y="4800600"/>
            <a:ext cx="1031875" cy="14447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Káº¿t quáº£ hÃ¬nh áº£nh cho má»t pháº§n nÄm">
            <a:extLst>
              <a:ext uri="{FF2B5EF4-FFF2-40B4-BE49-F238E27FC236}">
                <a16:creationId xmlns:a16="http://schemas.microsoft.com/office/drawing/2014/main" id="{05177C34-4416-2F46-A4AA-A8CC33220593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1" t="-7" r="49015" b="7"/>
          <a:stretch/>
        </p:blipFill>
        <p:spPr bwMode="auto">
          <a:xfrm>
            <a:off x="2819400" y="4800600"/>
            <a:ext cx="1438910" cy="14447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Káº¿t quáº£ hÃ¬nh áº£nh cho má»t pháº§n nÄm">
            <a:extLst>
              <a:ext uri="{FF2B5EF4-FFF2-40B4-BE49-F238E27FC236}">
                <a16:creationId xmlns:a16="http://schemas.microsoft.com/office/drawing/2014/main" id="{8287D7FE-0512-4946-8016-CFE404E958DB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9" r="28517"/>
          <a:stretch/>
        </p:blipFill>
        <p:spPr bwMode="auto">
          <a:xfrm>
            <a:off x="4772461" y="4805040"/>
            <a:ext cx="1085850" cy="14447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A32F61D-F12F-A944-ADF3-9F02BBF6861C}"/>
              </a:ext>
            </a:extLst>
          </p:cNvPr>
          <p:cNvGrpSpPr/>
          <p:nvPr/>
        </p:nvGrpSpPr>
        <p:grpSpPr>
          <a:xfrm>
            <a:off x="3276605" y="-654719"/>
            <a:ext cx="3613657" cy="3378586"/>
            <a:chOff x="2959610" y="-75843"/>
            <a:chExt cx="3613657" cy="2815488"/>
          </a:xfrm>
        </p:grpSpPr>
        <p:pic>
          <p:nvPicPr>
            <p:cNvPr id="2052" name="Picture 4" descr="C:\Users\ADMIN\Desktop\453552345 (3)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8636" l="0" r="100000">
                          <a14:foregroundMark x1="48087" y1="3274" x2="50000" y2="34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9610" y="-75843"/>
              <a:ext cx="3613657" cy="2815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Káº¿t quáº£ hÃ¬nh áº£nh cho má»t pháº§n nÄm">
              <a:extLst>
                <a:ext uri="{FF2B5EF4-FFF2-40B4-BE49-F238E27FC236}">
                  <a16:creationId xmlns:a16="http://schemas.microsoft.com/office/drawing/2014/main" id="{6D48432F-CC63-6C46-91B6-4D0A8124447C}"/>
                </a:ext>
              </a:extLst>
            </p:cNvPr>
            <p:cNvPicPr/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327"/>
            <a:stretch/>
          </p:blipFill>
          <p:spPr bwMode="auto">
            <a:xfrm>
              <a:off x="4141652" y="1008399"/>
              <a:ext cx="1237234" cy="131749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0237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\Desktop\cau ho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4211" y="1860664"/>
            <a:ext cx="9818114" cy="538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5" y="-559185"/>
            <a:ext cx="3613657" cy="337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Tai nguyen thiet ke tro choi\Bảng gỗ\tro 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44609"/>
            <a:ext cx="1657350" cy="69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971802" y="1010107"/>
            <a:ext cx="37337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vi-VN" sz="4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39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B604DF8-794A-2149-B255-E7FEBD1F7B9F}"/>
                  </a:ext>
                </a:extLst>
              </p:cNvPr>
              <p:cNvSpPr/>
              <p:nvPr/>
            </p:nvSpPr>
            <p:spPr>
              <a:xfrm>
                <a:off x="990600" y="3611881"/>
                <a:ext cx="4982684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Câu </a:t>
                </a:r>
                <a:r>
                  <a:rPr lang="vi-VN" sz="3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: T</a:t>
                </a:r>
                <a:r>
                  <a:rPr lang="vi-VN" sz="3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ìm x</a:t>
                </a:r>
              </a:p>
              <a:p>
                <a:pPr algn="ctr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       26 +</m:t>
                    </m:r>
                    <m:r>
                      <a:rPr lang="en-US" sz="3600" i="1">
                        <a:latin typeface="Cambria Math"/>
                      </a:rPr>
                      <m:t>𝑥</m:t>
                    </m:r>
                    <m:r>
                      <a:rPr lang="en-US" sz="3600" i="1">
                        <a:latin typeface="Cambria Math"/>
                      </a:rPr>
                      <m:t>=65</m:t>
                    </m:r>
                  </m:oMath>
                </a14:m>
                <a:endParaRPr lang="vi-VN" sz="36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B604DF8-794A-2149-B255-E7FEBD1F7B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009900"/>
                <a:ext cx="4982684" cy="1200329"/>
              </a:xfrm>
              <a:prstGeom prst="rect">
                <a:avLst/>
              </a:prstGeom>
              <a:blipFill rotWithShape="1">
                <a:blip r:embed="rId8"/>
                <a:stretch>
                  <a:fillRect l="-3794" t="-8122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29427726-7B9C-A648-8D07-25D56CE1240F}"/>
              </a:ext>
            </a:extLst>
          </p:cNvPr>
          <p:cNvSpPr/>
          <p:nvPr/>
        </p:nvSpPr>
        <p:spPr>
          <a:xfrm>
            <a:off x="989228" y="5166360"/>
            <a:ext cx="4984057" cy="72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827213" algn="l"/>
                <a:tab pos="3762375" algn="l"/>
              </a:tabLst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. </a:t>
            </a:r>
            <a:r>
              <a:rPr lang="vi-VN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91	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vi-VN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39	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vi-VN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41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63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\Desktop\cau ho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2590801"/>
            <a:ext cx="9818114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5" y="-559185"/>
            <a:ext cx="3613657" cy="337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Tai nguyen thiet ke tro choi\Bảng gỗ\tro 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44609"/>
            <a:ext cx="1657350" cy="69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911731" y="928335"/>
            <a:ext cx="37337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vi-VN" sz="4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40F704-F3B4-0C4F-9A1E-BC1874B70F3C}"/>
              </a:ext>
            </a:extLst>
          </p:cNvPr>
          <p:cNvSpPr txBox="1"/>
          <p:nvPr/>
        </p:nvSpPr>
        <p:spPr>
          <a:xfrm>
            <a:off x="957267" y="3984397"/>
            <a:ext cx="55530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: 4 x 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=</a:t>
            </a:r>
          </a:p>
          <a:p>
            <a:pPr algn="ctr"/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75E7F2-4621-3640-B3AA-C363CB487B92}"/>
              </a:ext>
            </a:extLst>
          </p:cNvPr>
          <p:cNvSpPr/>
          <p:nvPr/>
        </p:nvSpPr>
        <p:spPr>
          <a:xfrm>
            <a:off x="1058739" y="5474071"/>
            <a:ext cx="5350129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827213" algn="l"/>
                <a:tab pos="3762375" algn="l"/>
              </a:tabLst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. </a:t>
            </a:r>
            <a:r>
              <a:rPr lang="vi-VN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	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vi-VN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	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vi-VN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42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127000"/>
            <a:ext cx="7943850" cy="22733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b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3200400"/>
            <a:ext cx="7924800" cy="28575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r>
              <a:rPr lang="en-US" sz="5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5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5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endParaRPr lang="en-US" sz="5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Tx/>
              <a:buNone/>
              <a:defRPr/>
            </a:pP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>
              <a:buFontTx/>
              <a:buNone/>
              <a:defRPr/>
            </a:pP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None/>
              <a:defRPr/>
            </a:pPr>
            <a:r>
              <a:rPr lang="en-US" sz="3600" dirty="0">
                <a:cs typeface="Times New Roman" pitchFamily="18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57330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09" y="0"/>
            <a:ext cx="8970818" cy="6728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tle 5"/>
          <p:cNvSpPr txBox="1">
            <a:spLocks/>
          </p:cNvSpPr>
          <p:nvPr/>
        </p:nvSpPr>
        <p:spPr>
          <a:xfrm>
            <a:off x="228600" y="228865"/>
            <a:ext cx="8229600" cy="91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Tính</a:t>
            </a:r>
            <a:r>
              <a:rPr lang="en-US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(</a:t>
            </a:r>
            <a:r>
              <a:rPr lang="en-US" b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theo</a:t>
            </a:r>
            <a:r>
              <a:rPr lang="en-US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mẫu</a:t>
            </a:r>
            <a:r>
              <a:rPr lang="en-US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)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347842" y="1371600"/>
            <a:ext cx="5653161" cy="163121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3600" b="1" kern="0" dirty="0">
                <a:solidFill>
                  <a:sysClr val="windowText" lastClr="000000"/>
                </a:solidFill>
              </a:rPr>
              <a:t> 3 x 4 : 2 =              </a:t>
            </a:r>
          </a:p>
          <a:p>
            <a:pPr eaLnBrk="1" hangingPunct="1">
              <a:defRPr/>
            </a:pPr>
            <a:r>
              <a:rPr lang="en-US" sz="3200" kern="0" dirty="0">
                <a:solidFill>
                  <a:sysClr val="windowText" lastClr="000000"/>
                </a:solidFill>
              </a:rPr>
              <a:t>         </a:t>
            </a:r>
          </a:p>
          <a:p>
            <a:pPr eaLnBrk="1" hangingPunct="1">
              <a:defRPr/>
            </a:pPr>
            <a:r>
              <a:rPr lang="en-US" sz="3200" kern="0" dirty="0">
                <a:solidFill>
                  <a:sysClr val="windowText" lastClr="000000"/>
                </a:solidFill>
              </a:rPr>
              <a:t>     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83038" y="2017934"/>
            <a:ext cx="1169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6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13955" y="1371603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en-US" sz="2000" b="1" dirty="0"/>
          </a:p>
        </p:txBody>
      </p:sp>
      <p:sp>
        <p:nvSpPr>
          <p:cNvPr id="12" name="Rectangle 11"/>
          <p:cNvSpPr/>
          <p:nvPr/>
        </p:nvSpPr>
        <p:spPr>
          <a:xfrm>
            <a:off x="5253357" y="1366769"/>
            <a:ext cx="6848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2</a:t>
            </a:r>
          </a:p>
        </p:txBody>
      </p:sp>
      <p:sp>
        <p:nvSpPr>
          <p:cNvPr id="13" name="Right Brace 12"/>
          <p:cNvSpPr/>
          <p:nvPr/>
        </p:nvSpPr>
        <p:spPr>
          <a:xfrm rot="5400000">
            <a:off x="2837765" y="1797915"/>
            <a:ext cx="381000" cy="646331"/>
          </a:xfrm>
          <a:prstGeom prst="righ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91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1" grpId="0"/>
      <p:bldP spid="12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610600" cy="6457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52400" y="457200"/>
            <a:ext cx="4536664" cy="175432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a) 5 x 6 : 3 = </a:t>
            </a:r>
          </a:p>
          <a:p>
            <a:pPr>
              <a:defRPr/>
            </a:pP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pPr>
              <a:defRPr/>
            </a:pP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973961" y="459424"/>
            <a:ext cx="4170039" cy="175432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b) 6 : 3 x 5 =</a:t>
            </a:r>
          </a:p>
          <a:p>
            <a:pPr>
              <a:defRPr/>
            </a:pPr>
            <a:r>
              <a:rPr lang="en-US" sz="36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>
              <a:defRPr/>
            </a:pPr>
            <a:endParaRPr lang="en-US" sz="3600" b="1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819400" y="2895600"/>
            <a:ext cx="3739328" cy="175432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c) 2 x 2 x 2 =</a:t>
            </a:r>
          </a:p>
          <a:p>
            <a:pPr>
              <a:defRPr/>
            </a:pPr>
            <a:r>
              <a:rPr lang="en-US" sz="36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>
              <a:defRPr/>
            </a:pPr>
            <a:endParaRPr lang="en-US" sz="3600" b="1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84764" y="468390"/>
            <a:ext cx="1558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  <a:latin typeface="Times New Roman"/>
                <a:ea typeface="Calibri"/>
              </a:rPr>
              <a:t>30 : 3 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94213" y="1154362"/>
            <a:ext cx="1181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  <a:latin typeface="Times New Roman"/>
                <a:ea typeface="Calibri"/>
              </a:rPr>
              <a:t>= 10 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46819" y="280197"/>
            <a:ext cx="1190218" cy="83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36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2 x 5</a:t>
            </a:r>
            <a:endParaRPr lang="en-US" sz="36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58980" y="917101"/>
            <a:ext cx="1094634" cy="83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36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= 10</a:t>
            </a:r>
            <a:endParaRPr lang="en-US" sz="36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0" y="2729064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36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4 x 2</a:t>
            </a:r>
            <a:endParaRPr lang="en-US" sz="36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05636" y="3375307"/>
            <a:ext cx="1056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3600" b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= 8</a:t>
            </a:r>
            <a:endParaRPr lang="en-US" sz="36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9044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992" y="137161"/>
            <a:ext cx="2764809" cy="73152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LÀM VỞ !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36979" y="1542290"/>
                <a:ext cx="8236424" cy="4174534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dirty="0">
                  <a:latin typeface="Times New Roman"/>
                  <a:ea typeface="Calibri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/>
                    <a:ea typeface="Calibri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00B05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3600" b="1" i="1" smtClean="0">
                        <a:solidFill>
                          <a:srgbClr val="00B05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   +    </m:t>
                    </m:r>
                    <m:r>
                      <a:rPr lang="en-US" sz="3600" b="1" i="1">
                        <a:solidFill>
                          <a:srgbClr val="00B05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r>
                      <a:rPr lang="en-US" sz="3600" b="1" i="1" smtClean="0">
                        <a:solidFill>
                          <a:srgbClr val="00B05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    </m:t>
                    </m:r>
                    <m:r>
                      <a:rPr lang="en-US" sz="3600" b="1" i="1">
                        <a:solidFill>
                          <a:srgbClr val="00B05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3600" b="1" i="1" smtClean="0">
                        <a:solidFill>
                          <a:srgbClr val="00B05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  </m:t>
                    </m:r>
                    <m:r>
                      <a:rPr lang="en-US" sz="3600" b="1" i="1">
                        <a:solidFill>
                          <a:srgbClr val="00B05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𝟔</m:t>
                    </m:r>
                  </m:oMath>
                </a14:m>
                <a:endParaRPr lang="en-US" sz="36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6979" y="1285242"/>
                <a:ext cx="8236424" cy="3478778"/>
              </a:xfrm>
              <a:blipFill rotWithShape="1">
                <a:blip r:embed="rId3"/>
                <a:stretch>
                  <a:fillRect l="-1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V="1">
            <a:off x="1082722" y="2846921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580827" y="2852953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048835" y="2889739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638800" y="2837740"/>
            <a:ext cx="0" cy="481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7067814" y="283774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8429766" y="2846921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30760" y="3321799"/>
            <a:ext cx="1545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hạng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76399" y="3298216"/>
            <a:ext cx="1644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hạng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99513" y="3288685"/>
            <a:ext cx="1098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21959" y="3273253"/>
            <a:ext cx="1633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24771" y="3257819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59141" y="3242387"/>
            <a:ext cx="958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28600" y="1143001"/>
                <a:ext cx="2743200" cy="830997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3200" b="1" dirty="0">
                    <a:solidFill>
                      <a:srgbClr val="FF0000"/>
                    </a:solidFill>
                    <a:latin typeface="Times New Roman"/>
                    <a:ea typeface="Calibri"/>
                    <a:cs typeface="Times New Roman"/>
                  </a:rPr>
                  <a:t>Bài 2: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Tìm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</m:oMath>
                </a14:m>
                <a:endParaRPr lang="en-US" sz="2400" dirty="0">
                  <a:solidFill>
                    <a:prstClr val="black"/>
                  </a:solidFill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143001"/>
                <a:ext cx="2743200" cy="83099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61833" y="4680350"/>
                <a:ext cx="359732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prstClr val="black"/>
                    </a:solidFill>
                    <a:latin typeface="Times New Roman"/>
                    <a:ea typeface="Calibri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7030A0"/>
                        </a:solidFill>
                        <a:latin typeface="Cambria Math"/>
                        <a:ea typeface="Calibri"/>
                        <a:cs typeface="Times New Roman"/>
                      </a:rPr>
                      <m:t>𝟑</m:t>
                    </m:r>
                    <m:r>
                      <a:rPr lang="en-US" sz="3600" b="1" i="1" smtClean="0">
                        <a:solidFill>
                          <a:srgbClr val="7030A0"/>
                        </a:solidFill>
                        <a:latin typeface="Cambria Math"/>
                        <a:ea typeface="Calibri"/>
                        <a:cs typeface="Times New Roman"/>
                      </a:rPr>
                      <m:t> + </m:t>
                    </m:r>
                    <m:r>
                      <a:rPr lang="en-US" sz="3600" b="1" i="1">
                        <a:solidFill>
                          <a:srgbClr val="7030A0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3600" b="1" i="1" smtClean="0">
                        <a:solidFill>
                          <a:srgbClr val="7030A0"/>
                        </a:solidFill>
                        <a:latin typeface="Cambria Math"/>
                        <a:ea typeface="Calibri"/>
                        <a:cs typeface="Times New Roman"/>
                      </a:rPr>
                      <m:t>  = </m:t>
                    </m:r>
                    <m:r>
                      <a:rPr lang="en-US" sz="3600" b="1" i="1">
                        <a:solidFill>
                          <a:srgbClr val="7030A0"/>
                        </a:solidFill>
                        <a:latin typeface="Cambria Math"/>
                        <a:ea typeface="Calibri"/>
                        <a:cs typeface="Times New Roman"/>
                      </a:rPr>
                      <m:t>𝟏𝟓</m:t>
                    </m:r>
                  </m:oMath>
                </a14:m>
                <a:endParaRPr lang="en-US" sz="36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833" y="3900291"/>
                <a:ext cx="3597322" cy="646331"/>
              </a:xfrm>
              <a:prstGeom prst="rect">
                <a:avLst/>
              </a:prstGeom>
              <a:blipFill rotWithShape="1">
                <a:blip r:embed="rId5"/>
                <a:stretch>
                  <a:fillRect l="-5085" t="-16038" b="-3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287414" y="4649642"/>
                <a:ext cx="326231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F79646">
                              <a:lumMod val="75000"/>
                            </a:srgbClr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3600" b="1" i="1" smtClean="0">
                          <a:solidFill>
                            <a:srgbClr val="F79646">
                              <a:lumMod val="75000"/>
                            </a:srgbClr>
                          </a:solidFill>
                          <a:latin typeface="Cambria Math"/>
                        </a:rPr>
                        <m:t>   ×  </m:t>
                      </m:r>
                      <m:r>
                        <a:rPr lang="en-US" sz="3600" b="1" i="1">
                          <a:solidFill>
                            <a:srgbClr val="F79646">
                              <a:lumMod val="75000"/>
                            </a:srgbClr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3600" b="1" i="1">
                          <a:solidFill>
                            <a:srgbClr val="F79646">
                              <a:lumMod val="75000"/>
                            </a:srgbClr>
                          </a:solidFill>
                          <a:latin typeface="Cambria Math"/>
                        </a:rPr>
                        <m:t>= </m:t>
                      </m:r>
                      <m:r>
                        <a:rPr lang="en-US" sz="3600" b="1" i="1">
                          <a:solidFill>
                            <a:srgbClr val="F79646">
                              <a:lumMod val="75000"/>
                            </a:srgbClr>
                          </a:solidFill>
                          <a:latin typeface="Cambria Math"/>
                        </a:rPr>
                        <m:t>𝟏𝟓</m:t>
                      </m:r>
                    </m:oMath>
                  </m:oMathPara>
                </a14:m>
                <a:endParaRPr lang="en-US" sz="3600" b="1" dirty="0">
                  <a:solidFill>
                    <a:srgbClr val="F79646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7414" y="3874701"/>
                <a:ext cx="3262313" cy="6463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013613" y="2998633"/>
                <a:ext cx="2971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    </m:t>
                      </m:r>
                      <m:r>
                        <a:rPr lang="en-US" sz="3600" i="1" smtClean="0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𝑥</m:t>
                      </m:r>
                      <m:r>
                        <a:rPr lang="en-US" sz="3600" b="0" i="1" smtClean="0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    </m:t>
                      </m:r>
                      <m:r>
                        <a:rPr lang="en-US" sz="3600" i="1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=6−2</m:t>
                      </m:r>
                    </m:oMath>
                  </m:oMathPara>
                </a14:m>
                <a:endParaRPr lang="en-US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3613" y="2998633"/>
                <a:ext cx="2971800" cy="6463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490842" y="3806981"/>
                <a:ext cx="184617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𝑥</m:t>
                    </m:r>
                    <m:r>
                      <a:rPr lang="en-US" sz="3600" b="0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    </m:t>
                    </m:r>
                    <m:r>
                      <a:rPr lang="en-US" sz="3600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=4</m:t>
                    </m:r>
                  </m:oMath>
                </a14:m>
                <a:r>
                  <a:rPr lang="en-US" sz="3600" dirty="0">
                    <a:solidFill>
                      <a:prstClr val="black"/>
                    </a:solidFill>
                    <a:latin typeface="Times New Roman"/>
                    <a:ea typeface="Calibri"/>
                  </a:rPr>
                  <a:t> </a:t>
                </a:r>
                <a:endParaRPr lang="en-US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0842" y="3806981"/>
                <a:ext cx="1846178" cy="64633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256620" y="2235837"/>
                <a:ext cx="356142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36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   ×   </m:t>
                      </m:r>
                      <m:r>
                        <a:rPr lang="en-US" sz="36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36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  =   </m:t>
                      </m:r>
                      <m:r>
                        <a:rPr lang="en-US" sz="36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𝟔</m:t>
                      </m:r>
                    </m:oMath>
                  </m:oMathPara>
                </a14:m>
                <a:endParaRPr lang="en-US" sz="36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6620" y="1863197"/>
                <a:ext cx="3561428" cy="64633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000236" y="2755411"/>
                <a:ext cx="2019300" cy="1051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𝑥</m:t>
                      </m:r>
                      <m:r>
                        <a:rPr lang="en-US" sz="3600" i="1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=6 :2</m:t>
                      </m:r>
                    </m:oMath>
                  </m:oMathPara>
                </a14:m>
                <a:endParaRPr lang="en-US" sz="3600" dirty="0">
                  <a:solidFill>
                    <a:prstClr val="black"/>
                  </a:solidFill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0236" y="2296176"/>
                <a:ext cx="2019300" cy="105157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894635" y="3672663"/>
                <a:ext cx="16420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36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en-US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4635" y="3060552"/>
                <a:ext cx="1642029" cy="64633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903117" y="5359260"/>
                <a:ext cx="282128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  <m:r>
                      <a:rPr lang="en-US" sz="3600" b="0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  <m:r>
                      <a:rPr lang="en-US" sz="3600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𝑥</m:t>
                    </m:r>
                    <m:r>
                      <a:rPr lang="en-US" sz="3600" b="0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  </m:t>
                    </m:r>
                    <m:r>
                      <a:rPr lang="en-US" sz="3600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3600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15−3</m:t>
                    </m:r>
                  </m:oMath>
                </a14:m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endParaRPr lang="en-US" sz="36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117" y="5359260"/>
                <a:ext cx="2821283" cy="646331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676400" y="5939270"/>
                <a:ext cx="237243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 </m:t>
                      </m:r>
                      <m:r>
                        <a:rPr lang="en-US" sz="3600" i="1" smtClean="0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𝑥</m:t>
                      </m:r>
                      <m:r>
                        <a:rPr lang="en-US" sz="3600" b="0" i="1" smtClean="0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  </m:t>
                      </m:r>
                      <m:r>
                        <a:rPr lang="en-US" sz="3600" i="1" smtClean="0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=12</m:t>
                      </m:r>
                    </m:oMath>
                  </m:oMathPara>
                </a14:m>
                <a:endParaRPr lang="en-US" sz="36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5939270"/>
                <a:ext cx="2372435" cy="646331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4" name="TextBox 1023"/>
              <p:cNvSpPr txBox="1"/>
              <p:nvPr/>
            </p:nvSpPr>
            <p:spPr>
              <a:xfrm>
                <a:off x="6725199" y="5356753"/>
                <a:ext cx="276562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𝑥</m:t>
                    </m:r>
                    <m:r>
                      <a:rPr lang="en-US" sz="3600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=15 :3</m:t>
                    </m:r>
                  </m:oMath>
                </a14:m>
                <a:r>
                  <a:rPr lang="en-US" sz="3600" dirty="0">
                    <a:solidFill>
                      <a:prstClr val="black"/>
                    </a:solidFill>
                    <a:latin typeface="Times New Roman"/>
                    <a:ea typeface="Calibri"/>
                  </a:rPr>
                  <a:t> </a:t>
                </a:r>
                <a:endParaRPr lang="en-US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24" name="TextBox 10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5198" y="4463960"/>
                <a:ext cx="2765625" cy="646331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5" name="TextBox 1024"/>
              <p:cNvSpPr txBox="1"/>
              <p:nvPr/>
            </p:nvSpPr>
            <p:spPr>
              <a:xfrm>
                <a:off x="6500753" y="6015380"/>
                <a:ext cx="187757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𝑥</m:t>
                      </m:r>
                      <m:r>
                        <a:rPr lang="en-US" sz="3600" i="1" smtClean="0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= 5</m:t>
                      </m:r>
                    </m:oMath>
                  </m:oMathPara>
                </a14:m>
                <a:endParaRPr lang="en-US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25" name="TextBox 10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752" y="5012816"/>
                <a:ext cx="1877571" cy="646331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211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 animBg="1"/>
      <p:bldP spid="20" grpId="0"/>
      <p:bldP spid="23" grpId="0"/>
      <p:bldP spid="24" grpId="0"/>
      <p:bldP spid="25" grpId="0"/>
      <p:bldP spid="26" grpId="0"/>
      <p:bldP spid="28" grpId="0"/>
      <p:bldP spid="29" grpId="0"/>
      <p:bldP spid="30" grpId="0"/>
      <p:bldP spid="31" grpId="0"/>
      <p:bldP spid="1024" grpId="0"/>
      <p:bldP spid="10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906558"/>
            <a:ext cx="8640960" cy="4104457"/>
          </a:xfrm>
        </p:spPr>
        <p:txBody>
          <a:bodyPr/>
          <a:lstStyle/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24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28600" y="190500"/>
            <a:ext cx="8686800" cy="64389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None/>
            </a:pPr>
            <a:r>
              <a:rPr lang="en-US" b="1" dirty="0" err="1">
                <a:solidFill>
                  <a:srgbClr val="FF0000"/>
                </a:solidFill>
                <a:latin typeface="Times New Roman"/>
                <a:ea typeface="Calibri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Times New Roman"/>
                <a:ea typeface="Calibri"/>
              </a:rPr>
              <a:t> 4: </a:t>
            </a:r>
            <a:r>
              <a:rPr lang="en-US" b="1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Mỗi</a:t>
            </a:r>
            <a:r>
              <a:rPr lang="en-US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chuồng</a:t>
            </a:r>
            <a:r>
              <a:rPr lang="en-US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có</a:t>
            </a:r>
            <a:r>
              <a:rPr lang="en-US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5 con </a:t>
            </a:r>
            <a:r>
              <a:rPr lang="en-US" b="1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thỏ</a:t>
            </a:r>
            <a:r>
              <a:rPr lang="en-US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. </a:t>
            </a:r>
            <a:r>
              <a:rPr lang="en-US" b="1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Hỏi</a:t>
            </a:r>
            <a:r>
              <a:rPr lang="en-US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4 </a:t>
            </a:r>
            <a:r>
              <a:rPr lang="en-US" b="1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chuồng</a:t>
            </a:r>
            <a:r>
              <a:rPr lang="en-US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như</a:t>
            </a:r>
            <a:r>
              <a:rPr lang="en-US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thế</a:t>
            </a:r>
            <a:r>
              <a:rPr lang="en-US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có</a:t>
            </a:r>
            <a:r>
              <a:rPr lang="en-US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tất</a:t>
            </a:r>
            <a:r>
              <a:rPr lang="en-US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cả</a:t>
            </a:r>
            <a:r>
              <a:rPr lang="en-US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bao</a:t>
            </a:r>
            <a:r>
              <a:rPr lang="en-US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nhiêu</a:t>
            </a:r>
            <a:r>
              <a:rPr lang="en-US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con </a:t>
            </a:r>
            <a:r>
              <a:rPr lang="en-US" b="1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thỏ</a:t>
            </a:r>
            <a:r>
              <a:rPr lang="en-US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?</a:t>
            </a:r>
            <a:endParaRPr lang="en-US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 marL="0" indent="0">
              <a:buFont typeface="Arial" pitchFamily="34" charset="0"/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24200" y="20574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3200" b="1" dirty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endParaRPr lang="en-US" sz="3200" b="1" dirty="0">
              <a:solidFill>
                <a:srgbClr val="F79646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33742" y="27432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chuồng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5 con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40669" y="3371799"/>
            <a:ext cx="3905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chuồng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… con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524000" y="914400"/>
            <a:ext cx="21336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239000" y="914400"/>
            <a:ext cx="16764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352800" y="1676400"/>
            <a:ext cx="304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419600" y="914400"/>
            <a:ext cx="17526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228600" y="4267200"/>
            <a:ext cx="8686800" cy="206210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chuồng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5 x 4 = 20 (con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20 con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504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2" grpId="0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512821722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1684" y1="5882" x2="42505" y2="12745"/>
                        <a14:foregroundMark x1="55236" y1="3922" x2="55647" y2="12745"/>
                        <a14:foregroundMark x1="45380" y1="1634" x2="45380" y2="12418"/>
                        <a14:foregroundMark x1="35113" y1="92647" x2="36756" y2="95425"/>
                        <a14:foregroundMark x1="65914" y1="92320" x2="62218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5" y="2606043"/>
            <a:ext cx="2319337" cy="349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ADMIN\Desktop\453552345 (3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5" y="-559185"/>
            <a:ext cx="3613657" cy="337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00400" y="685800"/>
            <a:ext cx="3124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C00000"/>
                </a:solidFill>
                <a:latin typeface="UTM Azuki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KHỈ CON </a:t>
            </a:r>
          </a:p>
          <a:p>
            <a:pPr algn="ctr"/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SÔNG</a:t>
            </a:r>
          </a:p>
        </p:txBody>
      </p:sp>
      <p:pic>
        <p:nvPicPr>
          <p:cNvPr id="3075" name="Picture 3" descr="C:\Users\ADMIN\Desktop\Tai nguyen thiet ke tro choi\Bảng gỗ\bat dau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4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8" y="5561930"/>
            <a:ext cx="2124074" cy="108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Loonbo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052062" y="6140335"/>
            <a:ext cx="60960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37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5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AC57E6-B81B-1B4B-B21F-744F35ACB2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58"/>
            <a:ext cx="9144000" cy="6848489"/>
          </a:xfrm>
          <a:prstGeom prst="rect">
            <a:avLst/>
          </a:prstGeom>
        </p:spPr>
      </p:pic>
      <p:pic>
        <p:nvPicPr>
          <p:cNvPr id="16" name="Picture 2" descr="C:\Users\ADMIN\Desktop\5128217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4969" y1="5882" x2="42300" y2="10131"/>
                        <a14:foregroundMark x1="52772" y1="5065" x2="54825" y2="12908"/>
                        <a14:foregroundMark x1="57084" y1="3758" x2="56057" y2="9967"/>
                        <a14:foregroundMark x1="34021" y1="91667" x2="37629" y2="94118"/>
                        <a14:foregroundMark x1="64433" y1="92157" x2="62371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256" y="5532120"/>
            <a:ext cx="808845" cy="101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590675" y="-1689240"/>
            <a:ext cx="60292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19" name="Picture 4" descr="Hình ảnh có liên quan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444" y="2731772"/>
            <a:ext cx="4762500" cy="560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8061" y="-652923"/>
            <a:ext cx="2939313" cy="342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hlinkClick r:id="rId8" action="ppaction://hlinksldjump"/>
            <a:extLst>
              <a:ext uri="{FF2B5EF4-FFF2-40B4-BE49-F238E27FC236}">
                <a16:creationId xmlns:a16="http://schemas.microsoft.com/office/drawing/2014/main" id="{32DA8832-35E0-2044-BC0A-F0B8860A0561}"/>
              </a:ext>
            </a:extLst>
          </p:cNvPr>
          <p:cNvSpPr/>
          <p:nvPr/>
        </p:nvSpPr>
        <p:spPr>
          <a:xfrm>
            <a:off x="2857577" y="4983483"/>
            <a:ext cx="704851" cy="54863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hlinkClick r:id="rId9" action="ppaction://hlinksldjump"/>
            <a:extLst>
              <a:ext uri="{FF2B5EF4-FFF2-40B4-BE49-F238E27FC236}">
                <a16:creationId xmlns:a16="http://schemas.microsoft.com/office/drawing/2014/main" id="{570969A9-B503-574E-B34B-158B4F21A99C}"/>
              </a:ext>
            </a:extLst>
          </p:cNvPr>
          <p:cNvSpPr/>
          <p:nvPr/>
        </p:nvSpPr>
        <p:spPr>
          <a:xfrm>
            <a:off x="2701511" y="4002073"/>
            <a:ext cx="704851" cy="54863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hlinkClick r:id="rId10" action="ppaction://hlinksldjump"/>
            <a:extLst>
              <a:ext uri="{FF2B5EF4-FFF2-40B4-BE49-F238E27FC236}">
                <a16:creationId xmlns:a16="http://schemas.microsoft.com/office/drawing/2014/main" id="{57190FB7-64EC-7447-85C0-9CD97E71E5D9}"/>
              </a:ext>
            </a:extLst>
          </p:cNvPr>
          <p:cNvSpPr/>
          <p:nvPr/>
        </p:nvSpPr>
        <p:spPr>
          <a:xfrm>
            <a:off x="3493162" y="3229937"/>
            <a:ext cx="704851" cy="54863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hlinkClick r:id="rId11" action="ppaction://hlinksldjump"/>
            <a:extLst>
              <a:ext uri="{FF2B5EF4-FFF2-40B4-BE49-F238E27FC236}">
                <a16:creationId xmlns:a16="http://schemas.microsoft.com/office/drawing/2014/main" id="{1A5871F5-3E5F-4F48-81D2-9DF43BEED885}"/>
              </a:ext>
            </a:extLst>
          </p:cNvPr>
          <p:cNvSpPr/>
          <p:nvPr/>
        </p:nvSpPr>
        <p:spPr>
          <a:xfrm>
            <a:off x="4509567" y="3237751"/>
            <a:ext cx="704851" cy="54863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hlinkClick r:id="rId12" action="ppaction://hlinksldjump"/>
            <a:extLst>
              <a:ext uri="{FF2B5EF4-FFF2-40B4-BE49-F238E27FC236}">
                <a16:creationId xmlns:a16="http://schemas.microsoft.com/office/drawing/2014/main" id="{E4F7412C-565F-5F4E-8F29-9C7225EA22B0}"/>
              </a:ext>
            </a:extLst>
          </p:cNvPr>
          <p:cNvSpPr/>
          <p:nvPr/>
        </p:nvSpPr>
        <p:spPr>
          <a:xfrm>
            <a:off x="5365204" y="2507085"/>
            <a:ext cx="704851" cy="54863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32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repeatCount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0583 L 0.17604 -0.1141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69" y="-6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2" presetClass="emph" presetSubtype="0" repeatCount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604 -0.11417 L 0.15937 -0.3261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-9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2" presetClass="emph" presetSubtype="0" repeatCount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37 -0.32611 L 0.24271 -0.4341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-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32" presetClass="emph" presetSubtype="0" repeatCount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271 -0.43417 L 0.35937 -0.4402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-3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32" presetClass="emph" presetSubtype="0" repeatCount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938 -0.44028 L 0.45104 -0.5194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7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2000"/>
                            </p:stCondLst>
                            <p:childTnLst>
                              <p:par>
                                <p:cTn id="60" presetID="32" presetClass="emph" presetSubtype="0" repeatCount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104 -0.51944 L 0.50104 -0.6741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-7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32" presetClass="emph" presetSubtype="0" repeatCount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\Desktop\cau ho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1960974"/>
            <a:ext cx="9818114" cy="535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5" y="-559185"/>
            <a:ext cx="3613657" cy="337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32388" y="3773655"/>
            <a:ext cx="55530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12 : 4 x 5 =</a:t>
            </a:r>
          </a:p>
          <a:p>
            <a:pPr algn="ctr"/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1731" y="1037646"/>
            <a:ext cx="37337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15</a:t>
            </a:r>
          </a:p>
        </p:txBody>
      </p:sp>
      <p:pic>
        <p:nvPicPr>
          <p:cNvPr id="2053" name="Picture 5" descr="C:\Users\ADMIN\Desktop\Tai nguyen thiet ke tro choi\Bảng gỗ\tro 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44609"/>
            <a:ext cx="1657350" cy="69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AE94920-593E-9E48-9284-A99236D80DD4}"/>
              </a:ext>
            </a:extLst>
          </p:cNvPr>
          <p:cNvSpPr/>
          <p:nvPr/>
        </p:nvSpPr>
        <p:spPr>
          <a:xfrm>
            <a:off x="1143000" y="5257800"/>
            <a:ext cx="510540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827213" algn="l"/>
                <a:tab pos="3762375" algn="l"/>
              </a:tabLst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. 13</a:t>
            </a:r>
            <a:r>
              <a:rPr lang="vi-VN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14</a:t>
            </a:r>
            <a:r>
              <a:rPr lang="vi-VN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15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6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374</Words>
  <Application>Microsoft Office PowerPoint</Application>
  <PresentationFormat>On-screen Show (4:3)</PresentationFormat>
  <Paragraphs>77</Paragraphs>
  <Slides>13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Cambria Math</vt:lpstr>
      <vt:lpstr>Times New Roman</vt:lpstr>
      <vt:lpstr>UTM Azuki</vt:lpstr>
      <vt:lpstr>Office Theme</vt:lpstr>
      <vt:lpstr>Default Design</vt:lpstr>
      <vt:lpstr>1_Office Theme</vt:lpstr>
      <vt:lpstr>CHÀO MỪNG CÁC EM ĐẾN VỚI TIẾT HỌC TRỰC TUYẾN HÔM NAY! </vt:lpstr>
      <vt:lpstr>PowerPoint Presentation</vt:lpstr>
      <vt:lpstr>PowerPoint Presentation</vt:lpstr>
      <vt:lpstr>PowerPoint Presentation</vt:lpstr>
      <vt:lpstr>LÀM VỞ 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HỌC TRỰC TUYẾN HÔM NAY!</dc:title>
  <dc:creator>AutoBVT</dc:creator>
  <cp:lastModifiedBy>Admin</cp:lastModifiedBy>
  <cp:revision>12</cp:revision>
  <dcterms:created xsi:type="dcterms:W3CDTF">2020-05-04T09:01:15Z</dcterms:created>
  <dcterms:modified xsi:type="dcterms:W3CDTF">2021-02-22T04:59:53Z</dcterms:modified>
</cp:coreProperties>
</file>