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80" r:id="rId3"/>
    <p:sldId id="282" r:id="rId4"/>
    <p:sldId id="257" r:id="rId5"/>
    <p:sldId id="258" r:id="rId6"/>
    <p:sldId id="259" r:id="rId7"/>
    <p:sldId id="260" r:id="rId8"/>
    <p:sldId id="26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662" autoAdjust="0"/>
  </p:normalViewPr>
  <p:slideViewPr>
    <p:cSldViewPr snapToGrid="0">
      <p:cViewPr varScale="1">
        <p:scale>
          <a:sx n="60" d="100"/>
          <a:sy n="60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65CB0-C71A-423C-91BF-82830C8F03AA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5064-DBC8-48B4-9B4E-EDC48E21A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8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DengXian"/>
              <a:cs typeface="DengXian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009D44-76F9-4CE6-89D1-9B04EEE980E0}" type="slidenum">
              <a:rPr lang="zh-CN" altLang="en-US" smtClean="0">
                <a:solidFill>
                  <a:srgbClr val="000000"/>
                </a:solidFill>
                <a:latin typeface="VNI-Times" pitchFamily="2" charset="0"/>
                <a:ea typeface="DengXian"/>
                <a:cs typeface="DengXian"/>
              </a:rPr>
              <a:pPr>
                <a:spcBef>
                  <a:spcPct val="0"/>
                </a:spcBef>
              </a:pPr>
              <a:t>2</a:t>
            </a:fld>
            <a:endParaRPr lang="zh-CN" altLang="en-US">
              <a:solidFill>
                <a:srgbClr val="000000"/>
              </a:solidFill>
              <a:latin typeface="VNI-Times" pitchFamily="2" charset="0"/>
              <a:ea typeface="DengXian"/>
              <a:cs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137680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1CA391-E768-48BC-B0E3-F1A73802099F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46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2FD0-1BA1-4659-90B8-99F01100F2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8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2FD0-1BA1-4659-90B8-99F01100F2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1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2FD0-1BA1-4659-90B8-99F01100F2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6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2FD0-1BA1-4659-90B8-99F01100F2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8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2FD0-1BA1-4659-90B8-99F01100F2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8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>
              <a:ea typeface="DengXian"/>
              <a:cs typeface="DengXian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2EC0B0-CC13-4D34-8896-B45802C2FDA6}" type="slidenum">
              <a:rPr lang="zh-CN" altLang="en-US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pPr>
                <a:spcBef>
                  <a:spcPct val="0"/>
                </a:spcBef>
              </a:pPr>
              <a:t>17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3711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5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6532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6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1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F8E1F-5E5B-44F1-A6BE-BB2D1F3ED968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B5A4-1FF2-4561-B903-21400A967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12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8.gif"/><Relationship Id="rId5" Type="http://schemas.openxmlformats.org/officeDocument/2006/relationships/image" Target="../media/image14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" Target="slide8.xml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appy-children-playing-at-outdoor-park-vector-214796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1143000"/>
            <a:ext cx="6172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0626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355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687513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Bài 2: Tính ( theo mẫu):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6000" y="2286000"/>
            <a:ext cx="114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Mẫu: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65788" y="2279650"/>
            <a:ext cx="76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- 9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81601" y="2692400"/>
            <a:ext cx="59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87950" y="22860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20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429000" y="229235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5 x 4 – 9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14900" y="2286000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=  </a:t>
            </a:r>
          </a:p>
        </p:txBody>
      </p:sp>
      <p:sp>
        <p:nvSpPr>
          <p:cNvPr id="3" name="Right Brace 2"/>
          <p:cNvSpPr/>
          <p:nvPr/>
        </p:nvSpPr>
        <p:spPr>
          <a:xfrm rot="5400000">
            <a:off x="3817938" y="2419351"/>
            <a:ext cx="184150" cy="822325"/>
          </a:xfrm>
          <a:prstGeom prst="rightBrace">
            <a:avLst>
              <a:gd name="adj1" fmla="val 8333"/>
              <a:gd name="adj2" fmla="val 4959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586163" y="284956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20</a:t>
            </a:r>
          </a:p>
        </p:txBody>
      </p:sp>
      <p:cxnSp>
        <p:nvCxnSpPr>
          <p:cNvPr id="2053" name="Straight Arrow Connector 2052"/>
          <p:cNvCxnSpPr/>
          <p:nvPr/>
        </p:nvCxnSpPr>
        <p:spPr>
          <a:xfrm flipV="1">
            <a:off x="4191000" y="2754313"/>
            <a:ext cx="1060450" cy="3873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/>
          <p:nvPr/>
        </p:nvCxnSpPr>
        <p:spPr>
          <a:xfrm>
            <a:off x="4378325" y="2770188"/>
            <a:ext cx="495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613275" y="2757488"/>
            <a:ext cx="0" cy="4000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06926" y="3154363"/>
            <a:ext cx="14636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6069013" y="2754314"/>
            <a:ext cx="0" cy="401637"/>
          </a:xfrm>
          <a:prstGeom prst="line">
            <a:avLst/>
          </a:prstGeom>
          <a:ln w="254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914900" y="2743200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</a:rPr>
              <a:t>=  </a:t>
            </a:r>
          </a:p>
        </p:txBody>
      </p:sp>
    </p:spTree>
    <p:extLst>
      <p:ext uri="{BB962C8B-B14F-4D97-AF65-F5344CB8AC3E}">
        <p14:creationId xmlns:p14="http://schemas.microsoft.com/office/powerpoint/2010/main" val="36776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29" grpId="0"/>
      <p:bldP spid="30" grpId="0"/>
      <p:bldP spid="31" grpId="0"/>
      <p:bldP spid="32" grpId="0"/>
      <p:bldP spid="33" grpId="0"/>
      <p:bldP spid="3" grpId="0" animBg="1"/>
      <p:bldP spid="3" grpId="1" animBg="1"/>
      <p:bldP spid="34" grpId="0"/>
      <p:bldP spid="34" grpId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458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676400" y="1687513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Bài 2: Tính ( theo mẫu):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43400" y="3649663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c, 5 x 10 – 28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419850" y="2286000"/>
            <a:ext cx="234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b, 5 x 8 – 20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828801" y="2311400"/>
            <a:ext cx="2265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a, 5 x 7 – 15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62400" y="2328864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35 - 15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962400" y="2813050"/>
            <a:ext cx="167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8591550" y="22860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40 - 20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8591550" y="2773364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20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705600" y="36576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50 - 28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705600" y="4144964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= 22</a:t>
            </a:r>
          </a:p>
        </p:txBody>
      </p:sp>
      <p:sp>
        <p:nvSpPr>
          <p:cNvPr id="24594" name="TextBox 5"/>
          <p:cNvSpPr txBox="1">
            <a:spLocks noChangeArrowheads="1"/>
          </p:cNvSpPr>
          <p:nvPr/>
        </p:nvSpPr>
        <p:spPr bwMode="auto">
          <a:xfrm>
            <a:off x="1524000" y="-36513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Thứ hai ngày 1 tháng 2 năm 2021</a:t>
            </a:r>
          </a:p>
        </p:txBody>
      </p:sp>
    </p:spTree>
    <p:extLst>
      <p:ext uri="{BB962C8B-B14F-4D97-AF65-F5344CB8AC3E}">
        <p14:creationId xmlns:p14="http://schemas.microsoft.com/office/powerpoint/2010/main" val="14064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5604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1676400" y="1687514"/>
            <a:ext cx="89916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Bài 4: </a:t>
            </a:r>
            <a:r>
              <a:rPr lang="en-US" altLang="en-US" sz="3600">
                <a:cs typeface="Arial" panose="020B0604020202020204" pitchFamily="34" charset="0"/>
              </a:rPr>
              <a:t>Mỗi ngày Liên học 5 giờ, mỗi tuần lễ Liên học 5 ngày. Hỏi mỗi tuần lễ Liên học bao nhiêu giờ ?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590800" y="3611564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828800" y="41910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1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: 5 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600" dirty="0">
                <a:latin typeface="CommercialScript" pitchFamily="18" charset="0"/>
              </a:rPr>
              <a:t> 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828800" y="48006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5 </a:t>
            </a:r>
            <a:r>
              <a:rPr lang="en-US" sz="3200" dirty="0" err="1">
                <a:latin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:…</a:t>
            </a:r>
            <a:r>
              <a:rPr lang="en-US" sz="3200" dirty="0" err="1">
                <a:latin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7620000" y="3535364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Giải 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5486400" y="4144963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Một tuần lễ Liên học số giờ là: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629400" y="4737100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5 x 4 = 20 ( giờ )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505700" y="5321300"/>
            <a:ext cx="3733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số :  20 giờ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257800" y="3403601"/>
            <a:ext cx="0" cy="2246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2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6629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Box 12"/>
          <p:cNvSpPr txBox="1">
            <a:spLocks noChangeArrowheads="1"/>
          </p:cNvSpPr>
          <p:nvPr/>
        </p:nvSpPr>
        <p:spPr bwMode="auto">
          <a:xfrm>
            <a:off x="1676400" y="1687513"/>
            <a:ext cx="899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Bài 4: </a:t>
            </a:r>
            <a:r>
              <a:rPr lang="en-US" altLang="en-US" sz="3600">
                <a:cs typeface="Arial" panose="020B0604020202020204" pitchFamily="34" charset="0"/>
              </a:rPr>
              <a:t>Mỗi can đựng được 5 lít dầu. Hỏi 10 can như thế đựng được bao nhiêu lít dầu ?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2590800" y="3332164"/>
            <a:ext cx="1600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Tóm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tắt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828800" y="3911600"/>
            <a:ext cx="403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1 can: 5 </a:t>
            </a:r>
            <a:r>
              <a:rPr lang="en-US" sz="3200" dirty="0" err="1">
                <a:latin typeface="Times New Roman" pitchFamily="18" charset="0"/>
              </a:rPr>
              <a:t>lít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dầu</a:t>
            </a:r>
            <a:r>
              <a:rPr lang="en-US" sz="3600" dirty="0">
                <a:latin typeface="CommercialScript" pitchFamily="18" charset="0"/>
              </a:rPr>
              <a:t> 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1828800" y="4521200"/>
            <a:ext cx="396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10 can:…</a:t>
            </a:r>
            <a:r>
              <a:rPr lang="en-US" sz="3200" dirty="0" err="1">
                <a:latin typeface="Times New Roman" pitchFamily="18" charset="0"/>
              </a:rPr>
              <a:t>lít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dầu</a:t>
            </a:r>
            <a:r>
              <a:rPr lang="en-US" sz="3200" dirty="0">
                <a:latin typeface="Times New Roman" pitchFamily="18" charset="0"/>
              </a:rPr>
              <a:t> ?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7620000" y="3200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Giải 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5486400" y="3810000"/>
            <a:ext cx="563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10 can đựng được số lít dầu là:</a:t>
            </a: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6629400" y="440213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5 x 10 = 50 ( lít dầu )</a:t>
            </a:r>
          </a:p>
        </p:txBody>
      </p:sp>
      <p:sp>
        <p:nvSpPr>
          <p:cNvPr id="29" name="Text Box 42"/>
          <p:cNvSpPr txBox="1">
            <a:spLocks noChangeArrowheads="1"/>
          </p:cNvSpPr>
          <p:nvPr/>
        </p:nvSpPr>
        <p:spPr bwMode="auto">
          <a:xfrm>
            <a:off x="7747000" y="4994276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Đáp số :  50 lít dầu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257800" y="3403601"/>
            <a:ext cx="0" cy="22463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765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687513"/>
            <a:ext cx="899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Bài 5: </a:t>
            </a:r>
            <a:r>
              <a:rPr lang="en-US" altLang="en-US" sz="3600">
                <a:cs typeface="Arial" panose="020B0604020202020204" pitchFamily="34" charset="0"/>
              </a:rPr>
              <a:t>Số ?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2379664"/>
            <a:ext cx="60198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AutoNum type="alphaLcParenR"/>
            </a:pPr>
            <a:r>
              <a:rPr lang="en-US" altLang="en-US" sz="3600"/>
              <a:t>    5; 10; 15; 20;.....; ..... .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3600"/>
              <a:t>    5; 8; 11; 14; .....; ..... 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457825" y="23256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324600" y="2325688"/>
            <a:ext cx="114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1722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1447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867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33600" y="1600200"/>
            <a:ext cx="792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Câu 1:  5 x 6 được viết thành tổng nào?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A.   5 + 5 + 5 + 5 + 5 + 5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B.   6 + 6 + 6 + 6 + 6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C.   5 x 5 x 5 x 5 x 5</a:t>
            </a:r>
          </a:p>
        </p:txBody>
      </p:sp>
      <p:sp>
        <p:nvSpPr>
          <p:cNvPr id="2" name="Oval 1"/>
          <p:cNvSpPr/>
          <p:nvPr/>
        </p:nvSpPr>
        <p:spPr>
          <a:xfrm>
            <a:off x="1997075" y="2697163"/>
            <a:ext cx="838200" cy="8382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9700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33600" y="16002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99"/>
                </a:solidFill>
              </a:rPr>
              <a:t>Câu 2:  Kết quả biểu thức 5 x 7 – 18 là 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A.   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B.   17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/>
              <a:t>C.   35</a:t>
            </a:r>
          </a:p>
        </p:txBody>
      </p:sp>
      <p:sp>
        <p:nvSpPr>
          <p:cNvPr id="2" name="Oval 1"/>
          <p:cNvSpPr/>
          <p:nvPr/>
        </p:nvSpPr>
        <p:spPr>
          <a:xfrm>
            <a:off x="1962150" y="3470275"/>
            <a:ext cx="838200" cy="838200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1725613"/>
            <a:ext cx="54943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0"/>
            <a:ext cx="91567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6" y="3257550"/>
            <a:ext cx="1603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9" y="3559175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1527175" y="3463926"/>
            <a:ext cx="917733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486276"/>
            <a:ext cx="5318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4189414" y="3078163"/>
            <a:ext cx="42687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zh-CN" b="1">
                <a:solidFill>
                  <a:srgbClr val="FF0000"/>
                </a:solidFill>
                <a:ea typeface="华康海报体W12"/>
                <a:cs typeface="华康海报体W12"/>
              </a:rPr>
              <a:t>Giờ học kết thúc rồi .</a:t>
            </a:r>
            <a:r>
              <a:rPr lang="vi-VN" altLang="zh-CN" b="1">
                <a:solidFill>
                  <a:srgbClr val="FF0000"/>
                </a:solidFill>
                <a:ea typeface="华康海报体W12"/>
                <a:cs typeface="华康海报体W12"/>
                <a:sym typeface="Wingdings" panose="05000000000000000000" pitchFamily="2" charset="2"/>
              </a:rPr>
              <a:t> </a:t>
            </a:r>
            <a:r>
              <a:rPr lang="en-US" altLang="zh-CN" b="1">
                <a:solidFill>
                  <a:srgbClr val="FF0000"/>
                </a:solidFill>
                <a:ea typeface="华康海报体W12"/>
                <a:cs typeface="华康海报体W12"/>
                <a:sym typeface="Wingdings" panose="05000000000000000000" pitchFamily="2" charset="2"/>
              </a:rPr>
              <a:t>Xin chào và hẹn gặp lại</a:t>
            </a:r>
            <a:endParaRPr lang="zh-CN" altLang="en-US" b="1">
              <a:solidFill>
                <a:srgbClr val="FF0000"/>
              </a:solidFill>
              <a:ea typeface="华康海报体W12"/>
              <a:cs typeface="华康海报体W12"/>
            </a:endParaRPr>
          </a:p>
        </p:txBody>
      </p:sp>
    </p:spTree>
    <p:extLst>
      <p:ext uri="{BB962C8B-B14F-4D97-AF65-F5344CB8AC3E}">
        <p14:creationId xmlns:p14="http://schemas.microsoft.com/office/powerpoint/2010/main" val="1579899878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665163"/>
            <a:ext cx="93027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53">
            <a:off x="6384926" y="4171950"/>
            <a:ext cx="3552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24188"/>
            <a:ext cx="9170988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947">
            <a:off x="-552450" y="4552950"/>
            <a:ext cx="4381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7826">
            <a:off x="12269788" y="5105401"/>
            <a:ext cx="3492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7821614" y="2422525"/>
            <a:ext cx="1014412" cy="876300"/>
            <a:chOff x="8396963" y="2087411"/>
            <a:chExt cx="1352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6963" y="2087411"/>
              <a:ext cx="1352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644404" y="2102228"/>
              <a:ext cx="857206" cy="11389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4950" b="1" dirty="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N</a:t>
              </a:r>
              <a:endParaRPr lang="zh-CN" altLang="en-US" sz="4950" b="1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824287" y="2116138"/>
            <a:ext cx="1016000" cy="893765"/>
            <a:chOff x="3066108" y="1678431"/>
            <a:chExt cx="1355150" cy="119122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6108" y="1678431"/>
              <a:ext cx="1355150" cy="1167947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3300413" y="1731324"/>
              <a:ext cx="763730" cy="1138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4950" dirty="0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</a:t>
              </a:r>
              <a:endParaRPr lang="zh-CN" altLang="en-US" sz="495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5097463" y="2381250"/>
            <a:ext cx="1014412" cy="876300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97814" y="2050311"/>
              <a:ext cx="858474" cy="11389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4950" dirty="0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O</a:t>
              </a:r>
              <a:endParaRPr lang="zh-CN" altLang="en-US" sz="495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6432550" y="2332038"/>
            <a:ext cx="1016000" cy="895353"/>
            <a:chOff x="6545751" y="1967332"/>
            <a:chExt cx="1354086" cy="1193483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086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797402" y="2022348"/>
              <a:ext cx="857132" cy="11384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zh-CN" sz="4950" dirty="0">
                  <a:solidFill>
                    <a:srgbClr val="FF4F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</a:t>
              </a:r>
              <a:endParaRPr lang="zh-CN" altLang="en-US" sz="495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3556794" y="2210594"/>
            <a:ext cx="490538" cy="13335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5000625" y="2219325"/>
            <a:ext cx="490538" cy="13335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042150" y="2246313"/>
            <a:ext cx="490538" cy="13335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8337550" y="2368550"/>
            <a:ext cx="490538" cy="13335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00" name="纯音乐 - 轻快儿童音乐">
            <a:hlinkClick r:id="" action="ppaction://media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888" y="-102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99601" y="3311199"/>
            <a:ext cx="54414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 err="1">
                <a:ln w="6600">
                  <a:solidFill>
                    <a:srgbClr val="9BBB59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Bài</a:t>
            </a:r>
            <a:r>
              <a:rPr lang="en-US" altLang="zh-CN" sz="3600" b="1" dirty="0">
                <a:ln w="6600">
                  <a:solidFill>
                    <a:srgbClr val="9BBB59">
                      <a:lumMod val="9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LUYỆN TẬP ( t102)</a:t>
            </a:r>
            <a:endParaRPr lang="zh-CN" altLang="en-US" sz="3600" b="1" dirty="0">
              <a:ln w="6600">
                <a:solidFill>
                  <a:srgbClr val="9BBB59">
                    <a:lumMod val="9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6372"/>
      </p:ext>
    </p:extLst>
  </p:cSld>
  <p:clrMapOvr>
    <a:masterClrMapping/>
  </p:clrMapOvr>
  <p:transition spd="slow" advClick="0" advTm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<p:cBhvr>
                                        <p:cTn id="1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416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<p:cBhvr>
                                        <p:cTn id="21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1998663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3200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1"/>
            <a:ext cx="1528763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4" y="3028950"/>
            <a:ext cx="3208337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438401" y="1998663"/>
            <a:ext cx="47847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6416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z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33206" y="1197621"/>
            <a:ext cx="5400610" cy="5181599"/>
          </a:xfrm>
          <a:prstGeom prst="rect">
            <a:avLst/>
          </a:prstGeom>
        </p:spPr>
      </p:pic>
      <p:pic>
        <p:nvPicPr>
          <p:cNvPr id="8" name="Picture 7" descr="cheese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0470" y="2474096"/>
            <a:ext cx="1401969" cy="1002450"/>
          </a:xfrm>
          <a:prstGeom prst="rect">
            <a:avLst/>
          </a:prstGeom>
        </p:spPr>
      </p:pic>
      <p:pic>
        <p:nvPicPr>
          <p:cNvPr id="16" name="Picture 15" descr="mouse with chee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1958" y="2047164"/>
            <a:ext cx="4822790" cy="39011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9360" y="1185998"/>
            <a:ext cx="5080631" cy="1752600"/>
            <a:chOff x="279084" y="914400"/>
            <a:chExt cx="5080631" cy="17526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81000" y="914400"/>
              <a:ext cx="4876800" cy="1752600"/>
            </a:xfrm>
            <a:prstGeom prst="wedgeEllipseCallout">
              <a:avLst>
                <a:gd name="adj1" fmla="val 46051"/>
                <a:gd name="adj2" fmla="val 53934"/>
              </a:avLst>
            </a:prstGeom>
            <a:solidFill>
              <a:srgbClr val="FFCC66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9084" y="1083806"/>
              <a:ext cx="5080631" cy="1341656"/>
            </a:xfrm>
            <a:prstGeom prst="wedgeEllipse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Cảm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ơn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bạn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. Pho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mát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rất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ngon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!!!</a:t>
              </a:r>
            </a:p>
          </p:txBody>
        </p:sp>
      </p:grpSp>
      <p:pic>
        <p:nvPicPr>
          <p:cNvPr id="15" name="Picture 14" descr="đá1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8953" y="4204939"/>
            <a:ext cx="914400" cy="64008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371377" y="138567"/>
            <a:ext cx="55242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6600" b="1" dirty="0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pho </a:t>
            </a:r>
            <a:r>
              <a:rPr lang="en-US" sz="6600" b="1" dirty="0" err="1">
                <a:ln/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endParaRPr lang="en-US" sz="6600" b="1" dirty="0">
              <a:ln/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6BE5-511E-4936-9EE4-9343FE86F5F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 descr="mouse trap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92876" y="3375621"/>
            <a:ext cx="1600198" cy="709088"/>
          </a:xfrm>
          <a:prstGeom prst="rect">
            <a:avLst/>
          </a:prstGeom>
        </p:spPr>
      </p:pic>
      <p:pic>
        <p:nvPicPr>
          <p:cNvPr id="7" name="Picture 6" descr="chuột chạy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2752789"/>
            <a:ext cx="1268948" cy="1552910"/>
          </a:xfrm>
          <a:prstGeom prst="rect">
            <a:avLst/>
          </a:prstGeom>
        </p:spPr>
      </p:pic>
      <p:pic>
        <p:nvPicPr>
          <p:cNvPr id="9" name="Picture 8" descr="bụi cây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791914" y="2047164"/>
            <a:ext cx="990600" cy="806551"/>
          </a:xfrm>
          <a:prstGeom prst="rect">
            <a:avLst/>
          </a:prstGeom>
        </p:spPr>
      </p:pic>
      <p:pic>
        <p:nvPicPr>
          <p:cNvPr id="2" name="Picture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60" y="4009093"/>
            <a:ext cx="1671851" cy="16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7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948E-6 L 0.15573 -0.0020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73 -0.00208 L 0.15573 -0.2129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73 -0.21294 L 0.2224 -0.2129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4 -0.21296 L 0.2224 -0.0020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9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39 -0.00209 L 0.2224 0.1754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4 0.17547 L 0.2224 0.18357 C 0.2224 0.18704 0.23308 0.1919 0.24193 0.1919 L 0.26146 0.1919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46 0.1919 L 0.27578 0.1919 C 0.28216 0.1919 0.29024 0.16621 0.29024 0.1463 L 0.29024 0.10186 " pathEditMode="relative" rAng="0" ptsTypes="AAAA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023 0.10185 L 0.3319 0.10185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9 0.10186 L 0.44922 0.087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22 0.08773 L 0.44922 -0.03449 C 0.44922 -0.08935 0.46993 -0.15578 0.48672 -0.15578 L 0.52422 -0.15578 " pathEditMode="relative" rAng="0" ptsTypes="AAAA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ộ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591" y="2381397"/>
            <a:ext cx="3828074" cy="29858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00077" y="167277"/>
            <a:ext cx="8216301" cy="2989941"/>
          </a:xfrm>
          <a:prstGeom prst="wedgeEllipseCallout">
            <a:avLst>
              <a:gd name="adj1" fmla="val 40251"/>
              <a:gd name="adj2" fmla="val 551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6BE5-511E-4936-9EE4-9343FE86F5F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5480" y="4146611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 x 5 = 20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10549718" y="5500496"/>
            <a:ext cx="1241947" cy="85585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88320" y="931662"/>
            <a:ext cx="8903345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4 x 5 =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17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ộ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767" y="3682363"/>
            <a:ext cx="3828074" cy="298589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88956" y="315094"/>
            <a:ext cx="7877803" cy="3981131"/>
          </a:xfrm>
          <a:prstGeom prst="wedgeRoundRectCallout">
            <a:avLst>
              <a:gd name="adj1" fmla="val 48810"/>
              <a:gd name="adj2" fmla="val 621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3163259" y="1593882"/>
            <a:ext cx="8039860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/>
              <a:t>3 x 3 = </a:t>
            </a:r>
            <a:endParaRPr lang="en-US" sz="32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6BE5-511E-4936-9EE4-9343FE86F5F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7195" y="5175311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 x 3 = 9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Left Arrow 7">
            <a:hlinkClick r:id="rId3" action="ppaction://hlinksldjump"/>
          </p:cNvPr>
          <p:cNvSpPr/>
          <p:nvPr/>
        </p:nvSpPr>
        <p:spPr>
          <a:xfrm>
            <a:off x="476078" y="5683058"/>
            <a:ext cx="1241947" cy="85585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3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ộ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560" y="3553016"/>
            <a:ext cx="3828074" cy="298589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746528" y="685628"/>
            <a:ext cx="5446752" cy="3032931"/>
          </a:xfrm>
          <a:prstGeom prst="wedgeRoundRectCallout">
            <a:avLst>
              <a:gd name="adj1" fmla="val 47158"/>
              <a:gd name="adj2" fmla="val 6903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6BE5-511E-4936-9EE4-9343FE86F5F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463910" y="5683058"/>
            <a:ext cx="1241947" cy="85585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5315" y="4804007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 x 8 = 16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606" y="791636"/>
            <a:ext cx="6193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2 x 8 = </a:t>
            </a:r>
            <a:endParaRPr lang="vi-VN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22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uộ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163" y="3452060"/>
            <a:ext cx="3828074" cy="2985896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91638" y="943857"/>
            <a:ext cx="7727325" cy="2576186"/>
          </a:xfrm>
          <a:prstGeom prst="wedgeEllipseCallout">
            <a:avLst>
              <a:gd name="adj1" fmla="val 46568"/>
              <a:gd name="adj2" fmla="val 751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A6BE5-511E-4936-9EE4-9343FE86F5F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Left Arrow 6">
            <a:hlinkClick r:id="rId3" action="ppaction://hlinksldjump"/>
          </p:cNvPr>
          <p:cNvSpPr/>
          <p:nvPr/>
        </p:nvSpPr>
        <p:spPr>
          <a:xfrm>
            <a:off x="504581" y="5527132"/>
            <a:ext cx="1241947" cy="85585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5315" y="4649459"/>
            <a:ext cx="2879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 x 2 = 10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716" y="1354787"/>
            <a:ext cx="733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      5 x 2 =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094038" y="43815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Toán</a:t>
            </a:r>
            <a:r>
              <a:rPr lang="en-US" altLang="en-US" sz="18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962400" y="968376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Luyện tập</a:t>
            </a:r>
          </a:p>
        </p:txBody>
      </p:sp>
      <p:pic>
        <p:nvPicPr>
          <p:cNvPr id="22533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397206" y="24606"/>
            <a:ext cx="130333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364664" y="5649913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97807" y="5587207"/>
            <a:ext cx="130333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76400" y="1687514"/>
            <a:ext cx="8991600" cy="3570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a, 5 x 3 =             5 x 8 =                  5 x 2 =</a:t>
            </a:r>
          </a:p>
          <a:p>
            <a:pPr marL="514350" indent="-51435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5 x 4 =             5 x 7 =                  5 x 9 =</a:t>
            </a:r>
          </a:p>
          <a:p>
            <a:pPr marL="514350" indent="-514350">
              <a:spcAft>
                <a:spcPts val="1200"/>
              </a:spcAft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5 x 5 =             5 x 6 =                  5 x 10 =</a:t>
            </a:r>
          </a:p>
          <a:p>
            <a:pPr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b, 2 x 5 =             5 x 3 =                  5 x 4 =</a:t>
            </a:r>
          </a:p>
          <a:p>
            <a:pPr marL="514350" indent="-514350"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5 x 2 =             3 x 5 =                  4 x 5 =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429000" y="22098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29000" y="27828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33162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18238" y="22098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48400" y="27066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48400" y="33162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9520238" y="22098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01200" y="27432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829800" y="32766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39624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29000" y="4572001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94425" y="39798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94425" y="4535488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553575" y="3965576"/>
            <a:ext cx="99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601200" y="45513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5876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13" grpId="0"/>
      <p:bldP spid="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515</Words>
  <Application>Microsoft Office PowerPoint</Application>
  <PresentationFormat>Widescreen</PresentationFormat>
  <Paragraphs>119</Paragraphs>
  <Slides>17</Slides>
  <Notes>8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Malgun Gothic</vt:lpstr>
      <vt:lpstr>Arial</vt:lpstr>
      <vt:lpstr>Calibri</vt:lpstr>
      <vt:lpstr>Calibri Light</vt:lpstr>
      <vt:lpstr>CommercialScript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58</cp:revision>
  <dcterms:created xsi:type="dcterms:W3CDTF">2019-04-08T15:22:52Z</dcterms:created>
  <dcterms:modified xsi:type="dcterms:W3CDTF">2021-02-22T02:57:49Z</dcterms:modified>
</cp:coreProperties>
</file>