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2" r:id="rId3"/>
    <p:sldId id="275" r:id="rId4"/>
    <p:sldId id="263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252D4-B12F-42DD-AB12-F3A79826F9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EF444-C7B3-491F-8D54-E9422A56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5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D1C7-735D-4438-A7CE-8690B4F69AF2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73DD-A596-4799-B2E4-95A61CE9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4572000" cy="132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</a:t>
            </a:r>
            <a:r>
              <a:rPr lang="en-US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hủ</a:t>
            </a:r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endParaRPr lang="vi-VN" sz="36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982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thăm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one-u" pitchFamily="34" charset="0"/>
                <a:ea typeface="Amazone-u" pitchFamily="34" charset="0"/>
                <a:cs typeface="Amazone-u" pitchFamily="34" charset="0"/>
              </a:rPr>
              <a:t>!</a:t>
            </a:r>
          </a:p>
        </p:txBody>
      </p:sp>
      <p:pic>
        <p:nvPicPr>
          <p:cNvPr id="10" name="Picture 9" descr="14668873-Kids-studying-on-Tree-Stock-Vector-school-tree-kindergar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76600"/>
            <a:ext cx="6096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62000" y="10509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Các</a:t>
            </a:r>
            <a:r>
              <a:rPr lang="en-US" sz="2000" dirty="0"/>
              <a:t> qui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thuyền</a:t>
            </a:r>
            <a:r>
              <a:rPr lang="en-US" sz="2000" dirty="0"/>
              <a:t> </a:t>
            </a:r>
            <a:r>
              <a:rPr lang="en-US" sz="2000" dirty="0" err="1"/>
              <a:t>phẳng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mui</a:t>
            </a:r>
            <a:endParaRPr lang="en-US" sz="2000" dirty="0"/>
          </a:p>
        </p:txBody>
      </p:sp>
      <p:pic>
        <p:nvPicPr>
          <p:cNvPr id="17434" name="Picture 26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429000" cy="838200"/>
          </a:xfrm>
          <a:prstGeom prst="rect">
            <a:avLst/>
          </a:prstGeom>
          <a:noFill/>
        </p:spPr>
      </p:pic>
      <p:pic>
        <p:nvPicPr>
          <p:cNvPr id="17435" name="Picture 27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3352800" cy="914400"/>
          </a:xfrm>
          <a:prstGeom prst="rect">
            <a:avLst/>
          </a:prstGeom>
          <a:noFill/>
        </p:spPr>
      </p:pic>
      <p:pic>
        <p:nvPicPr>
          <p:cNvPr id="17436" name="Picture 2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429000" cy="914400"/>
          </a:xfrm>
          <a:prstGeom prst="rect">
            <a:avLst/>
          </a:prstGeom>
          <a:noFill/>
        </p:spPr>
      </p:pic>
      <p:pic>
        <p:nvPicPr>
          <p:cNvPr id="17437" name="Picture 2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715000"/>
            <a:ext cx="3429000" cy="1143000"/>
          </a:xfrm>
          <a:prstGeom prst="rect">
            <a:avLst/>
          </a:prstGeom>
          <a:noFill/>
        </p:spPr>
      </p:pic>
      <p:pic>
        <p:nvPicPr>
          <p:cNvPr id="17438" name="Picture 30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72000"/>
            <a:ext cx="3657600" cy="1143000"/>
          </a:xfrm>
          <a:prstGeom prst="rect">
            <a:avLst/>
          </a:prstGeom>
          <a:noFill/>
        </p:spPr>
      </p:pic>
      <p:pic>
        <p:nvPicPr>
          <p:cNvPr id="17439" name="Picture 31" descr="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447800"/>
            <a:ext cx="2667000" cy="1066800"/>
          </a:xfrm>
          <a:prstGeom prst="rect">
            <a:avLst/>
          </a:prstGeom>
          <a:noFill/>
        </p:spPr>
      </p:pic>
      <p:pic>
        <p:nvPicPr>
          <p:cNvPr id="17440" name="Picture 32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2514600"/>
            <a:ext cx="2895600" cy="1066800"/>
          </a:xfrm>
          <a:prstGeom prst="rect">
            <a:avLst/>
          </a:prstGeom>
          <a:noFill/>
        </p:spPr>
      </p:pic>
      <p:pic>
        <p:nvPicPr>
          <p:cNvPr id="17441" name="Picture 33" descr="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733800"/>
            <a:ext cx="2590800" cy="1143000"/>
          </a:xfrm>
          <a:prstGeom prst="rect">
            <a:avLst/>
          </a:prstGeom>
          <a:noFill/>
        </p:spPr>
      </p:pic>
      <p:pic>
        <p:nvPicPr>
          <p:cNvPr id="17442" name="Picture 34" descr="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1447800"/>
            <a:ext cx="2438400" cy="1143000"/>
          </a:xfrm>
          <a:prstGeom prst="rect">
            <a:avLst/>
          </a:prstGeom>
          <a:noFill/>
        </p:spPr>
      </p:pic>
      <p:pic>
        <p:nvPicPr>
          <p:cNvPr id="17443" name="Picture 35" descr="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2514600"/>
            <a:ext cx="2514600" cy="1295400"/>
          </a:xfrm>
          <a:prstGeom prst="rect">
            <a:avLst/>
          </a:prstGeom>
          <a:noFill/>
        </p:spPr>
      </p:pic>
      <p:pic>
        <p:nvPicPr>
          <p:cNvPr id="17444" name="Picture 36" descr="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4114800"/>
            <a:ext cx="3429000" cy="1600200"/>
          </a:xfrm>
          <a:prstGeom prst="rect">
            <a:avLst/>
          </a:prstGeom>
          <a:noFill/>
        </p:spPr>
      </p:pic>
      <p:pic>
        <p:nvPicPr>
          <p:cNvPr id="17445" name="Picture 37" descr="Ảnh032"/>
          <p:cNvPicPr>
            <a:picLocks noChangeAspect="1" noChangeArrowheads="1"/>
          </p:cNvPicPr>
          <p:nvPr/>
        </p:nvPicPr>
        <p:blipFill>
          <a:blip r:embed="rId13" cstate="print">
            <a:lum bright="6000"/>
          </a:blip>
          <a:srcRect l="25714" t="35898" r="17143" b="43790"/>
          <a:stretch>
            <a:fillRect/>
          </a:stretch>
        </p:blipFill>
        <p:spPr bwMode="auto">
          <a:xfrm>
            <a:off x="4114800" y="5715000"/>
            <a:ext cx="41148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Bàn tay khéo léo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14919cliapart-hinh-ve-canh-hoa-dang-y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86200"/>
            <a:ext cx="326136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1676400"/>
            <a:ext cx="9144000" cy="3124200"/>
          </a:xfrm>
          <a:prstGeom prst="rect">
            <a:avLst/>
          </a:prstGeom>
          <a:gradFill rotWithShape="1">
            <a:gsLst>
              <a:gs pos="0">
                <a:schemeClr val="accent1">
                  <a:alpha val="53999"/>
                </a:schemeClr>
              </a:gs>
              <a:gs pos="50000">
                <a:schemeClr val="tx1">
                  <a:alpha val="13000"/>
                </a:schemeClr>
              </a:gs>
              <a:gs pos="100000">
                <a:schemeClr val="accent1">
                  <a:alpha val="53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21507" name="Picture 15" descr="photo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34075"/>
            <a:ext cx="9144000" cy="847725"/>
          </a:xfrm>
          <a:noFill/>
        </p:spPr>
      </p:pic>
      <p:sp>
        <p:nvSpPr>
          <p:cNvPr id="8215" name="AutoShape 23"/>
          <p:cNvSpPr>
            <a:spLocks noChangeArrowheads="1"/>
          </p:cNvSpPr>
          <p:nvPr/>
        </p:nvSpPr>
        <p:spPr bwMode="auto">
          <a:xfrm rot="-169990">
            <a:off x="-211138" y="-460375"/>
            <a:ext cx="1582738" cy="777081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66FF33">
                  <a:alpha val="22000"/>
                </a:srgbClr>
              </a:gs>
              <a:gs pos="50000">
                <a:schemeClr val="tx1">
                  <a:alpha val="0"/>
                </a:schemeClr>
              </a:gs>
              <a:gs pos="100000">
                <a:srgbClr val="66FF33">
                  <a:alpha val="2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1511" name="AutoShape 25"/>
          <p:cNvSpPr>
            <a:spLocks noChangeArrowheads="1"/>
          </p:cNvSpPr>
          <p:nvPr/>
        </p:nvSpPr>
        <p:spPr bwMode="auto">
          <a:xfrm>
            <a:off x="1905000" y="762000"/>
            <a:ext cx="5638800" cy="5410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00">
                  <a:alpha val="32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F02402"/>
              </a:solidFill>
              <a:latin typeface="Times New Roman" pitchFamily="18" charset="0"/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2318770">
            <a:off x="765175" y="-882650"/>
            <a:ext cx="2057400" cy="72390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4000"/>
                </a:schemeClr>
              </a:gs>
              <a:gs pos="50000">
                <a:srgbClr val="FFFF00">
                  <a:alpha val="49001"/>
                </a:srgbClr>
              </a:gs>
              <a:gs pos="100000">
                <a:schemeClr val="tx1">
                  <a:alpha val="14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 rot="5400000">
            <a:off x="3962400" y="-5334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3000"/>
                </a:schemeClr>
              </a:gs>
              <a:gs pos="50000">
                <a:srgbClr val="FF0000">
                  <a:alpha val="52000"/>
                </a:srgbClr>
              </a:gs>
              <a:gs pos="100000">
                <a:schemeClr val="tx1">
                  <a:alpha val="13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1514" name="WordArt 5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400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học kết thúc</a:t>
            </a:r>
          </a:p>
          <a:p>
            <a:pPr algn="ctr"/>
            <a:r>
              <a:rPr lang="vi-VN" sz="4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trân trọng cảm ơn !</a:t>
            </a:r>
            <a:endParaRPr lang="en-US" sz="40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5" name="AutoShape 29"/>
          <p:cNvSpPr>
            <a:spLocks noChangeArrowheads="1"/>
          </p:cNvSpPr>
          <p:nvPr/>
        </p:nvSpPr>
        <p:spPr bwMode="auto">
          <a:xfrm>
            <a:off x="228600" y="152400"/>
            <a:ext cx="1143000" cy="11430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F02402"/>
              </a:solidFill>
              <a:latin typeface="Times New Roman" pitchFamily="18" charset="0"/>
            </a:endParaRPr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1295400" y="2743200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Kính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luôn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mạnh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khoẻ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hạnh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phúc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21517" name="AutoShape 29"/>
          <p:cNvSpPr>
            <a:spLocks noChangeArrowheads="1"/>
          </p:cNvSpPr>
          <p:nvPr/>
        </p:nvSpPr>
        <p:spPr bwMode="auto">
          <a:xfrm>
            <a:off x="7772400" y="152400"/>
            <a:ext cx="1143000" cy="11430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F0240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Thủ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gray">
          <a:xfrm>
            <a:off x="228600" y="1676400"/>
            <a:ext cx="3200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0240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Ôn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bài </a:t>
            </a:r>
            <a:r>
              <a:rPr lang="en-US" altLang="en-US" sz="2800" b="1" dirty="0">
                <a:solidFill>
                  <a:srgbClr val="FF0000"/>
                </a:solidFill>
              </a:rPr>
              <a:t>cũ: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282892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00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r="4639" b="17567"/>
          <a:stretch>
            <a:fillRect/>
          </a:stretch>
        </p:blipFill>
        <p:spPr bwMode="auto">
          <a:xfrm>
            <a:off x="228600" y="18288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84772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Thủ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>
            <a:noAutofit/>
          </a:bodyPr>
          <a:lstStyle/>
          <a:p>
            <a:r>
              <a:rPr lang="vi-VN" sz="3600" dirty="0"/>
              <a:t>Quy trình</a:t>
            </a:r>
            <a:r>
              <a:rPr lang="en-US" sz="3600" dirty="0"/>
              <a:t> “G</a:t>
            </a:r>
            <a:r>
              <a:rPr lang="vi-VN" sz="3600" dirty="0"/>
              <a:t>ấp</a:t>
            </a:r>
            <a:r>
              <a:rPr lang="en-US" sz="3600" dirty="0"/>
              <a:t> </a:t>
            </a:r>
            <a:r>
              <a:rPr lang="en-US" sz="3600" dirty="0" err="1"/>
              <a:t>thuyền</a:t>
            </a:r>
            <a:r>
              <a:rPr lang="en-US" sz="3600" dirty="0"/>
              <a:t> </a:t>
            </a:r>
            <a:r>
              <a:rPr lang="en-US" sz="3600" dirty="0" err="1"/>
              <a:t>phẳng</a:t>
            </a:r>
            <a:r>
              <a:rPr lang="en-US" sz="3600" dirty="0"/>
              <a:t> </a:t>
            </a:r>
            <a:r>
              <a:rPr lang="en-US" sz="3600" dirty="0" err="1"/>
              <a:t>đáy</a:t>
            </a:r>
            <a:r>
              <a:rPr lang="en-US" sz="3600" dirty="0"/>
              <a:t>,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vi-VN" sz="3600" dirty="0" err="1"/>
              <a:t>m</a:t>
            </a:r>
            <a:r>
              <a:rPr lang="en-US" sz="3600" dirty="0" err="1"/>
              <a:t>ui</a:t>
            </a:r>
            <a:r>
              <a:rPr lang="en-US" sz="3600" dirty="0"/>
              <a:t>”</a:t>
            </a:r>
            <a:r>
              <a:rPr lang="vi-VN" sz="3600" dirty="0"/>
              <a:t> gồm mấy bước?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636837"/>
            <a:ext cx="8229600" cy="3916363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1: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Gấp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mui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Gấp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4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nếp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gấp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Gấp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4:Tạo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phẳng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</a:rPr>
              <a:t>mui.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5178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qui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trình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gấp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thuyền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phẳng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đáy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mui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gồm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bước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524000"/>
            <a:ext cx="68868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 hành.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3429001"/>
            <a:ext cx="4648200" cy="259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113" name="Picture 17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610100" cy="3429000"/>
          </a:xfrm>
          <a:prstGeom prst="rect">
            <a:avLst/>
          </a:prstGeom>
          <a:noFill/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54102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</a:rPr>
              <a:t>Đặt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ngang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tờ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màu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nhật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bàn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mặt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kẻ</a:t>
            </a:r>
            <a:r>
              <a:rPr lang="en-US" sz="2400" b="1" i="1" dirty="0">
                <a:latin typeface="Times New Roman" pitchFamily="18" charset="0"/>
              </a:rPr>
              <a:t> ô ở </a:t>
            </a:r>
            <a:r>
              <a:rPr lang="en-US" sz="2400" b="1" i="1" dirty="0" err="1">
                <a:latin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pic>
        <p:nvPicPr>
          <p:cNvPr id="4117" name="Picture 21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733800" cy="3505200"/>
          </a:xfrm>
          <a:prstGeom prst="rect">
            <a:avLst/>
          </a:prstGeom>
          <a:noFill/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953000" y="5105400"/>
            <a:ext cx="373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        </a:t>
            </a:r>
            <a:r>
              <a:rPr lang="en-US" sz="2400" b="1" i="1" dirty="0" err="1">
                <a:latin typeface="Times New Roman" pitchFamily="18" charset="0"/>
              </a:rPr>
              <a:t>Gấp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đầu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tờ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vào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khoảng</a:t>
            </a:r>
            <a:r>
              <a:rPr lang="en-US" sz="2400" b="1" i="1" dirty="0">
                <a:latin typeface="Times New Roman" pitchFamily="18" charset="0"/>
              </a:rPr>
              <a:t> 3 ô </a:t>
            </a:r>
            <a:r>
              <a:rPr lang="en-US" sz="2400" b="1" i="1" dirty="0" err="1">
                <a:latin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</a:rPr>
              <a:t>  H1  </a:t>
            </a:r>
            <a:r>
              <a:rPr lang="en-US" sz="2400" b="1" i="1" dirty="0" err="1">
                <a:latin typeface="Times New Roman" pitchFamily="18" charset="0"/>
              </a:rPr>
              <a:t>sẽ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 H2, </a:t>
            </a:r>
            <a:r>
              <a:rPr lang="en-US" sz="2400" b="1" i="1" dirty="0" err="1">
                <a:latin typeface="Times New Roman" pitchFamily="18" charset="0"/>
              </a:rPr>
              <a:t>miết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dọc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mới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gấp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phẳng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44025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Bước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1: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Gấp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mui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6705600"/>
            <a:ext cx="101346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0" y="1219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nếp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139" name="Picture 1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572000" cy="1981200"/>
          </a:xfrm>
          <a:prstGeom prst="rect">
            <a:avLst/>
          </a:prstGeom>
          <a:noFill/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838200" y="3597275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Gấp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đôi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tờ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dấu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H2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H3</a:t>
            </a:r>
            <a:endParaRPr lang="en-US" sz="2400" b="1" i="1" dirty="0">
              <a:latin typeface="Times New Roman" pitchFamily="18" charset="0"/>
            </a:endParaRPr>
          </a:p>
        </p:txBody>
      </p:sp>
      <p:pic>
        <p:nvPicPr>
          <p:cNvPr id="5141" name="Picture 21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3505200" cy="2362200"/>
          </a:xfrm>
          <a:prstGeom prst="rect">
            <a:avLst/>
          </a:prstGeom>
          <a:noFill/>
        </p:spPr>
      </p:pic>
      <p:pic>
        <p:nvPicPr>
          <p:cNvPr id="5142" name="Picture 2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371600"/>
            <a:ext cx="3657600" cy="3124200"/>
          </a:xfrm>
          <a:prstGeom prst="rect">
            <a:avLst/>
          </a:prstGeom>
          <a:noFill/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343400" y="4419600"/>
            <a:ext cx="480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 i="1">
                <a:latin typeface="Times New Roman" pitchFamily="18" charset="0"/>
              </a:rPr>
              <a:t>Gấp đôi mặt trước của H3 được H4. Lật H4 ra mặt sau, gấp đôi như mặt trước được H5.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5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0" y="1066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mũi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thuyền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381" name="Picture 21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31925"/>
            <a:ext cx="2667000" cy="1539875"/>
          </a:xfrm>
          <a:prstGeom prst="rect">
            <a:avLst/>
          </a:prstGeom>
          <a:noFill/>
        </p:spPr>
      </p:pic>
      <p:pic>
        <p:nvPicPr>
          <p:cNvPr id="15382" name="Picture 2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895600" cy="1905000"/>
          </a:xfrm>
          <a:prstGeom prst="rect">
            <a:avLst/>
          </a:prstGeom>
          <a:noFill/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52400" y="48768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000" b="1" i="1" dirty="0" err="1">
                <a:latin typeface="Times New Roman" pitchFamily="18" charset="0"/>
              </a:rPr>
              <a:t>Gấp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theo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dấu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gấp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H5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sao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cho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cạnh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ngắn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trùng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cạnh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dài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H6</a:t>
            </a:r>
            <a:r>
              <a:rPr lang="en-US" sz="2000" b="1" i="1" dirty="0">
                <a:latin typeface="Times New Roman" pitchFamily="18" charset="0"/>
              </a:rPr>
              <a:t>. </a:t>
            </a:r>
            <a:r>
              <a:rPr lang="en-US" sz="2000" b="1" i="1" dirty="0" err="1">
                <a:latin typeface="Times New Roman" pitchFamily="18" charset="0"/>
              </a:rPr>
              <a:t>Tương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tự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gấp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theo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dấu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H6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H7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pic>
        <p:nvPicPr>
          <p:cNvPr id="15384" name="Picture 24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00200"/>
            <a:ext cx="2590800" cy="1524000"/>
          </a:xfrm>
          <a:prstGeom prst="rect">
            <a:avLst/>
          </a:prstGeom>
          <a:noFill/>
        </p:spPr>
      </p:pic>
      <p:pic>
        <p:nvPicPr>
          <p:cNvPr id="15385" name="Picture 25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048000"/>
            <a:ext cx="2438400" cy="1676400"/>
          </a:xfrm>
          <a:prstGeom prst="rect">
            <a:avLst/>
          </a:prstGeom>
          <a:noFill/>
        </p:spPr>
      </p:pic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410200" y="19050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Lật H7 ra mặt sau,gấp hai lần giống như H5,H6 được H8. Gấp theo dấu gấp của H8 được H9.</a:t>
            </a:r>
          </a:p>
        </p:txBody>
      </p:sp>
      <p:pic>
        <p:nvPicPr>
          <p:cNvPr id="15387" name="Picture 2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200400"/>
            <a:ext cx="2514600" cy="1600200"/>
          </a:xfrm>
          <a:prstGeom prst="rect">
            <a:avLst/>
          </a:prstGeom>
          <a:noFill/>
        </p:spPr>
      </p:pic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5410200" y="47244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Lật H9 ra mặt sau, gấp giống như mặt trước được H10.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15386" grpId="0"/>
      <p:bldP spid="15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57200" y="1334869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thuyền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đáy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408" name="Picture 2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114800" cy="2438400"/>
          </a:xfrm>
          <a:prstGeom prst="rect">
            <a:avLst/>
          </a:prstGeom>
          <a:noFill/>
        </p:spPr>
      </p:pic>
      <p:pic>
        <p:nvPicPr>
          <p:cNvPr id="16409" name="Picture 25" descr="Ảnh03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25714" t="35898" r="17143" b="43790"/>
          <a:stretch>
            <a:fillRect/>
          </a:stretch>
        </p:blipFill>
        <p:spPr bwMode="auto">
          <a:xfrm>
            <a:off x="4800600" y="2133600"/>
            <a:ext cx="4114800" cy="2514600"/>
          </a:xfrm>
          <a:prstGeom prst="rect">
            <a:avLst/>
          </a:prstGeom>
          <a:noFill/>
        </p:spPr>
      </p:pic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81000" y="4724400"/>
            <a:ext cx="4114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Lách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hai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ngón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tay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cái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vào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hai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mép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giấy</a:t>
            </a:r>
            <a:r>
              <a:rPr lang="en-US" sz="2000" b="1" i="1" dirty="0">
                <a:latin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ngón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còn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lại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cầm</a:t>
            </a:r>
            <a:r>
              <a:rPr lang="en-US" sz="2000" b="1" i="1" dirty="0">
                <a:latin typeface="Times New Roman" pitchFamily="18" charset="0"/>
              </a:rPr>
              <a:t> ở </a:t>
            </a:r>
            <a:r>
              <a:rPr lang="en-US" sz="2000" b="1" i="1" dirty="0" err="1">
                <a:latin typeface="Times New Roman" pitchFamily="18" charset="0"/>
              </a:rPr>
              <a:t>hai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bên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phía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ngoài</a:t>
            </a:r>
            <a:r>
              <a:rPr lang="en-US" sz="2000" b="1" i="1" dirty="0">
                <a:latin typeface="Times New Roman" pitchFamily="18" charset="0"/>
              </a:rPr>
              <a:t> , </a:t>
            </a:r>
            <a:r>
              <a:rPr lang="en-US" sz="2000" b="1" i="1" dirty="0" err="1">
                <a:latin typeface="Times New Roman" pitchFamily="18" charset="0"/>
              </a:rPr>
              <a:t>lộn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nếp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gấp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vào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lòng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thuyền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thuyền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giống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</a:rPr>
              <a:t> H11. 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5029200" y="5181600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Dùng ngón trỏ nâng phần giấy gấp ở hai đầu thuyền lên ta được thuyền phẳng đáy có mui ( H 12)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400800" y="472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Hình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/>
      <p:bldP spid="16411" grpId="0"/>
      <p:bldP spid="16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395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Quy trình “Gấp thuyền phẳng đáy, có mui” gồm mấy bước?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TỜ RINH</dc:creator>
  <cp:lastModifiedBy>Nhung Rose</cp:lastModifiedBy>
  <cp:revision>31</cp:revision>
  <dcterms:created xsi:type="dcterms:W3CDTF">2017-11-08T13:47:10Z</dcterms:created>
  <dcterms:modified xsi:type="dcterms:W3CDTF">2021-03-07T04:57:29Z</dcterms:modified>
</cp:coreProperties>
</file>