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2"/>
  </p:notesMasterIdLst>
  <p:sldIdLst>
    <p:sldId id="366" r:id="rId2"/>
    <p:sldId id="358" r:id="rId3"/>
    <p:sldId id="298" r:id="rId4"/>
    <p:sldId id="302" r:id="rId5"/>
    <p:sldId id="310" r:id="rId6"/>
    <p:sldId id="318" r:id="rId7"/>
    <p:sldId id="359" r:id="rId8"/>
    <p:sldId id="323" r:id="rId9"/>
    <p:sldId id="360" r:id="rId10"/>
    <p:sldId id="355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33FF"/>
    <a:srgbClr val="FFFF00"/>
    <a:srgbClr val="008000"/>
    <a:srgbClr val="CC00FF"/>
    <a:srgbClr val="008080"/>
    <a:srgbClr val="FF3399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78" autoAdjust="0"/>
    <p:restoredTop sz="92083" autoAdjust="0"/>
  </p:normalViewPr>
  <p:slideViewPr>
    <p:cSldViewPr>
      <p:cViewPr>
        <p:scale>
          <a:sx n="75" d="100"/>
          <a:sy n="75" d="100"/>
        </p:scale>
        <p:origin x="-52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fld id="{6F493404-0F40-4988-BFD6-7D2BEA9100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4389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1E99D-8406-45C6-9693-BDE21FBEB2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485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D6163-2A37-48E7-8AED-91BAA5166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081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52844-A241-48FC-9F4E-02926A1C40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741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B2BE8-A583-4E22-9887-884F4AA6EA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56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042AD-B83A-49CD-9F55-07DF27E8A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60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AEF4E-60C1-405F-BFCD-0C7CF92150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205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2F231-6776-4F4E-A66A-F60503155C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59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25C25-A0A6-4600-BF5A-39E12D5D2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630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EEB4C-5B74-4A0C-9C8F-C73C52977C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9968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6B575-2821-465B-B198-130A0A5D8A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002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F64C8-44D8-4E50-A8ED-3F2A0E74E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50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  <a:endParaRPr lang="en-US" smtClean="0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smtClean="0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FF02149-C141-4DCE-BEF5-1FFCD91F90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gif"/><Relationship Id="rId4" Type="http://schemas.openxmlformats.org/officeDocument/2006/relationships/image" Target="../media/image15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7.png"/><Relationship Id="rId5" Type="http://schemas.openxmlformats.org/officeDocument/2006/relationships/image" Target="../media/image6.gif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Music\Hat%20gao%20lang%20ta.mp3" TargetMode="External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pic>
        <p:nvPicPr>
          <p:cNvPr id="3076" name="Picture 5" descr="1152958i5iz67r3x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67000"/>
            <a:ext cx="762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7" descr="1170262a09h8vyo7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3352800"/>
            <a:ext cx="76200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WordArt 8"/>
          <p:cNvSpPr>
            <a:spLocks noChangeArrowheads="1" noChangeShapeType="1" noTextEdit="1"/>
          </p:cNvSpPr>
          <p:nvPr/>
        </p:nvSpPr>
        <p:spPr bwMode="auto">
          <a:xfrm>
            <a:off x="1447800" y="152400"/>
            <a:ext cx="6753225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endParaRPr lang="vi-VN" sz="3600" b="1" kern="10" dirty="0">
              <a:ln w="9525">
                <a:round/>
                <a:headEnd/>
                <a:tailEnd/>
              </a:ln>
              <a:solidFill>
                <a:srgbClr val="FF00FF"/>
              </a:solidFill>
              <a:latin typeface="Times New Roman"/>
              <a:cs typeface="Times New Roman"/>
            </a:endParaRPr>
          </a:p>
        </p:txBody>
      </p:sp>
      <p:sp>
        <p:nvSpPr>
          <p:cNvPr id="3079" name="WordArt 9"/>
          <p:cNvSpPr>
            <a:spLocks noChangeArrowheads="1" noChangeShapeType="1" noTextEdit="1"/>
          </p:cNvSpPr>
          <p:nvPr/>
        </p:nvSpPr>
        <p:spPr bwMode="auto">
          <a:xfrm>
            <a:off x="1828800" y="1143000"/>
            <a:ext cx="57912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6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r>
              <a:rPr lang="vi-VN" sz="3600" b="1" kern="10" dirty="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TẬP ĐỌC - LỚP </a:t>
            </a:r>
            <a:r>
              <a:rPr lang="vi-VN" sz="3600" b="1" kern="10" dirty="0" smtClean="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endParaRPr lang="vi-VN" sz="3600" b="1" kern="10" dirty="0">
              <a:ln w="9525"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3080" name="WordArt 10"/>
          <p:cNvSpPr>
            <a:spLocks noChangeArrowheads="1" noChangeShapeType="1" noTextEdit="1"/>
          </p:cNvSpPr>
          <p:nvPr/>
        </p:nvSpPr>
        <p:spPr bwMode="auto">
          <a:xfrm>
            <a:off x="304800" y="3048000"/>
            <a:ext cx="8686800" cy="259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MỘT TRÍ KHÔN </a:t>
            </a:r>
          </a:p>
          <a:p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HƠN TRĂM TRÍ KHÔN</a:t>
            </a:r>
          </a:p>
        </p:txBody>
      </p:sp>
      <p:sp>
        <p:nvSpPr>
          <p:cNvPr id="3082" name="WordArt 10"/>
          <p:cNvSpPr>
            <a:spLocks noChangeArrowheads="1" noChangeShapeType="1" noTextEdit="1"/>
          </p:cNvSpPr>
          <p:nvPr/>
        </p:nvSpPr>
        <p:spPr bwMode="auto">
          <a:xfrm>
            <a:off x="2671763" y="2700338"/>
            <a:ext cx="3800475" cy="14573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endParaRPr lang="vi-VN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vi-VN" smtClean="0">
              <a:latin typeface="Calibri" pitchFamily="34" charset="0"/>
            </a:endParaRP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mtClean="0"/>
          </a:p>
        </p:txBody>
      </p:sp>
      <p:pic>
        <p:nvPicPr>
          <p:cNvPr id="12292" name="Picture 4" descr="socnhi_1081011_13343326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86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Rectangle 117"/>
          <p:cNvSpPr>
            <a:spLocks noChangeArrowheads="1"/>
          </p:cNvSpPr>
          <p:nvPr/>
        </p:nvSpPr>
        <p:spPr bwMode="auto">
          <a:xfrm>
            <a:off x="0" y="611188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 i="1"/>
              <a:t>                 </a:t>
            </a:r>
            <a:endParaRPr lang="en-US" sz="3200" b="1">
              <a:solidFill>
                <a:srgbClr val="990000"/>
              </a:solidFill>
            </a:endParaRPr>
          </a:p>
        </p:txBody>
      </p:sp>
      <p:pic>
        <p:nvPicPr>
          <p:cNvPr id="12294" name="Picture 7" descr="Asian lil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241800"/>
            <a:ext cx="1828800" cy="261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19" descr="buo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30631">
            <a:off x="7683500" y="5335588"/>
            <a:ext cx="5556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9" descr="Butterfly 4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029200"/>
            <a:ext cx="784225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7" descr="Asian lil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00613"/>
            <a:ext cx="1676400" cy="195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19" descr="buo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30631">
            <a:off x="144463" y="5391150"/>
            <a:ext cx="739775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9" descr="Butterfly 4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594350"/>
            <a:ext cx="838200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0" name="WordArt 127"/>
          <p:cNvSpPr>
            <a:spLocks noChangeArrowheads="1" noChangeShapeType="1" noTextEdit="1"/>
          </p:cNvSpPr>
          <p:nvPr/>
        </p:nvSpPr>
        <p:spPr bwMode="auto">
          <a:xfrm>
            <a:off x="1371600" y="1524000"/>
            <a:ext cx="6629400" cy="3733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CHÀO TẠM BIỆT </a:t>
            </a:r>
          </a:p>
          <a:p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HẸN GẶP LẠI 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708025" y="2201863"/>
            <a:ext cx="33305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endParaRPr lang="vi-VN" sz="1800">
              <a:latin typeface="Arial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609600" y="4495800"/>
            <a:ext cx="81311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800"/>
              <a:t>   </a:t>
            </a:r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762000" y="3733800"/>
            <a:ext cx="525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400"/>
              <a:t>  </a:t>
            </a:r>
            <a:endParaRPr lang="en-US" sz="2800"/>
          </a:p>
        </p:txBody>
      </p:sp>
      <p:sp>
        <p:nvSpPr>
          <p:cNvPr id="4102" name="Text Box 7"/>
          <p:cNvSpPr txBox="1">
            <a:spLocks noChangeArrowheads="1"/>
          </p:cNvSpPr>
          <p:nvPr/>
        </p:nvSpPr>
        <p:spPr bwMode="auto">
          <a:xfrm>
            <a:off x="7010400" y="1828800"/>
            <a:ext cx="160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endParaRPr lang="vi-VN" sz="1800"/>
          </a:p>
        </p:txBody>
      </p:sp>
      <p:sp>
        <p:nvSpPr>
          <p:cNvPr id="174088" name="AutoShape 8"/>
          <p:cNvSpPr>
            <a:spLocks noChangeArrowheads="1"/>
          </p:cNvSpPr>
          <p:nvPr/>
        </p:nvSpPr>
        <p:spPr bwMode="auto">
          <a:xfrm>
            <a:off x="457200" y="2438400"/>
            <a:ext cx="8534400" cy="2590800"/>
          </a:xfrm>
          <a:prstGeom prst="cloudCallout">
            <a:avLst>
              <a:gd name="adj1" fmla="val -40866"/>
              <a:gd name="adj2" fmla="val 64338"/>
            </a:avLst>
          </a:prstGeom>
          <a:solidFill>
            <a:srgbClr val="A3EAFB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en-US" sz="2800" b="1"/>
              <a:t>- Đọc thuộc lòng bài “ Vè chim”</a:t>
            </a:r>
          </a:p>
          <a:p>
            <a:pPr>
              <a:spcBef>
                <a:spcPct val="0"/>
              </a:spcBef>
            </a:pPr>
            <a:r>
              <a:rPr lang="en-US" sz="2800" b="1"/>
              <a:t>- Em thích con chim nào trong bài? Vì sao?</a:t>
            </a:r>
          </a:p>
        </p:txBody>
      </p:sp>
      <p:pic>
        <p:nvPicPr>
          <p:cNvPr id="174090" name="Picture 10" descr="Cau h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38400"/>
            <a:ext cx="9779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74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6"/>
          <p:cNvSpPr txBox="1">
            <a:spLocks noChangeArrowheads="1"/>
          </p:cNvSpPr>
          <p:nvPr/>
        </p:nvSpPr>
        <p:spPr bwMode="auto">
          <a:xfrm>
            <a:off x="762000" y="0"/>
            <a:ext cx="7772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vi-VN" sz="3600" b="1">
              <a:solidFill>
                <a:srgbClr val="FF0000"/>
              </a:solidFill>
            </a:endParaRPr>
          </a:p>
        </p:txBody>
      </p:sp>
      <p:pic>
        <p:nvPicPr>
          <p:cNvPr id="5123" name="Picture 7" descr="Untitled-1"/>
          <p:cNvPicPr>
            <a:picLocks noGrp="1" noChangeAspect="1" noChangeArrowheads="1"/>
          </p:cNvPicPr>
          <p:nvPr>
            <p:ph type="title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981200"/>
            <a:ext cx="4648200" cy="4876800"/>
          </a:xfrm>
          <a:noFill/>
        </p:spPr>
      </p:pic>
      <p:pic>
        <p:nvPicPr>
          <p:cNvPr id="5124" name="Picture 8" descr="Untitled-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81200"/>
            <a:ext cx="44958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3" descr="lights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3238500" y="3238500"/>
            <a:ext cx="6858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3" descr="lights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632450" y="3206750"/>
            <a:ext cx="68580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12" descr="Margarit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36700" cy="150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ext Box 19"/>
          <p:cNvSpPr txBox="1">
            <a:spLocks noChangeArrowheads="1"/>
          </p:cNvSpPr>
          <p:nvPr/>
        </p:nvSpPr>
        <p:spPr bwMode="auto">
          <a:xfrm>
            <a:off x="0" y="10668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</a:rPr>
              <a:t>Một trí khôn hơn trăm trí khôn</a:t>
            </a:r>
            <a:endParaRPr lang="en-US" sz="28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23" name="Text Box 11"/>
          <p:cNvSpPr txBox="1">
            <a:spLocks noChangeArrowheads="1"/>
          </p:cNvSpPr>
          <p:nvPr/>
        </p:nvSpPr>
        <p:spPr bwMode="auto">
          <a:xfrm>
            <a:off x="0" y="1905000"/>
            <a:ext cx="93726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200" b="1">
                <a:solidFill>
                  <a:srgbClr val="0000FF"/>
                </a:solidFill>
              </a:rPr>
              <a:t>- Cuống quýt, reo lên, thình lình, buồn bã, vùng chạy, nhảy vọt.</a:t>
            </a:r>
          </a:p>
        </p:txBody>
      </p:sp>
      <p:sp>
        <p:nvSpPr>
          <p:cNvPr id="6147" name="Text Box 15"/>
          <p:cNvSpPr txBox="1">
            <a:spLocks noChangeArrowheads="1"/>
          </p:cNvSpPr>
          <p:nvPr/>
        </p:nvSpPr>
        <p:spPr bwMode="auto">
          <a:xfrm>
            <a:off x="0" y="1143000"/>
            <a:ext cx="38100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200" b="1" u="sng">
                <a:solidFill>
                  <a:srgbClr val="CC00FF"/>
                </a:solidFill>
              </a:rPr>
              <a:t>Luyện đọc</a:t>
            </a:r>
            <a:r>
              <a:rPr lang="en-US" sz="2200" b="1">
                <a:solidFill>
                  <a:srgbClr val="CC00FF"/>
                </a:solidFill>
              </a:rPr>
              <a:t>:</a:t>
            </a:r>
          </a:p>
        </p:txBody>
      </p:sp>
      <p:sp>
        <p:nvSpPr>
          <p:cNvPr id="6148" name="Text Box 19"/>
          <p:cNvSpPr txBox="1">
            <a:spLocks noChangeArrowheads="1"/>
          </p:cNvSpPr>
          <p:nvPr/>
        </p:nvSpPr>
        <p:spPr bwMode="auto">
          <a:xfrm>
            <a:off x="0" y="1524000"/>
            <a:ext cx="24384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200" b="1">
                <a:solidFill>
                  <a:srgbClr val="FF0000"/>
                </a:solidFill>
              </a:rPr>
              <a:t>* Đọc đúng:</a:t>
            </a:r>
            <a:endParaRPr lang="en-US" sz="2200">
              <a:solidFill>
                <a:srgbClr val="FF0000"/>
              </a:solidFill>
            </a:endParaRPr>
          </a:p>
        </p:txBody>
      </p:sp>
      <p:sp>
        <p:nvSpPr>
          <p:cNvPr id="90132" name="Text Box 20"/>
          <p:cNvSpPr txBox="1">
            <a:spLocks noChangeArrowheads="1"/>
          </p:cNvSpPr>
          <p:nvPr/>
        </p:nvSpPr>
        <p:spPr bwMode="auto">
          <a:xfrm>
            <a:off x="0" y="2743200"/>
            <a:ext cx="9372600" cy="126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buFontTx/>
              <a:buChar char="-"/>
            </a:pPr>
            <a:r>
              <a:rPr lang="en-US" sz="2200" b="1">
                <a:solidFill>
                  <a:srgbClr val="0000FF"/>
                </a:solidFill>
              </a:rPr>
              <a:t>Chợt thấy một người thợ săn,/chúng cuống quýt nấp vào một cái hang.//</a:t>
            </a:r>
          </a:p>
          <a:p>
            <a:pPr algn="l" eaLnBrk="1" hangingPunct="1"/>
            <a:r>
              <a:rPr lang="en-US" sz="2200" b="1">
                <a:solidFill>
                  <a:srgbClr val="0000FF"/>
                </a:solidFill>
              </a:rPr>
              <a:t>- Chồn bảo Gà Rừng:/ “ Một trí khôn của cậu/ còn hơn cả trăm trí khôn của mình.”//</a:t>
            </a:r>
          </a:p>
        </p:txBody>
      </p:sp>
      <p:sp>
        <p:nvSpPr>
          <p:cNvPr id="6150" name="Text Box 21"/>
          <p:cNvSpPr txBox="1">
            <a:spLocks noChangeArrowheads="1"/>
          </p:cNvSpPr>
          <p:nvPr/>
        </p:nvSpPr>
        <p:spPr bwMode="auto">
          <a:xfrm>
            <a:off x="0" y="2362200"/>
            <a:ext cx="33528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200" b="1">
                <a:solidFill>
                  <a:srgbClr val="FF0000"/>
                </a:solidFill>
              </a:rPr>
              <a:t>* Ngắt câu:</a:t>
            </a:r>
            <a:endParaRPr lang="en-US" sz="2200">
              <a:solidFill>
                <a:srgbClr val="FF0000"/>
              </a:solidFill>
            </a:endParaRPr>
          </a:p>
        </p:txBody>
      </p:sp>
      <p:sp>
        <p:nvSpPr>
          <p:cNvPr id="90134" name="Text Box 22"/>
          <p:cNvSpPr txBox="1">
            <a:spLocks noChangeArrowheads="1"/>
          </p:cNvSpPr>
          <p:nvPr/>
        </p:nvSpPr>
        <p:spPr bwMode="auto">
          <a:xfrm>
            <a:off x="0" y="4418013"/>
            <a:ext cx="9144000" cy="243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200" b="1">
                <a:solidFill>
                  <a:srgbClr val="0000FF"/>
                </a:solidFill>
              </a:rPr>
              <a:t>- Ngầm:kín đáo, không lộ ra ngoài</a:t>
            </a:r>
          </a:p>
          <a:p>
            <a:pPr algn="l" eaLnBrk="1" hangingPunct="1"/>
            <a:r>
              <a:rPr lang="en-US" sz="2200" b="1">
                <a:solidFill>
                  <a:srgbClr val="0000FF"/>
                </a:solidFill>
              </a:rPr>
              <a:t>- Cuống quýt: vội đến mức rối lên.</a:t>
            </a:r>
          </a:p>
          <a:p>
            <a:pPr algn="l" eaLnBrk="1" hangingPunct="1"/>
            <a:r>
              <a:rPr lang="en-US" sz="2200" b="1">
                <a:solidFill>
                  <a:srgbClr val="0000FF"/>
                </a:solidFill>
              </a:rPr>
              <a:t>- Đắn đo: cân nhắc xem lợi hay hại.</a:t>
            </a:r>
          </a:p>
          <a:p>
            <a:pPr algn="l" eaLnBrk="1" hangingPunct="1"/>
            <a:r>
              <a:rPr lang="en-US" sz="2200" b="1">
                <a:solidFill>
                  <a:srgbClr val="0000FF"/>
                </a:solidFill>
              </a:rPr>
              <a:t>- Coi thường:không tôn trọng, tỏ ý khinh rẻ.</a:t>
            </a:r>
          </a:p>
          <a:p>
            <a:pPr algn="l" eaLnBrk="1" hangingPunct="1"/>
            <a:r>
              <a:rPr lang="en-US" sz="2200" b="1">
                <a:solidFill>
                  <a:srgbClr val="0000FF"/>
                </a:solidFill>
              </a:rPr>
              <a:t>- Thình lình: bất ngờ</a:t>
            </a:r>
          </a:p>
        </p:txBody>
      </p:sp>
      <p:sp>
        <p:nvSpPr>
          <p:cNvPr id="6152" name="Text Box 23"/>
          <p:cNvSpPr txBox="1">
            <a:spLocks noChangeArrowheads="1"/>
          </p:cNvSpPr>
          <p:nvPr/>
        </p:nvSpPr>
        <p:spPr bwMode="auto">
          <a:xfrm>
            <a:off x="0" y="3962400"/>
            <a:ext cx="33528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200" b="1">
                <a:solidFill>
                  <a:srgbClr val="FF0000"/>
                </a:solidFill>
              </a:rPr>
              <a:t>* Giải nghĩa từ:</a:t>
            </a:r>
            <a:endParaRPr lang="en-US" sz="22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0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0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0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90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90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0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0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0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0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0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0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0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0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0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1" descr="club%20meet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43400"/>
            <a:ext cx="3048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14" descr="club%20meet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343400"/>
            <a:ext cx="3048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 Box 19"/>
          <p:cNvSpPr txBox="1">
            <a:spLocks noChangeArrowheads="1"/>
          </p:cNvSpPr>
          <p:nvPr/>
        </p:nvSpPr>
        <p:spPr bwMode="auto">
          <a:xfrm>
            <a:off x="6477000" y="5486400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99360" name="WordArt 32" descr="Paper bag"/>
          <p:cNvSpPr>
            <a:spLocks noChangeArrowheads="1" noChangeShapeType="1" noTextEdit="1"/>
          </p:cNvSpPr>
          <p:nvPr/>
        </p:nvSpPr>
        <p:spPr bwMode="auto">
          <a:xfrm>
            <a:off x="1752600" y="1447800"/>
            <a:ext cx="5562600" cy="33528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5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</a:sp3d>
          </a:bodyPr>
          <a:lstStyle/>
          <a:p>
            <a:r>
              <a:rPr lang="vi-VN" sz="3600" b="1" kern="10">
                <a:ln w="9525">
                  <a:round/>
                  <a:headEnd/>
                  <a:tailEnd/>
                </a:ln>
                <a:blipFill dpi="0" rotWithShape="0">
                  <a:blip r:embed="rId4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ĐỌC ĐỒNG THANH</a:t>
            </a:r>
          </a:p>
        </p:txBody>
      </p:sp>
      <p:sp>
        <p:nvSpPr>
          <p:cNvPr id="99361" name="WordArt 33"/>
          <p:cNvSpPr>
            <a:spLocks noChangeArrowheads="1" noChangeShapeType="1" noTextEdit="1"/>
          </p:cNvSpPr>
          <p:nvPr/>
        </p:nvSpPr>
        <p:spPr bwMode="auto">
          <a:xfrm>
            <a:off x="2362200" y="1905000"/>
            <a:ext cx="5867400" cy="3276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THI ĐỌC</a:t>
            </a:r>
          </a:p>
        </p:txBody>
      </p:sp>
      <p:sp>
        <p:nvSpPr>
          <p:cNvPr id="99362" name="WordArt 34"/>
          <p:cNvSpPr>
            <a:spLocks noChangeArrowheads="1" noChangeShapeType="1" noTextEdit="1"/>
          </p:cNvSpPr>
          <p:nvPr/>
        </p:nvSpPr>
        <p:spPr bwMode="auto">
          <a:xfrm>
            <a:off x="3048000" y="1828800"/>
            <a:ext cx="5181600" cy="32766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6" lon="19439995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ĐỌC NHÓM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99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99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9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9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99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99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9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9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60" grpId="0" animBg="1"/>
      <p:bldP spid="99361" grpId="0" animBg="1"/>
      <p:bldP spid="99361" grpId="1" animBg="1"/>
      <p:bldP spid="99362" grpId="0" animBg="1"/>
      <p:bldP spid="9936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601" name="Hat gao lang ta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603" name="AutoShape 11"/>
          <p:cNvSpPr>
            <a:spLocks noChangeArrowheads="1"/>
          </p:cNvSpPr>
          <p:nvPr/>
        </p:nvSpPr>
        <p:spPr bwMode="auto">
          <a:xfrm>
            <a:off x="1371600" y="3886200"/>
            <a:ext cx="6935788" cy="2344738"/>
          </a:xfrm>
          <a:prstGeom prst="cloudCallout">
            <a:avLst>
              <a:gd name="adj1" fmla="val -59407"/>
              <a:gd name="adj2" fmla="val 35648"/>
            </a:avLst>
          </a:prstGeom>
          <a:solidFill>
            <a:srgbClr val="66CCFF"/>
          </a:solidFill>
          <a:ln w="9525" algn="ctr">
            <a:solidFill>
              <a:srgbClr val="0000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>
                <a:solidFill>
                  <a:schemeClr val="accent2"/>
                </a:solidFill>
              </a:rPr>
              <a:t>“Chồn vẫn ngầm coi thường bạn. Ít thế sao ? Mình thì có hàng trăm”</a:t>
            </a:r>
            <a:endParaRPr lang="en-US" sz="3200" b="1">
              <a:latin typeface="Arial" charset="0"/>
            </a:endParaRPr>
          </a:p>
        </p:txBody>
      </p:sp>
      <p:sp>
        <p:nvSpPr>
          <p:cNvPr id="8196" name="Text Box 16"/>
          <p:cNvSpPr txBox="1">
            <a:spLocks noChangeArrowheads="1"/>
          </p:cNvSpPr>
          <p:nvPr/>
        </p:nvSpPr>
        <p:spPr bwMode="auto">
          <a:xfrm>
            <a:off x="762000" y="457200"/>
            <a:ext cx="7772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110624" name="AutoShape 32"/>
          <p:cNvSpPr>
            <a:spLocks noChangeArrowheads="1"/>
          </p:cNvSpPr>
          <p:nvPr/>
        </p:nvSpPr>
        <p:spPr bwMode="auto">
          <a:xfrm>
            <a:off x="1371600" y="3886200"/>
            <a:ext cx="6934200" cy="2344738"/>
          </a:xfrm>
          <a:prstGeom prst="cloudCallout">
            <a:avLst>
              <a:gd name="adj1" fmla="val -59755"/>
              <a:gd name="adj2" fmla="val 35444"/>
            </a:avLst>
          </a:prstGeom>
          <a:solidFill>
            <a:srgbClr val="66CCFF"/>
          </a:solidFill>
          <a:ln w="9525" algn="ctr">
            <a:solidFill>
              <a:srgbClr val="0000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>
                <a:solidFill>
                  <a:schemeClr val="accent2"/>
                </a:solidFill>
              </a:rPr>
              <a:t> Khi gặp nạn, Chồn rất sợ hãi và chẳng nghĩ ra được điều gì.</a:t>
            </a:r>
            <a:endParaRPr lang="en-US" sz="3200" b="1">
              <a:latin typeface="Arial" charset="0"/>
            </a:endParaRPr>
          </a:p>
        </p:txBody>
      </p:sp>
      <p:sp>
        <p:nvSpPr>
          <p:cNvPr id="110631" name="AutoShape 39"/>
          <p:cNvSpPr>
            <a:spLocks noChangeArrowheads="1"/>
          </p:cNvSpPr>
          <p:nvPr/>
        </p:nvSpPr>
        <p:spPr bwMode="auto">
          <a:xfrm>
            <a:off x="2243138" y="2633663"/>
            <a:ext cx="5300662" cy="1023937"/>
          </a:xfrm>
          <a:prstGeom prst="flowChartAlternateProcess">
            <a:avLst/>
          </a:prstGeom>
          <a:solidFill>
            <a:schemeClr val="accent1"/>
          </a:soli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800" b="1"/>
              <a:t>1. Tìm những câu nói lên thái độ của Chồn coi thường Gà Rừng?</a:t>
            </a:r>
          </a:p>
        </p:txBody>
      </p:sp>
      <p:sp>
        <p:nvSpPr>
          <p:cNvPr id="110632" name="AutoShape 40"/>
          <p:cNvSpPr>
            <a:spLocks noChangeArrowheads="1"/>
          </p:cNvSpPr>
          <p:nvPr/>
        </p:nvSpPr>
        <p:spPr bwMode="auto">
          <a:xfrm>
            <a:off x="2025650" y="2819400"/>
            <a:ext cx="5822950" cy="561975"/>
          </a:xfrm>
          <a:prstGeom prst="flowChartAlternateProcess">
            <a:avLst/>
          </a:prstGeom>
          <a:solidFill>
            <a:schemeClr val="accent1"/>
          </a:soli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800" b="1"/>
              <a:t>2. Khi gặp nạn, Chồn như thế nào?</a:t>
            </a:r>
          </a:p>
        </p:txBody>
      </p:sp>
      <p:sp>
        <p:nvSpPr>
          <p:cNvPr id="8200" name="Text Box 43"/>
          <p:cNvSpPr txBox="1">
            <a:spLocks noChangeArrowheads="1"/>
          </p:cNvSpPr>
          <p:nvPr/>
        </p:nvSpPr>
        <p:spPr bwMode="auto">
          <a:xfrm>
            <a:off x="0" y="18288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800" b="1">
                <a:solidFill>
                  <a:srgbClr val="CC00FF"/>
                </a:solidFill>
              </a:rPr>
              <a:t>* </a:t>
            </a:r>
            <a:r>
              <a:rPr lang="en-US" sz="2800" b="1" u="sng">
                <a:solidFill>
                  <a:srgbClr val="CC00FF"/>
                </a:solidFill>
              </a:rPr>
              <a:t>Tìm hiểu bài:</a:t>
            </a:r>
          </a:p>
        </p:txBody>
      </p:sp>
      <p:pic>
        <p:nvPicPr>
          <p:cNvPr id="110638" name="Picture 46" descr="Cau hoi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0" y="3276600"/>
            <a:ext cx="9779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43" name="Picture 51" descr="Cau hoi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276600"/>
            <a:ext cx="9779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44" name="Picture 52" descr="Cau hoi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276600"/>
            <a:ext cx="9779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646" name="AutoShape 54"/>
          <p:cNvSpPr>
            <a:spLocks noChangeArrowheads="1"/>
          </p:cNvSpPr>
          <p:nvPr/>
        </p:nvSpPr>
        <p:spPr bwMode="auto">
          <a:xfrm>
            <a:off x="2254250" y="2590800"/>
            <a:ext cx="5137150" cy="1023938"/>
          </a:xfrm>
          <a:prstGeom prst="flowChartAlternateProcess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2800" b="1"/>
              <a:t>3. Gà Rừng nghĩ ra mẹo gì để cả hai thoát nạn?</a:t>
            </a:r>
          </a:p>
        </p:txBody>
      </p:sp>
      <p:sp>
        <p:nvSpPr>
          <p:cNvPr id="110647" name="AutoShape 55"/>
          <p:cNvSpPr>
            <a:spLocks noChangeArrowheads="1"/>
          </p:cNvSpPr>
          <p:nvPr/>
        </p:nvSpPr>
        <p:spPr bwMode="auto">
          <a:xfrm>
            <a:off x="1066800" y="3657600"/>
            <a:ext cx="7239000" cy="2722563"/>
          </a:xfrm>
          <a:prstGeom prst="cloudCallout">
            <a:avLst>
              <a:gd name="adj1" fmla="val -55875"/>
              <a:gd name="adj2" fmla="val 34606"/>
            </a:avLst>
          </a:prstGeom>
          <a:solidFill>
            <a:srgbClr val="66CCFF"/>
          </a:solidFill>
          <a:ln w="9525" algn="ctr">
            <a:solidFill>
              <a:srgbClr val="0000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b="1"/>
              <a:t>Gà Rừng giả chết rồi vùng chạy để đánh lạc hướng người thợ săn, tạo thời cơ cho Chồn vọt ra khỏi hang.</a:t>
            </a:r>
          </a:p>
        </p:txBody>
      </p:sp>
      <p:sp>
        <p:nvSpPr>
          <p:cNvPr id="110648" name="AutoShape 56"/>
          <p:cNvSpPr>
            <a:spLocks noChangeArrowheads="1"/>
          </p:cNvSpPr>
          <p:nvPr/>
        </p:nvSpPr>
        <p:spPr bwMode="auto">
          <a:xfrm>
            <a:off x="1752600" y="2590800"/>
            <a:ext cx="6430963" cy="1023938"/>
          </a:xfrm>
          <a:prstGeom prst="flowChartAlternateProcess">
            <a:avLst/>
          </a:prstGeom>
          <a:solidFill>
            <a:srgbClr val="C5D7D9"/>
          </a:soli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800" b="1"/>
              <a:t>4. Thái độ của Chồn đối với Gà Rừng thay đổi ra sao?</a:t>
            </a:r>
          </a:p>
        </p:txBody>
      </p:sp>
      <p:sp>
        <p:nvSpPr>
          <p:cNvPr id="110649" name="AutoShape 57"/>
          <p:cNvSpPr>
            <a:spLocks noChangeArrowheads="1"/>
          </p:cNvSpPr>
          <p:nvPr/>
        </p:nvSpPr>
        <p:spPr bwMode="auto">
          <a:xfrm>
            <a:off x="912813" y="3678238"/>
            <a:ext cx="7545387" cy="2722562"/>
          </a:xfrm>
          <a:prstGeom prst="cloudCallout">
            <a:avLst>
              <a:gd name="adj1" fmla="val -54083"/>
              <a:gd name="adj2" fmla="val 37056"/>
            </a:avLst>
          </a:prstGeom>
          <a:solidFill>
            <a:srgbClr val="66CCFF"/>
          </a:solidFill>
          <a:ln w="9525" algn="ctr">
            <a:solidFill>
              <a:srgbClr val="0000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b="1"/>
              <a:t>Chồn thay đổi hẳn thái độ: nó tự thấy một trí khôn của bạn còn hơn cả trăm trí khôn của mình.</a:t>
            </a:r>
          </a:p>
        </p:txBody>
      </p:sp>
      <p:pic>
        <p:nvPicPr>
          <p:cNvPr id="110650" name="Picture 58" descr="Cau hoi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276600"/>
            <a:ext cx="9779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10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0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24" dur="1"/>
                                        <p:tgtEl>
                                          <p:spTgt spid="1106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1106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1106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0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0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10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0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0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0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0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0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57" dur="1"/>
                                        <p:tgtEl>
                                          <p:spTgt spid="1106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106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106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0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0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0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0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0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0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0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0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90" dur="1"/>
                                        <p:tgtEl>
                                          <p:spTgt spid="1106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95" dur="2000"/>
                                        <p:tgtEl>
                                          <p:spTgt spid="1106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3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98" dur="2000"/>
                                        <p:tgtEl>
                                          <p:spTgt spid="1106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10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10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106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10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10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10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10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10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0601"/>
                </p:tgtEl>
              </p:cMediaNode>
            </p:audio>
          </p:childTnLst>
        </p:cTn>
      </p:par>
    </p:tnLst>
    <p:bldLst>
      <p:bldP spid="110646" grpId="0" animBg="1"/>
      <p:bldP spid="110648" grpId="0" animBg="1"/>
      <p:bldP spid="1106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762000" y="457200"/>
            <a:ext cx="7772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9219" name="Text Box 15"/>
          <p:cNvSpPr txBox="1">
            <a:spLocks noChangeArrowheads="1"/>
          </p:cNvSpPr>
          <p:nvPr/>
        </p:nvSpPr>
        <p:spPr bwMode="auto">
          <a:xfrm>
            <a:off x="609600" y="20574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800" b="1">
                <a:solidFill>
                  <a:srgbClr val="CC00FF"/>
                </a:solidFill>
              </a:rPr>
              <a:t>2. </a:t>
            </a:r>
            <a:r>
              <a:rPr lang="en-US" sz="2800" b="1" u="sng">
                <a:solidFill>
                  <a:srgbClr val="CC00FF"/>
                </a:solidFill>
              </a:rPr>
              <a:t>Tìm hiểu bài:</a:t>
            </a:r>
          </a:p>
        </p:txBody>
      </p:sp>
      <p:sp>
        <p:nvSpPr>
          <p:cNvPr id="9220" name="Text Box 16"/>
          <p:cNvSpPr txBox="1">
            <a:spLocks noChangeArrowheads="1"/>
          </p:cNvSpPr>
          <p:nvPr/>
        </p:nvSpPr>
        <p:spPr bwMode="auto">
          <a:xfrm>
            <a:off x="609600" y="1600200"/>
            <a:ext cx="381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800" b="1">
                <a:solidFill>
                  <a:srgbClr val="CC00FF"/>
                </a:solidFill>
              </a:rPr>
              <a:t>1. </a:t>
            </a:r>
            <a:r>
              <a:rPr lang="en-US" sz="2800" b="1" u="sng">
                <a:solidFill>
                  <a:srgbClr val="CC00FF"/>
                </a:solidFill>
              </a:rPr>
              <a:t>Luyện đọc</a:t>
            </a:r>
            <a:r>
              <a:rPr lang="en-US" sz="2800" b="1">
                <a:solidFill>
                  <a:srgbClr val="CC00FF"/>
                </a:solidFill>
              </a:rPr>
              <a:t>:</a:t>
            </a:r>
          </a:p>
        </p:txBody>
      </p:sp>
      <p:sp>
        <p:nvSpPr>
          <p:cNvPr id="182292" name="AutoShape 20"/>
          <p:cNvSpPr>
            <a:spLocks noChangeArrowheads="1"/>
          </p:cNvSpPr>
          <p:nvPr/>
        </p:nvSpPr>
        <p:spPr bwMode="auto">
          <a:xfrm>
            <a:off x="1752600" y="2844800"/>
            <a:ext cx="6096000" cy="3098800"/>
          </a:xfrm>
          <a:prstGeom prst="flowChartAlternateProcess">
            <a:avLst/>
          </a:prstGeom>
          <a:solidFill>
            <a:schemeClr val="accent1"/>
          </a:soli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800" b="1"/>
              <a:t>5. Chọn một tên khác cho câu chuyện theo gợi ý dưới đây:</a:t>
            </a:r>
          </a:p>
          <a:p>
            <a:pPr algn="l"/>
            <a:r>
              <a:rPr lang="en-US" sz="2800" b="1"/>
              <a:t>a) Gặp nạn mới biết ai khôn.</a:t>
            </a:r>
          </a:p>
          <a:p>
            <a:pPr algn="l"/>
            <a:r>
              <a:rPr lang="en-US" sz="2800" b="1"/>
              <a:t>b) Chồn và Gà Rừng.</a:t>
            </a:r>
          </a:p>
          <a:p>
            <a:pPr algn="l"/>
            <a:r>
              <a:rPr lang="en-US" sz="2800" b="1"/>
              <a:t>c) Gà Rừng thông minh.</a:t>
            </a:r>
          </a:p>
        </p:txBody>
      </p:sp>
      <p:pic>
        <p:nvPicPr>
          <p:cNvPr id="182293" name="Picture 21" descr="Cau h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276600"/>
            <a:ext cx="9779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2294" name="AutoShape 22"/>
          <p:cNvSpPr>
            <a:spLocks noChangeArrowheads="1"/>
          </p:cNvSpPr>
          <p:nvPr/>
        </p:nvSpPr>
        <p:spPr bwMode="auto">
          <a:xfrm>
            <a:off x="457200" y="3048000"/>
            <a:ext cx="8153400" cy="2286000"/>
          </a:xfrm>
          <a:prstGeom prst="cloudCallout">
            <a:avLst>
              <a:gd name="adj1" fmla="val -41921"/>
              <a:gd name="adj2" fmla="val 70347"/>
            </a:avLst>
          </a:prstGeom>
          <a:solidFill>
            <a:schemeClr val="accent1"/>
          </a:solidFill>
          <a:ln w="9525">
            <a:solidFill>
              <a:srgbClr val="CC00FF"/>
            </a:solidFill>
            <a:round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                  </a:t>
            </a:r>
            <a:r>
              <a:rPr lang="en-US" sz="2800" b="1">
                <a:solidFill>
                  <a:srgbClr val="3333FF"/>
                </a:solidFill>
              </a:rPr>
              <a:t>Chọn: Gà Rừng thông minh, vì đó là tên của nhân vật đáng được ca ngợi trong truyện</a:t>
            </a:r>
          </a:p>
        </p:txBody>
      </p:sp>
      <p:sp>
        <p:nvSpPr>
          <p:cNvPr id="182295" name="AutoShape 23"/>
          <p:cNvSpPr>
            <a:spLocks noChangeArrowheads="1"/>
          </p:cNvSpPr>
          <p:nvPr/>
        </p:nvSpPr>
        <p:spPr bwMode="auto">
          <a:xfrm>
            <a:off x="457200" y="3048000"/>
            <a:ext cx="8153400" cy="2286000"/>
          </a:xfrm>
          <a:prstGeom prst="cloudCallout">
            <a:avLst>
              <a:gd name="adj1" fmla="val -42389"/>
              <a:gd name="adj2" fmla="val 70347"/>
            </a:avLst>
          </a:prstGeom>
          <a:solidFill>
            <a:schemeClr val="accent1"/>
          </a:solidFill>
          <a:ln w="9525">
            <a:solidFill>
              <a:srgbClr val="CC00FF"/>
            </a:solidFill>
            <a:round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                  </a:t>
            </a:r>
            <a:r>
              <a:rPr lang="en-US" sz="2800" b="1">
                <a:solidFill>
                  <a:srgbClr val="3333FF"/>
                </a:solidFill>
              </a:rPr>
              <a:t>Chọn: Chồn và Gà Rừng, vì tên ấy là tên hai nhân vật chính của câu chuyện, cho biết câu chuyện nói về tình bạn của hai nhân vật ấy.</a:t>
            </a:r>
          </a:p>
        </p:txBody>
      </p:sp>
      <p:sp>
        <p:nvSpPr>
          <p:cNvPr id="182296" name="AutoShape 24"/>
          <p:cNvSpPr>
            <a:spLocks noChangeArrowheads="1"/>
          </p:cNvSpPr>
          <p:nvPr/>
        </p:nvSpPr>
        <p:spPr bwMode="auto">
          <a:xfrm>
            <a:off x="457200" y="3048000"/>
            <a:ext cx="8153400" cy="2286000"/>
          </a:xfrm>
          <a:prstGeom prst="cloudCallout">
            <a:avLst>
              <a:gd name="adj1" fmla="val -41921"/>
              <a:gd name="adj2" fmla="val 70347"/>
            </a:avLst>
          </a:prstGeom>
          <a:solidFill>
            <a:schemeClr val="accent1"/>
          </a:solidFill>
          <a:ln w="9525">
            <a:solidFill>
              <a:srgbClr val="CC00FF"/>
            </a:solidFill>
            <a:round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                  </a:t>
            </a:r>
            <a:r>
              <a:rPr lang="en-US" sz="2800" b="1">
                <a:solidFill>
                  <a:srgbClr val="FF0000"/>
                </a:solidFill>
              </a:rPr>
              <a:t>Chọn: Gặp nạn mới biết ai khôn, vì tên ấy nói lên được nội dung chính và ý nghĩa của câu chuyện.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8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8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82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8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8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82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18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18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18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92" grpId="0" animBg="1"/>
      <p:bldP spid="182292" grpId="1" animBg="1"/>
      <p:bldP spid="182294" grpId="0" animBg="1"/>
      <p:bldP spid="182295" grpId="0" animBg="1"/>
      <p:bldP spid="18229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34" name="AutoShape 30"/>
          <p:cNvSpPr>
            <a:spLocks noChangeArrowheads="1"/>
          </p:cNvSpPr>
          <p:nvPr/>
        </p:nvSpPr>
        <p:spPr bwMode="auto">
          <a:xfrm>
            <a:off x="381000" y="3352800"/>
            <a:ext cx="8534400" cy="2362200"/>
          </a:xfrm>
          <a:prstGeom prst="cloudCallout">
            <a:avLst>
              <a:gd name="adj1" fmla="val -45255"/>
              <a:gd name="adj2" fmla="val 62162"/>
            </a:avLst>
          </a:prstGeom>
          <a:solidFill>
            <a:schemeClr val="accent1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en-US" sz="2800" b="1">
                <a:solidFill>
                  <a:srgbClr val="FF0000"/>
                </a:solidFill>
              </a:rPr>
              <a:t>Mỗi nhóm 3 em tự phân vai: Người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en-US" sz="2800" b="1">
                <a:solidFill>
                  <a:srgbClr val="FF0000"/>
                </a:solidFill>
              </a:rPr>
              <a:t>dẫn chuyện, Gà Rừng, Chồn, thi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en-US" sz="2800" b="1">
                <a:solidFill>
                  <a:srgbClr val="FF0000"/>
                </a:solidFill>
              </a:rPr>
              <a:t>đọc truyện. 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en-US" sz="2800" b="1">
                <a:solidFill>
                  <a:srgbClr val="FF0000"/>
                </a:solidFill>
              </a:rPr>
              <a:t>*Bình chọn cá nhân, nhóm đọc hay.</a:t>
            </a:r>
          </a:p>
        </p:txBody>
      </p:sp>
      <p:sp>
        <p:nvSpPr>
          <p:cNvPr id="123938" name="WordArt 34"/>
          <p:cNvSpPr>
            <a:spLocks noChangeArrowheads="1" noChangeShapeType="1" noTextEdit="1"/>
          </p:cNvSpPr>
          <p:nvPr/>
        </p:nvSpPr>
        <p:spPr bwMode="auto">
          <a:xfrm>
            <a:off x="838200" y="1752600"/>
            <a:ext cx="5572125" cy="207803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5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</a:sp3d>
          </a:bodyPr>
          <a:lstStyle/>
          <a:p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LUYỆN ĐỌC LẠI</a:t>
            </a:r>
          </a:p>
        </p:txBody>
      </p:sp>
      <p:sp>
        <p:nvSpPr>
          <p:cNvPr id="123939" name="WordArt 35"/>
          <p:cNvSpPr>
            <a:spLocks noChangeArrowheads="1" noChangeShapeType="1" noTextEdit="1"/>
          </p:cNvSpPr>
          <p:nvPr/>
        </p:nvSpPr>
        <p:spPr bwMode="auto">
          <a:xfrm>
            <a:off x="5257800" y="2590800"/>
            <a:ext cx="3276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b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ĐỌC BÀI THEO VAI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3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34" grpId="0" animBg="1"/>
      <p:bldP spid="123938" grpId="0" animBg="1"/>
      <p:bldP spid="1239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50" name="AutoShape 6" descr="Pink tissue paper"/>
          <p:cNvSpPr>
            <a:spLocks noChangeArrowheads="1"/>
          </p:cNvSpPr>
          <p:nvPr/>
        </p:nvSpPr>
        <p:spPr bwMode="auto">
          <a:xfrm>
            <a:off x="381000" y="3276600"/>
            <a:ext cx="8534400" cy="3124200"/>
          </a:xfrm>
          <a:prstGeom prst="cloudCallout">
            <a:avLst>
              <a:gd name="adj1" fmla="val -38116"/>
              <a:gd name="adj2" fmla="val 59199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* Chồn: vì Chồn đã hiểu ra sai lầm của mình, đã biết khiêm tốn, quý trọng bạn.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* Gà Rừng: vì nó bình tĩnh, thông minh lúc gặp nạn.</a:t>
            </a:r>
          </a:p>
        </p:txBody>
      </p:sp>
      <p:sp>
        <p:nvSpPr>
          <p:cNvPr id="185351" name="AutoShape 7" descr="Stationery"/>
          <p:cNvSpPr>
            <a:spLocks noChangeArrowheads="1"/>
          </p:cNvSpPr>
          <p:nvPr/>
        </p:nvSpPr>
        <p:spPr bwMode="auto">
          <a:xfrm>
            <a:off x="4022725" y="1752600"/>
            <a:ext cx="5138738" cy="1747838"/>
          </a:xfrm>
          <a:prstGeom prst="flowChartAlternateProcess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 sz="1200" b="1">
              <a:solidFill>
                <a:srgbClr val="008000"/>
              </a:solidFill>
            </a:endParaRPr>
          </a:p>
          <a:p>
            <a:r>
              <a:rPr lang="en-US" sz="2800" b="1">
                <a:solidFill>
                  <a:srgbClr val="008000"/>
                </a:solidFill>
              </a:rPr>
              <a:t>- Em thích con vật nào trong truyện? Vì sao?</a:t>
            </a:r>
          </a:p>
          <a:p>
            <a:endParaRPr lang="en-US" sz="1200" b="1">
              <a:solidFill>
                <a:srgbClr val="008000"/>
              </a:solidFill>
            </a:endParaRPr>
          </a:p>
        </p:txBody>
      </p:sp>
      <p:sp>
        <p:nvSpPr>
          <p:cNvPr id="11268" name="WordArt 11"/>
          <p:cNvSpPr>
            <a:spLocks noChangeArrowheads="1" noChangeShapeType="1" noTextEdit="1"/>
          </p:cNvSpPr>
          <p:nvPr/>
        </p:nvSpPr>
        <p:spPr bwMode="auto">
          <a:xfrm>
            <a:off x="228600" y="1828800"/>
            <a:ext cx="3352800" cy="13716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rgbClr val="FF00FF"/>
                </a:solidFill>
                <a:latin typeface="Times New Roman"/>
                <a:cs typeface="Times New Roman"/>
              </a:rPr>
              <a:t>CỦNG CỐ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1853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853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85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85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5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5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50" grpId="0" animBg="1"/>
      <p:bldP spid="18535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THEME_BG_IMAGE" val=""/>
  <p:tag name="MMPROD_13704PHOTO" val=""/>
  <p:tag name="MMPROD_13704LOGO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VIDEO_FILES_RECORD" val="&lt;Videos&gt;&lt;Video Name=&quot;FLV_358_1_94817.flv&quot; Position=&quot;1&quot; SlideID=&quot;358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42754.flv&quot; Position=&quot;1&quot; SlideID=&quot;362&quot;/&gt;&lt;/Videos&gt;&#10;"/>
  <p:tag name="MMPROD_UIDATA" val="&lt;database version=&quot;7.0&quot;&gt;&lt;object type=&quot;1&quot; unique_id=&quot;10001&quot;&gt;&lt;property id=&quot;20141&quot; value=&quot;Trần Thị Thùy Dung (NTM.KHAI)&quot;/&gt;&lt;property id=&quot;20148&quot; value=&quot;5&quot;/&gt;&lt;property id=&quot;20184&quot; value=&quot;7&quot;/&gt;&lt;property id=&quot;20224&quot; value=&quot;C:\Users\Administrator\Documents\My Adobe Presentations\Trần Thị Thùy Dung (NTM.KHAI)&quot;/&gt;&lt;property id=&quot;20226&quot; value=&quot;C:\Users\Administrator\Desktop\dung 11 - 12 - Copy\Trần Thị Thùy Dung (NTM.KHAI).ppt&quot;/&gt;&lt;property id=&quot;20250&quot; value=&quot;0&quot;/&gt;&lt;property id=&quot;20251&quot; value=&quot;0&quot;/&gt;&lt;property id=&quot;20259&quot; value=&quot;0&quot;/&gt;&lt;object type=&quot;8&quot; unique_id=&quot;10002&quot;&gt;&lt;/object&gt;&lt;object type=&quot;2&quot; unique_id=&quot;10003&quot;&gt;&lt;object type=&quot;3&quot; unique_id=&quot;10006&quot;&gt;&lt;property id=&quot;20148&quot; value=&quot;5&quot;/&gt;&lt;property id=&quot;20300&quot; value=&quot;Slide 3&quot;/&gt;&lt;property id=&quot;20303&quot; value=&quot;T? NG? VAN TRU?NG THCS NGUY?N TRI PHUONG&quot;/&gt;&lt;property id=&quot;20307&quot; value=&quot;298&quot;/&gt;&lt;property id=&quot;20309&quot; value=&quot;13704&quot;/&gt;&lt;/object&gt;&lt;object type=&quot;3&quot; unique_id=&quot;10007&quot;&gt;&lt;property id=&quot;20148&quot; value=&quot;5&quot;/&gt;&lt;property id=&quot;20300&quot; value=&quot;Slide 4&quot;/&gt;&lt;property id=&quot;20303&quot; value=&quot;T? NG? VAN TRU?NG THCS NGUY?N TRI PHUONG&quot;/&gt;&lt;property id=&quot;20307&quot; value=&quot;330&quot;/&gt;&lt;property id=&quot;20309&quot; value=&quot;13704&quot;/&gt;&lt;/object&gt;&lt;object type=&quot;3&quot; unique_id=&quot;10011&quot;&gt;&lt;property id=&quot;20148&quot; value=&quot;5&quot;/&gt;&lt;property id=&quot;20300&quot; value=&quot;Slide 5&quot;/&gt;&lt;property id=&quot;20303&quot; value=&quot;T? NG? VAN TRU?NG THCS NGUY?N TRI PHUONG&quot;/&gt;&lt;property id=&quot;20307&quot; value=&quot;302&quot;/&gt;&lt;property id=&quot;20309&quot; value=&quot;13704&quot;/&gt;&lt;/object&gt;&lt;object type=&quot;3&quot; unique_id=&quot;10013&quot;&gt;&lt;property id=&quot;20148&quot; value=&quot;5&quot;/&gt;&lt;property id=&quot;20300&quot; value=&quot;Slide 6&quot;/&gt;&lt;property id=&quot;20303&quot; value=&quot;T? NG? VAN TRU?NG THCS NGUY?N TRI PHUONG&quot;/&gt;&lt;property id=&quot;20307&quot; value=&quot;309&quot;/&gt;&lt;property id=&quot;20309&quot; value=&quot;13704&quot;/&gt;&lt;/object&gt;&lt;object type=&quot;3&quot; unique_id=&quot;10017&quot;&gt;&lt;property id=&quot;20148&quot; value=&quot;5&quot;/&gt;&lt;property id=&quot;20300&quot; value=&quot;Slide 7&quot;/&gt;&lt;property id=&quot;20303&quot; value=&quot;T? NG? VAN TRU?NG THCS NGUY?N TRI PHUONG&quot;/&gt;&lt;property id=&quot;20307&quot; value=&quot;310&quot;/&gt;&lt;property id=&quot;20309&quot; value=&quot;13704&quot;/&gt;&lt;/object&gt;&lt;object type=&quot;3&quot; unique_id=&quot;10022&quot;&gt;&lt;property id=&quot;20148&quot; value=&quot;5&quot;/&gt;&lt;property id=&quot;20300&quot; value=&quot;Slide 9&quot;/&gt;&lt;property id=&quot;20303&quot; value=&quot;T? NG? VAN TRU?NG THCS NGUY?N TRI PHUONG&quot;/&gt;&lt;property id=&quot;20307&quot; value=&quot;318&quot;/&gt;&lt;property id=&quot;20309&quot; value=&quot;13704&quot;/&gt;&lt;/object&gt;&lt;object type=&quot;3&quot; unique_id=&quot;10025&quot;&gt;&lt;property id=&quot;20148&quot; value=&quot;5&quot;/&gt;&lt;property id=&quot;20300&quot; value=&quot;Slide 11&quot;/&gt;&lt;property id=&quot;20303&quot; value=&quot;T? NG? VAN TRU?NG THCS NGUY?N TRI PHUONG&quot;/&gt;&lt;property id=&quot;20307&quot; value=&quot;323&quot;/&gt;&lt;property id=&quot;20309&quot; value=&quot;13704&quot;/&gt;&lt;/object&gt;&lt;object type=&quot;3&quot; unique_id=&quot;10339&quot;&gt;&lt;property id=&quot;20148&quot; value=&quot;5&quot;/&gt;&lt;property id=&quot;20300&quot; value=&quot;Slide 1&quot;/&gt;&lt;property id=&quot;20303&quot; value=&quot;T? NG? VAN TRU?NG THCS NGUY?N TRI PHUONG&quot;/&gt;&lt;property id=&quot;20307&quot; value=&quot;352&quot;/&gt;&lt;property id=&quot;20309&quot; value=&quot;13704&quot;/&gt;&lt;/object&gt;&lt;object type=&quot;3&quot; unique_id=&quot;11668&quot;&gt;&lt;property id=&quot;20148&quot; value=&quot;5&quot;/&gt;&lt;property id=&quot;20300&quot; value=&quot;Slide 14&quot;/&gt;&lt;property id=&quot;20303&quot; value=&quot;T? NG? VAN TRU?NG THCS NGUY?N TRI PHUONG&quot;/&gt;&lt;property id=&quot;20307&quot; value=&quot;355&quot;/&gt;&lt;property id=&quot;20309&quot; value=&quot;13704&quot;/&gt;&lt;/object&gt;&lt;object type=&quot;3&quot; unique_id=&quot;11940&quot;&gt;&lt;property id=&quot;20148&quot; value=&quot;5&quot;/&gt;&lt;property id=&quot;20300&quot; value=&quot;Slide 2&quot;/&gt;&lt;property id=&quot;20303&quot; value=&quot;T? NG? VAN TRU?NG THCS NGUY?N TRI PHUONG&quot;/&gt;&lt;property id=&quot;20307&quot; value=&quot;358&quot;/&gt;&lt;property id=&quot;20309&quot; value=&quot;13704&quot;/&gt;&lt;/object&gt;&lt;object type=&quot;3&quot; unique_id=&quot;12349&quot;&gt;&lt;property id=&quot;20148&quot; value=&quot;5&quot;/&gt;&lt;property id=&quot;20300&quot; value=&quot;Slide 10&quot;/&gt;&lt;property id=&quot;20303&quot; value=&quot;T? NG? VAN TRU?NG THCS NGUY?N TRI PHUONG&quot;/&gt;&lt;property id=&quot;20307&quot; value=&quot;359&quot;/&gt;&lt;property id=&quot;20309&quot; value=&quot;13704&quot;/&gt;&lt;/object&gt;&lt;object type=&quot;3&quot; unique_id=&quot;13178&quot;&gt;&lt;property id=&quot;20148&quot; value=&quot;5&quot;/&gt;&lt;property id=&quot;20300&quot; value=&quot;Slide 12&quot;/&gt;&lt;property id=&quot;20303&quot; value=&quot;T? NG? VAN TRU?NG THCS NGUY?N TRI PHUONG&quot;/&gt;&lt;property id=&quot;20307&quot; value=&quot;360&quot;/&gt;&lt;property id=&quot;20309&quot; value=&quot;13704&quot;/&gt;&lt;/object&gt;&lt;object type=&quot;3&quot; unique_id=&quot;13595&quot;&gt;&lt;property id=&quot;20148&quot; value=&quot;5&quot;/&gt;&lt;property id=&quot;20300&quot; value=&quot;Slide 8&quot;/&gt;&lt;property id=&quot;20303&quot; value=&quot;T? NG? VAN TRU?NG THCS NGUY?N TRI PHUONG&quot;/&gt;&lt;property id=&quot;20307&quot; value=&quot;362&quot;/&gt;&lt;property id=&quot;20309&quot; value=&quot;13704&quot;/&gt;&lt;/object&gt;&lt;object type=&quot;3&quot; unique_id=&quot;13676&quot;&gt;&lt;property id=&quot;20148&quot; value=&quot;5&quot;/&gt;&lt;property id=&quot;20300&quot; value=&quot;Slide 13&quot;/&gt;&lt;property id=&quot;20303&quot; value=&quot;T? NG? VAN TRU?NG THCS NGUY?N TRI PHUONG&quot;/&gt;&lt;property id=&quot;20307&quot; value=&quot;363&quot;/&gt;&lt;property id=&quot;20309&quot; value=&quot;13704&quot;/&gt;&lt;/object&gt;&lt;object type=&quot;3&quot; unique_id=&quot;13700&quot;&gt;&lt;property id=&quot;20148&quot; value=&quot;5&quot;/&gt;&lt;property id=&quot;20300&quot; value=&quot;Slide 15&quot;/&gt;&lt;property id=&quot;20303&quot; value=&quot;T? NG? VAN TRU?NG THCS NGUY?N TRI PHUONG&quot;/&gt;&lt;property id=&quot;20307&quot; value=&quot;364&quot;/&gt;&lt;property id=&quot;20309&quot; value=&quot;13704&quot;/&gt;&lt;/object&gt;&lt;/object&gt;&lt;object type=&quot;10&quot; unique_id=&quot;13554&quot;&gt;&lt;object type=&quot;11&quot; unique_id=&quot;13555&quot;&gt;&lt;/object&gt;&lt;/object&gt;&lt;object type=&quot;4&quot; unique_id=&quot;13556&quot;&gt;&lt;object type=&quot;5&quot; unique_id=&quot;13704&quot;&gt;&lt;property id=&quot;20149&quot; value=&quot;T? NG? VAN TRU?NG THCS NGUY?N TRI PHUONG&quot;/&gt;&lt;property id=&quot;20150&quot; value=&quot;Giáo viên&quot;/&gt;&lt;/object&gt;&lt;/object&gt;&lt;/object&gt;&lt;/database&gt;"/>
  <p:tag name="SECTOMILLISECCONVERTED" val="1"/>
  <p:tag name="VIOLETID" val="12253641"/>
  <p:tag name="VIOLETTITLE" val="Tuần 22. Một trí khôn hơn trăm trí khôn"/>
  <p:tag name="VIOLETLESSON" val="60"/>
  <p:tag name="VIOLETCATID" val="2203"/>
  <p:tag name="VIOLETSUBJECT" val="Tập đọc 2"/>
  <p:tag name="VIOLETAUTHORID" val="11831877"/>
  <p:tag name="VIOLETAUTHORNAME" val="Trần Thị Huế"/>
  <p:tag name="VIOLETAUTHORAVATAR" val="no_avatarf.jpg"/>
  <p:tag name="VIOLETAUTHORADDRESS" val="tiểu học Minh Châu - Thanh Hóa"/>
  <p:tag name="VIOLETDATE" val="2018-01-18 09:13:32"/>
  <p:tag name="VIOLETHIT" val="48"/>
  <p:tag name="VIOLETLIKE" val="1"/>
  <p:tag name="ISPRING_RESOURCE_PATHS_HASH_PRESENTER" val="b99b4acdd96fa951abe2d93b65bad114adf2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441131257,C:\Users\Administrator\Desktop\dung 11 - 12 - Copy\Trần Thị Thùy Dung (NTM.KHAI)\Media.ppc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,441131257,C:\Users\Administrator\Desktop\dung 11 - 12 - Copy\Trần Thị Thùy Dung (NTM.KHAI)\Media.ppc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5,441131257,C:\Users\Administrator\Desktop\dung 11 - 12 - Copy\Trần Thị Thùy Dung (NTM.KHAI)\Media.ppcx"/>
</p:tagLst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2846</TotalTime>
  <Words>541</Words>
  <Application>Microsoft Office PowerPoint</Application>
  <PresentationFormat>On-screen Show (4:3)</PresentationFormat>
  <Paragraphs>57</Paragraphs>
  <Slides>10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Chủ đề của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banghai</dc:creator>
  <cp:lastModifiedBy>Windows User</cp:lastModifiedBy>
  <cp:revision>559</cp:revision>
  <dcterms:created xsi:type="dcterms:W3CDTF">2008-03-12T03:41:07Z</dcterms:created>
  <dcterms:modified xsi:type="dcterms:W3CDTF">2021-02-21T02:45:54Z</dcterms:modified>
</cp:coreProperties>
</file>