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88" r:id="rId2"/>
    <p:sldId id="274" r:id="rId3"/>
    <p:sldId id="260" r:id="rId4"/>
    <p:sldId id="275" r:id="rId5"/>
    <p:sldId id="282" r:id="rId6"/>
    <p:sldId id="281" r:id="rId7"/>
    <p:sldId id="284" r:id="rId8"/>
    <p:sldId id="276" r:id="rId9"/>
    <p:sldId id="277" r:id="rId10"/>
    <p:sldId id="285" r:id="rId11"/>
    <p:sldId id="278" r:id="rId12"/>
    <p:sldId id="286" r:id="rId13"/>
    <p:sldId id="279" r:id="rId14"/>
    <p:sldId id="272" r:id="rId15"/>
    <p:sldId id="287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FFCC"/>
    <a:srgbClr val="FFFFCC"/>
    <a:srgbClr val="00FF00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8EAC-7205-461C-B0C5-D51C9155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9EF5-DD29-4B3D-8374-242C6D2A3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7228-99A2-4398-860C-6E5BB77AB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C613A-C3AF-4F8D-B76E-CA54FC1E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2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CF5A-5773-41ED-B6BE-F71B831DB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8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33174-1053-4D6A-850F-C3A6249A0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2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DB32D-B91D-40F8-B59C-BAC1EE5A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0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651AB-C093-46C9-AE63-76410CB2D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F8CC8-306C-4D13-BB8B-E2DB770C6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6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D5E9-1D67-4EBB-A6AF-E8807070D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2D81C-6BFD-4A8E-9E0B-634675C03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8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CA9216-CE4E-4653-A7D5-26695CCE0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CM\LA_XANH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urs022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0"/>
            <a:ext cx="9144001" cy="68580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/>
          </p:cNvSpPr>
          <p:nvPr/>
        </p:nvSpPr>
        <p:spPr bwMode="auto">
          <a:xfrm>
            <a:off x="381000" y="1981200"/>
            <a:ext cx="6019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22"/>
              </a:avLst>
            </a:prstTxWarp>
          </a:bodyPr>
          <a:lstStyle/>
          <a:p>
            <a:r>
              <a:rPr lang="vi-VN" sz="32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/>
                <a:cs typeface="Times New Roman"/>
              </a:rPr>
              <a:t>Tập đọc</a:t>
            </a:r>
          </a:p>
          <a:p>
            <a:r>
              <a:rPr lang="vi-VN" sz="32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/>
                <a:cs typeface="Times New Roman"/>
              </a:rPr>
              <a:t>   Lớp 2</a:t>
            </a:r>
          </a:p>
        </p:txBody>
      </p:sp>
      <p:pic>
        <p:nvPicPr>
          <p:cNvPr id="3079" name="LA_X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285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</p:childTnLst>
        </p:cTn>
      </p:par>
    </p:tnLst>
    <p:bldLst>
      <p:bldP spid="30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ms.kienthuc.net.vn/static/images/dataimages/201212/original/images1079743_ca_cuong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://i220.photobucket.com/albums/dd41/phuong1007/niengni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images.alobacsi.vn/Images/Uploaded/Share/2012/04/26/211120111428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img3.ngoisao.vn/news/2012/3/29/47/1jpg13330058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048000" y="58674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Thế giới dưới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381000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đọc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1267" name="Picture 6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23"/>
          <p:cNvSpPr txBox="1">
            <a:spLocks noChangeArrowheads="1"/>
          </p:cNvSpPr>
          <p:nvPr/>
        </p:nvSpPr>
        <p:spPr bwMode="auto">
          <a:xfrm>
            <a:off x="3733800" y="12954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rgbClr val="FF0000"/>
                </a:solidFill>
                <a:latin typeface="Times New Roman" pitchFamily="18" charset="0"/>
              </a:rPr>
              <a:t>Quà của bố</a:t>
            </a:r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 Tìm hiểu bài:</a:t>
            </a:r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743200" y="2209800"/>
            <a:ext cx="4343400" cy="1295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800" b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 đi cắt tóc về có quà gì</a:t>
            </a:r>
          </a:p>
          <a:p>
            <a:pPr algn="ctr"/>
            <a:r>
              <a:rPr lang="vi-VN" sz="2800" b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cho các con?</a:t>
            </a:r>
            <a:endParaRPr lang="en-US" sz="2800" b="1">
              <a:solidFill>
                <a:srgbClr val="FF0066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2819400" y="2362200"/>
            <a:ext cx="5334000" cy="22098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>
                <a:latin typeface=".VnTime" pitchFamily="34" charset="0"/>
              </a:rPr>
              <a:t>Con xËp xµnh, con muçm, </a:t>
            </a:r>
          </a:p>
          <a:p>
            <a:pPr algn="ctr"/>
            <a:r>
              <a:rPr lang="en-US" sz="2600" b="1">
                <a:latin typeface=".VnTime" pitchFamily="34" charset="0"/>
              </a:rPr>
              <a:t>con dÕ.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038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2672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21"/>
          <p:cNvSpPr>
            <a:spLocks noChangeArrowheads="1"/>
          </p:cNvSpPr>
          <p:nvPr/>
        </p:nvSpPr>
        <p:spPr bwMode="auto">
          <a:xfrm>
            <a:off x="3505200" y="5943600"/>
            <a:ext cx="259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vi-VN" sz="2400" b="1">
                <a:latin typeface=".VnTime" pitchFamily="34" charset="0"/>
              </a:rPr>
              <a:t>T</a:t>
            </a:r>
            <a:r>
              <a:rPr lang="en-US" sz="2400" b="1">
                <a:latin typeface=".VnTime" pitchFamily="34" charset="0"/>
              </a:rPr>
              <a:t>hÕ giíi mÆt ®Êt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38100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</a:rPr>
              <a:t>đọc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3315" name="Picture 6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23"/>
          <p:cNvSpPr txBox="1">
            <a:spLocks noChangeArrowheads="1"/>
          </p:cNvSpPr>
          <p:nvPr/>
        </p:nvSpPr>
        <p:spPr bwMode="auto">
          <a:xfrm>
            <a:off x="3733800" y="12954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rgbClr val="FF0000"/>
                </a:solidFill>
                <a:latin typeface="Times New Roman" pitchFamily="18" charset="0"/>
              </a:rPr>
              <a:t>Quà của bố</a:t>
            </a:r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2133600" y="2667000"/>
            <a:ext cx="4419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000" b="1">
                <a:latin typeface=".VnTime" pitchFamily="34" charset="0"/>
              </a:rPr>
              <a:t>Tõ nµo, c©u nµo cho thÊy </a:t>
            </a:r>
          </a:p>
          <a:p>
            <a:pPr algn="just"/>
            <a:r>
              <a:rPr lang="en-US" sz="3000" b="1">
                <a:latin typeface=".VnTime" pitchFamily="34" charset="0"/>
              </a:rPr>
              <a:t>c¸c con  rÊt thÝch những </a:t>
            </a:r>
            <a:endParaRPr lang="vi-VN" sz="3000" b="1">
              <a:latin typeface=".VnTime" pitchFamily="34" charset="0"/>
            </a:endParaRPr>
          </a:p>
          <a:p>
            <a:pPr algn="just"/>
            <a:r>
              <a:rPr lang="en-US" sz="3000" b="1">
                <a:latin typeface=".VnTime" pitchFamily="34" charset="0"/>
              </a:rPr>
              <a:t>mãn quµ cña bè ?</a:t>
            </a:r>
          </a:p>
        </p:txBody>
      </p:sp>
      <p:sp>
        <p:nvSpPr>
          <p:cNvPr id="13323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 Tìm hiểu bài: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1524000" y="2819400"/>
            <a:ext cx="5638800" cy="1600200"/>
          </a:xfrm>
          <a:prstGeom prst="cloudCallout">
            <a:avLst>
              <a:gd name="adj1" fmla="val -122579"/>
              <a:gd name="adj2" fmla="val -10922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600" b="1">
                <a:solidFill>
                  <a:srgbClr val="002060"/>
                </a:solidFill>
                <a:latin typeface=".VnTime" pitchFamily="34" charset="0"/>
              </a:rPr>
              <a:t>-HÊp dÉn; giµu qu¸.</a:t>
            </a:r>
          </a:p>
          <a:p>
            <a:pPr algn="ctr"/>
            <a:r>
              <a:rPr lang="en-US" sz="2600" b="1">
                <a:solidFill>
                  <a:srgbClr val="002060"/>
                </a:solidFill>
                <a:latin typeface=".VnTime" pitchFamily="34" charset="0"/>
              </a:rPr>
              <a:t>-</a:t>
            </a:r>
            <a:r>
              <a:rPr lang="vi-VN" sz="2600" b="1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600" b="1">
                <a:solidFill>
                  <a:srgbClr val="002060"/>
                </a:solidFill>
                <a:latin typeface=".VnTime" pitchFamily="34" charset="0"/>
              </a:rPr>
              <a:t>Quµ cña bè lµm anh em   t«i giµu qu¸!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2209800" y="3505200"/>
            <a:ext cx="4724400" cy="22860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.VnTime" pitchFamily="34" charset="0"/>
              </a:rPr>
              <a:t>Bµi tËp ®äc muèn nãi víi </a:t>
            </a:r>
          </a:p>
          <a:p>
            <a:pPr algn="ctr"/>
            <a:r>
              <a:rPr lang="en-US" sz="2800" b="1">
                <a:latin typeface=".VnTime" pitchFamily="34" charset="0"/>
              </a:rPr>
              <a:t>chóng ta ®iÒu g</a:t>
            </a:r>
            <a:r>
              <a:rPr lang="en-US" sz="2800" b="1">
                <a:latin typeface="Times New Roman" pitchFamily="18" charset="0"/>
              </a:rPr>
              <a:t>ì</a:t>
            </a:r>
            <a:r>
              <a:rPr lang="en-US" sz="2800" b="1">
                <a:latin typeface=".VnTime" pitchFamily="34" charset="0"/>
              </a:rPr>
              <a:t>?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209800" y="3200400"/>
            <a:ext cx="5638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latin typeface=".VnTime" pitchFamily="34" charset="0"/>
              </a:rPr>
              <a:t>-</a:t>
            </a:r>
            <a:r>
              <a:rPr lang="en-US" sz="3000" b="1">
                <a:solidFill>
                  <a:srgbClr val="FF0000"/>
                </a:solidFill>
                <a:latin typeface=".VnTime" pitchFamily="34" charset="0"/>
              </a:rPr>
              <a:t>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ì</a:t>
            </a:r>
            <a:r>
              <a:rPr lang="en-US" sz="3000" b="1">
                <a:solidFill>
                  <a:srgbClr val="FF0000"/>
                </a:solidFill>
                <a:latin typeface=".VnTime" pitchFamily="34" charset="0"/>
              </a:rPr>
              <a:t>nh c¶m yªu th­¬ng cña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ng­ười</a:t>
            </a:r>
            <a:r>
              <a:rPr lang="en-US" sz="30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  <a:p>
            <a:r>
              <a:rPr lang="en-US" sz="3000" b="1">
                <a:solidFill>
                  <a:srgbClr val="FF0000"/>
                </a:solidFill>
                <a:latin typeface=".VnTime" pitchFamily="34" charset="0"/>
              </a:rPr>
              <a:t>bè qua 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những </a:t>
            </a:r>
            <a:r>
              <a:rPr lang="en-US" sz="3000" b="1">
                <a:solidFill>
                  <a:srgbClr val="FF0000"/>
                </a:solidFill>
                <a:latin typeface=".VnTime" pitchFamily="34" charset="0"/>
              </a:rPr>
              <a:t>mãn quµ ®¬n s¬ </a:t>
            </a:r>
          </a:p>
          <a:p>
            <a:r>
              <a:rPr lang="en-US" sz="3000" b="1">
                <a:solidFill>
                  <a:srgbClr val="FF0000"/>
                </a:solidFill>
                <a:latin typeface=".VnTime" pitchFamily="34" charset="0"/>
              </a:rPr>
              <a:t>dµnh cho c¸c 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1600200" y="304800"/>
            <a:ext cx="5562600" cy="2133600"/>
          </a:xfrm>
          <a:prstGeom prst="cloudCallout">
            <a:avLst>
              <a:gd name="adj1" fmla="val -52056"/>
              <a:gd name="adj2" fmla="val 32144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-Bè yªu th­¬ng con nh­ vËy, con nªn lµm g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ì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 ®Ó bè mÑ vui lßng?</a:t>
            </a:r>
          </a:p>
        </p:txBody>
      </p:sp>
      <p:sp>
        <p:nvSpPr>
          <p:cNvPr id="184323" name="AutoShape 3"/>
          <p:cNvSpPr>
            <a:spLocks noChangeArrowheads="1"/>
          </p:cNvSpPr>
          <p:nvPr/>
        </p:nvSpPr>
        <p:spPr bwMode="auto">
          <a:xfrm>
            <a:off x="3200400" y="3505200"/>
            <a:ext cx="5181600" cy="2590800"/>
          </a:xfrm>
          <a:prstGeom prst="cloudCallout">
            <a:avLst>
              <a:gd name="adj1" fmla="val -31986"/>
              <a:gd name="adj2" fmla="val 33213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Con ®äc c©u ca dao, tôc ngữ nãi vÒ t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ì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nh c¶m gia ®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ì</a:t>
            </a:r>
            <a:r>
              <a:rPr lang="en-US" sz="2800" b="1">
                <a:solidFill>
                  <a:schemeClr val="bg1"/>
                </a:solidFill>
                <a:latin typeface=".VnTime" pitchFamily="34" charset="0"/>
              </a:rPr>
              <a:t>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  <p:bldP spid="184322" grpId="1" animBg="1"/>
      <p:bldP spid="184323" grpId="0" animBg="1"/>
      <p:bldP spid="1843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elicitsh71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73914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44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FF66"/>
                </a:solidFill>
                <a:latin typeface="Times New Roman"/>
                <a:cs typeface="Times New Roman"/>
              </a:rPr>
              <a:t>CHÚC CÁC EM CHĂM NGOAN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anim1690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47900" y="32385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!PC8_C2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87525" y="5645150"/>
            <a:ext cx="556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4" descr="anim1690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19850" y="32385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2"/>
          <p:cNvSpPr>
            <a:spLocks noChangeArrowheads="1"/>
          </p:cNvSpPr>
          <p:nvPr/>
        </p:nvSpPr>
        <p:spPr bwMode="auto">
          <a:xfrm>
            <a:off x="1066800" y="381000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u="sng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u="sng" dirty="0" smtClean="0">
                <a:solidFill>
                  <a:srgbClr val="002060"/>
                </a:solidFill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</a:rPr>
              <a:t>đọc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447800" y="1600200"/>
            <a:ext cx="6172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.VnTime" pitchFamily="34" charset="0"/>
              </a:rPr>
              <a:t>Đäc ®o¹n 1,2 bµi B«ng hoa NiÒm Vui.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143000" y="1905000"/>
            <a:ext cx="7315200" cy="1447800"/>
          </a:xfrm>
          <a:prstGeom prst="cloudCallout">
            <a:avLst>
              <a:gd name="adj1" fmla="val -3579"/>
              <a:gd name="adj2" fmla="val 29253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latin typeface="Times New Roman" pitchFamily="18" charset="0"/>
              </a:rPr>
              <a:t>Mới sáng tinh mơ Chi đã vào vườn hoa để làm gì? 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295400" y="1981200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Đọc đoạn  3,4 bài Bông hoa Niềm Vui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81000" y="28194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Bạn Chi có những đức tính gì đáng quý?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animBg="1"/>
      <p:bldP spid="16" grpId="1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1066800" y="38100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</a:rPr>
              <a:t>đọc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35125" y="194945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6600"/>
                </a:solidFill>
              </a:rPr>
              <a:t>Luyện đọc</a:t>
            </a:r>
            <a:r>
              <a:rPr lang="en-US" sz="2400" b="1"/>
              <a:t>: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88988" y="2592388"/>
            <a:ext cx="43926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200">
                <a:solidFill>
                  <a:srgbClr val="002060"/>
                </a:solidFill>
              </a:rPr>
              <a:t>Niềng niễng, quẫy toé nước,con muỗm, ngó ngoáy, toả,cánh xoăn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3810000" y="141605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FF0000"/>
                </a:solidFill>
              </a:rPr>
              <a:t>Quà</a:t>
            </a:r>
            <a:r>
              <a:rPr lang="en-US" sz="2800" b="1">
                <a:solidFill>
                  <a:srgbClr val="FF0000"/>
                </a:solidFill>
              </a:rPr>
              <a:t> của bố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6172200" y="1905000"/>
            <a:ext cx="260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6600"/>
                </a:solidFill>
              </a:rPr>
              <a:t>Tìm hiểu bài</a:t>
            </a:r>
            <a:endParaRPr lang="en-US" sz="2400" b="1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2286000"/>
            <a:ext cx="1066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>
                <a:solidFill>
                  <a:srgbClr val="FF0000"/>
                </a:solidFill>
              </a:rPr>
              <a:t>* Từ: </a:t>
            </a:r>
          </a:p>
        </p:txBody>
      </p:sp>
      <p:sp>
        <p:nvSpPr>
          <p:cNvPr id="4110" name="Line 8"/>
          <p:cNvSpPr>
            <a:spLocks noChangeShapeType="1"/>
          </p:cNvSpPr>
          <p:nvPr/>
        </p:nvSpPr>
        <p:spPr bwMode="auto">
          <a:xfrm>
            <a:off x="5105400" y="19050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0" y="3240088"/>
            <a:ext cx="1752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* </a:t>
            </a:r>
            <a:r>
              <a:rPr lang="en-US" sz="2200" b="1" i="1">
                <a:solidFill>
                  <a:srgbClr val="FF0000"/>
                </a:solidFill>
              </a:rPr>
              <a:t>Câu: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0" y="3595688"/>
            <a:ext cx="502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200">
                <a:solidFill>
                  <a:schemeClr val="accent2"/>
                </a:solidFill>
              </a:rPr>
              <a:t>- Mở thúng câu ra là cả một thế giới dưới nước: cà cuống, niềng niễng đực, niềng niễng cái bò nhộn nhạo.</a:t>
            </a:r>
          </a:p>
          <a:p>
            <a:pPr algn="ctr" eaLnBrk="1" hangingPunct="1">
              <a:spcBef>
                <a:spcPct val="50000"/>
              </a:spcBef>
            </a:pPr>
            <a:endParaRPr lang="en-US" sz="2200">
              <a:solidFill>
                <a:schemeClr val="bg2"/>
              </a:solidFill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2514600" y="3733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744663" y="40386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1668463" y="40386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3276600" y="40386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09600" y="43434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2590800" y="44196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4572000" y="44196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H="1">
            <a:off x="4495800" y="44196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0" y="4724400"/>
            <a:ext cx="5105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 </a:t>
            </a:r>
            <a:r>
              <a:rPr lang="en-US" sz="2200">
                <a:solidFill>
                  <a:schemeClr val="accent2"/>
                </a:solidFill>
              </a:rPr>
              <a:t>-Mở hòm dụng cụ ra là cả một thế giới mặt đất : con xập xành, con muỗm to xù, mốc thếch , ngó ngoáy.   </a:t>
            </a: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>
            <a:off x="2743200" y="48006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1219200" y="51816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H="1">
            <a:off x="1143000" y="51816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>
            <a:off x="3200400" y="51816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457200" y="54864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H="1">
            <a:off x="1878013" y="5532438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H="1">
            <a:off x="3505200" y="54864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flipH="1">
            <a:off x="3429000" y="54864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http://images1.tuoitre.vn/tianyon/ImageView.aspx?ThumbnailID=6098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124200" y="59436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/>
              <a:t>Thúng câu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http://cms.kienthuc.net.vn/static/images/dataimages/201212/original/images1079743_ca_cuong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365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3733800" cy="4191000"/>
          </a:xfrm>
          <a:noFill/>
        </p:spPr>
      </p:pic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3505200" y="5029200"/>
            <a:ext cx="357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/>
              <a:t>Cà cuống</a:t>
            </a:r>
            <a:endParaRPr lang="en-US" sz="2400" b="1"/>
          </a:p>
        </p:txBody>
      </p:sp>
      <p:pic>
        <p:nvPicPr>
          <p:cNvPr id="11" name="Picture 9" descr="250px-%D0%9F%D0%BE%D0%B4%D0%B2%D0%BE%D0%B4%D0%B5%D0%BD%D1%8C_%D0%B4%D0%B2%D1%83%D0%BF%D0%BE%D0%BB%D0%BE%D1%81%D0%BD%D1%8B%D0%B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72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3200400" y="5334000"/>
            <a:ext cx="357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/>
              <a:t>Niềng niễng</a:t>
            </a:r>
            <a:endParaRPr lang="en-US" sz="2400" b="1"/>
          </a:p>
        </p:txBody>
      </p:sp>
      <p:pic>
        <p:nvPicPr>
          <p:cNvPr id="14" name="Picture 11" descr="cal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3276600" y="5257800"/>
            <a:ext cx="357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/>
              <a:t>Cá xộp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505200" y="5029200"/>
            <a:ext cx="357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/>
              <a:t>Xập xành</a:t>
            </a:r>
            <a:endParaRPr lang="en-US" sz="2400" b="1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5562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3276600" y="5867400"/>
            <a:ext cx="357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/>
              <a:t>Mốc thếch</a:t>
            </a:r>
            <a:endParaRPr lang="en-US" sz="2400" b="1"/>
          </a:p>
        </p:txBody>
      </p:sp>
      <p:pic>
        <p:nvPicPr>
          <p:cNvPr id="207874" name="Picture 2" descr="http://www.vnphoto.net/data/p14/5355_cao%20cao_81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3429000" y="4724400"/>
            <a:ext cx="357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/>
              <a:t>Muỗm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66800" y="38100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</a:rPr>
              <a:t>Tập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</a:rPr>
              <a:t>đọc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195" name="Picture 6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23"/>
          <p:cNvSpPr txBox="1">
            <a:spLocks noChangeArrowheads="1"/>
          </p:cNvSpPr>
          <p:nvPr/>
        </p:nvSpPr>
        <p:spPr bwMode="auto">
          <a:xfrm>
            <a:off x="3733800" y="12954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rgbClr val="FF0000"/>
                </a:solidFill>
                <a:latin typeface="Times New Roman" pitchFamily="18" charset="0"/>
              </a:rPr>
              <a:t>Quà của bố</a:t>
            </a:r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5" name="Picture 8" descr="nhomd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175260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1600200" y="2057400"/>
            <a:ext cx="5257800" cy="1676400"/>
          </a:xfrm>
          <a:prstGeom prst="wedgeEllipseCallout">
            <a:avLst>
              <a:gd name="adj1" fmla="val -28954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latin typeface="Times New Roman" pitchFamily="18" charset="0"/>
            </a:endParaRPr>
          </a:p>
          <a:p>
            <a:pPr algn="ctr"/>
            <a:r>
              <a:rPr lang="en-US" sz="3200" b="1">
                <a:latin typeface="Times New Roman" pitchFamily="18" charset="0"/>
              </a:rPr>
              <a:t>Luyện đọc nhóm đôi</a:t>
            </a:r>
          </a:p>
          <a:p>
            <a:pPr algn="ctr"/>
            <a:endParaRPr lang="en-US" sz="3200" b="1">
              <a:latin typeface="Times New Roman" pitchFamily="18" charset="0"/>
            </a:endParaRPr>
          </a:p>
        </p:txBody>
      </p:sp>
      <p:sp>
        <p:nvSpPr>
          <p:cNvPr id="8204" name="AutoShape 8"/>
          <p:cNvSpPr>
            <a:spLocks noChangeArrowheads="1"/>
          </p:cNvSpPr>
          <p:nvPr/>
        </p:nvSpPr>
        <p:spPr bwMode="auto">
          <a:xfrm>
            <a:off x="1295400" y="1981200"/>
            <a:ext cx="5791200" cy="2100263"/>
          </a:xfrm>
          <a:prstGeom prst="wedgeEllipseCallout">
            <a:avLst>
              <a:gd name="adj1" fmla="val -24532"/>
              <a:gd name="adj2" fmla="val 1071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latin typeface="Times New Roman" pitchFamily="18" charset="0"/>
            </a:endParaRPr>
          </a:p>
          <a:p>
            <a:pPr algn="ctr"/>
            <a:r>
              <a:rPr lang="en-US" sz="3200" b="1">
                <a:latin typeface="Times New Roman" pitchFamily="18" charset="0"/>
              </a:rPr>
              <a:t>Thi đọc giữa các nhóm</a:t>
            </a:r>
          </a:p>
          <a:p>
            <a:pPr algn="ctr"/>
            <a:endParaRPr 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381000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đọc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219" name="Picture 6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23"/>
          <p:cNvSpPr txBox="1">
            <a:spLocks noChangeArrowheads="1"/>
          </p:cNvSpPr>
          <p:nvPr/>
        </p:nvSpPr>
        <p:spPr bwMode="auto">
          <a:xfrm>
            <a:off x="3733800" y="12954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rgbClr val="FF0000"/>
                </a:solidFill>
                <a:latin typeface="Times New Roman" pitchFamily="18" charset="0"/>
              </a:rPr>
              <a:t>Quà của bố</a:t>
            </a:r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26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 Tìm hiểu bài: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2743200" y="2286000"/>
            <a:ext cx="487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800" b="1">
                <a:latin typeface=".VnTime" pitchFamily="34" charset="0"/>
              </a:rPr>
              <a:t>Bè ®i ®©u vÒ mµ cã quµ cho</a:t>
            </a:r>
            <a:endParaRPr lang="vi-VN" sz="2800" b="1">
              <a:latin typeface=".VnTime" pitchFamily="34" charset="0"/>
            </a:endParaRPr>
          </a:p>
          <a:p>
            <a:pPr algn="just"/>
            <a:r>
              <a:rPr lang="en-US" sz="2800" b="1">
                <a:latin typeface=".VnTime" pitchFamily="34" charset="0"/>
              </a:rPr>
              <a:t> hai anh em?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2743200" y="2209800"/>
            <a:ext cx="4343400" cy="1295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.VnTime" pitchFamily="34" charset="0"/>
              </a:rPr>
              <a:t>Bè ®i c©u vµ ®i c¾t tãc.</a:t>
            </a: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2133600" y="2667000"/>
            <a:ext cx="5257800" cy="1676400"/>
          </a:xfrm>
          <a:prstGeom prst="cloudCallout">
            <a:avLst>
              <a:gd name="adj1" fmla="val -46144"/>
              <a:gd name="adj2" fmla="val 818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>
                <a:latin typeface=".VnTime" pitchFamily="34" charset="0"/>
              </a:rPr>
              <a:t>Quµ cña bè ®i c©u vÒ cã nh</a:t>
            </a:r>
            <a:r>
              <a:rPr lang="en-US" sz="2400" b="1"/>
              <a:t>ữ</a:t>
            </a:r>
            <a:r>
              <a:rPr lang="en-US" sz="2800" b="1">
                <a:latin typeface=".VnTime" pitchFamily="34" charset="0"/>
              </a:rPr>
              <a:t>ng g</a:t>
            </a:r>
            <a:r>
              <a:rPr lang="en-US" sz="2000" b="1"/>
              <a:t>ì</a:t>
            </a:r>
            <a:r>
              <a:rPr lang="en-US" sz="2800" b="1">
                <a:latin typeface=".VnTime" pitchFamily="34" charset="0"/>
              </a:rPr>
              <a:t>?</a:t>
            </a: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2971800" y="3048000"/>
            <a:ext cx="4114800" cy="2133600"/>
          </a:xfrm>
          <a:prstGeom prst="rect">
            <a:avLst/>
          </a:prstGeom>
          <a:solidFill>
            <a:srgbClr val="F0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.VnTime" pitchFamily="34" charset="0"/>
              </a:rPr>
              <a:t>-Cµ cuèng, niÒng niÔng, </a:t>
            </a:r>
          </a:p>
          <a:p>
            <a:r>
              <a:rPr lang="en-US" sz="2800" b="1">
                <a:latin typeface=".VnTime" pitchFamily="34" charset="0"/>
              </a:rPr>
              <a:t>hoa sen ®á,nhị sen vàng</a:t>
            </a:r>
          </a:p>
          <a:p>
            <a:r>
              <a:rPr lang="en-US" sz="2800" b="1">
                <a:latin typeface=".VnTime" pitchFamily="34" charset="0"/>
              </a:rPr>
              <a:t>c¸ sép , c¸ chuèi...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14943"/>
  <p:tag name="VIOLETTITLE" val="Tuần 13. Bông hoa Niềm Vui"/>
  <p:tag name="VIOLETLESSON" val="35"/>
  <p:tag name="VIOLETCATID" val="2203"/>
  <p:tag name="VIOLETSUBJECT" val="Tập đọc 2"/>
  <p:tag name="VIOLETAUTHORID" val="9692994"/>
  <p:tag name="VIOLETAUTHORNAME" val="Bi Ly"/>
  <p:tag name="VIOLETAUTHORAVATAR" val="no_avatar.jpg"/>
  <p:tag name="VIOLETAUTHORADDRESS" val="Tiểu học BT - Nghệ An"/>
  <p:tag name="VIOLETDATE" val="2017-12-03 22:04:18"/>
  <p:tag name="VIOLETHIT" val="10"/>
  <p:tag name="VIOLETLIKE" val="0"/>
  <p:tag name="ISPRING_RESOURCE_PATHS_HASH_PRESENTER" val="7e7e2fdb96e647c39434948719e0178b959551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402</Words>
  <Application>Microsoft Office PowerPoint</Application>
  <PresentationFormat>On-screen Show (4:3)</PresentationFormat>
  <Paragraphs>64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vietcomPC</dc:creator>
  <cp:lastModifiedBy>Windows User</cp:lastModifiedBy>
  <cp:revision>25</cp:revision>
  <cp:lastPrinted>1601-01-01T00:00:00Z</cp:lastPrinted>
  <dcterms:created xsi:type="dcterms:W3CDTF">2009-11-17T05:26:46Z</dcterms:created>
  <dcterms:modified xsi:type="dcterms:W3CDTF">2021-02-21T02:29:15Z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